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048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4AD346-8F95-A643-965E-18D92910E2A3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EF8ECA-CD1B-3240-A6A6-92D09F6AA0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Arithmetic &amp; 2’s complement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Prepared by Dr. Andrew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6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75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Signed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1080653"/>
            <a:ext cx="11027391" cy="4987638"/>
          </a:xfrm>
        </p:spPr>
        <p:txBody>
          <a:bodyPr>
            <a:noAutofit/>
          </a:bodyPr>
          <a:lstStyle/>
          <a:p>
            <a:r>
              <a:rPr lang="en-US" sz="2200" dirty="0"/>
              <a:t>If we wish to represent signed integers, a straightforward way to represent them on </a:t>
            </a:r>
            <a:r>
              <a:rPr lang="en-US" sz="2200" dirty="0" smtClean="0"/>
              <a:t>a computer </a:t>
            </a:r>
            <a:r>
              <a:rPr lang="en-US" sz="2200" dirty="0"/>
              <a:t>is to use one bit for the sign (0 for positive and 1 for negative) and allow the remaining three bits to represent the value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Using four bits we have 16 possible values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Positive </a:t>
            </a:r>
            <a:r>
              <a:rPr lang="en-US" sz="2200" dirty="0"/>
              <a:t>numbers follow below. </a:t>
            </a:r>
            <a:r>
              <a:rPr lang="en-US" sz="2200" dirty="0" smtClean="0"/>
              <a:t>Notice </a:t>
            </a:r>
            <a:r>
              <a:rPr lang="en-US" sz="2200" dirty="0"/>
              <a:t>that the first bit is zero, indicating that </a:t>
            </a:r>
            <a:r>
              <a:rPr lang="en-US" sz="2200" dirty="0" smtClean="0"/>
              <a:t>these are </a:t>
            </a:r>
            <a:r>
              <a:rPr lang="en-US" sz="2200" dirty="0"/>
              <a:t>positive integers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28603" y="3574472"/>
            <a:ext cx="24265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0000b = </a:t>
            </a:r>
            <a:r>
              <a:rPr lang="en-US" sz="2400" b="1" dirty="0" smtClean="0"/>
              <a:t>0d</a:t>
            </a:r>
          </a:p>
          <a:p>
            <a:r>
              <a:rPr lang="en-US" sz="2400" b="1" dirty="0" smtClean="0"/>
              <a:t>0001b </a:t>
            </a:r>
            <a:r>
              <a:rPr lang="en-US" sz="2400" b="1" dirty="0"/>
              <a:t>= </a:t>
            </a:r>
            <a:r>
              <a:rPr lang="en-US" sz="2400" b="1" dirty="0" smtClean="0"/>
              <a:t>1d</a:t>
            </a:r>
          </a:p>
          <a:p>
            <a:r>
              <a:rPr lang="en-US" sz="2400" b="1" dirty="0" smtClean="0"/>
              <a:t>0010b </a:t>
            </a:r>
            <a:r>
              <a:rPr lang="en-US" sz="2400" b="1" dirty="0"/>
              <a:t>= </a:t>
            </a:r>
            <a:r>
              <a:rPr lang="en-US" sz="2400" b="1" dirty="0" smtClean="0"/>
              <a:t>2d</a:t>
            </a:r>
          </a:p>
          <a:p>
            <a:r>
              <a:rPr lang="en-US" sz="2400" b="1" dirty="0" smtClean="0"/>
              <a:t>0011b </a:t>
            </a:r>
            <a:r>
              <a:rPr lang="en-US" sz="2400" b="1" dirty="0"/>
              <a:t>= </a:t>
            </a:r>
            <a:r>
              <a:rPr lang="en-US" sz="2400" b="1" dirty="0" smtClean="0"/>
              <a:t>3d</a:t>
            </a:r>
          </a:p>
          <a:p>
            <a:r>
              <a:rPr lang="en-US" sz="2400" b="1" dirty="0" smtClean="0"/>
              <a:t>0100b </a:t>
            </a:r>
            <a:r>
              <a:rPr lang="en-US" sz="2400" b="1" dirty="0"/>
              <a:t>= </a:t>
            </a:r>
            <a:r>
              <a:rPr lang="en-US" sz="2400" b="1" dirty="0" smtClean="0"/>
              <a:t>4d</a:t>
            </a:r>
          </a:p>
          <a:p>
            <a:r>
              <a:rPr lang="en-US" sz="2400" b="1" dirty="0" smtClean="0"/>
              <a:t>0101b </a:t>
            </a:r>
            <a:r>
              <a:rPr lang="en-US" sz="2400" b="1" dirty="0"/>
              <a:t>= </a:t>
            </a:r>
            <a:r>
              <a:rPr lang="en-US" sz="2400" b="1" dirty="0" smtClean="0"/>
              <a:t>5d</a:t>
            </a:r>
          </a:p>
          <a:p>
            <a:r>
              <a:rPr lang="en-US" sz="2400" b="1" dirty="0" smtClean="0"/>
              <a:t>0110b </a:t>
            </a:r>
            <a:r>
              <a:rPr lang="en-US" sz="2400" b="1" dirty="0"/>
              <a:t>= </a:t>
            </a:r>
            <a:r>
              <a:rPr lang="en-US" sz="2400" b="1" dirty="0" smtClean="0"/>
              <a:t>6d</a:t>
            </a:r>
          </a:p>
          <a:p>
            <a:r>
              <a:rPr lang="en-US" sz="2400" b="1" dirty="0" smtClean="0"/>
              <a:t>0111b </a:t>
            </a:r>
            <a:r>
              <a:rPr lang="en-US" sz="2400" b="1" dirty="0"/>
              <a:t>= 7d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5140" y="3574472"/>
            <a:ext cx="24265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1000b = -</a:t>
            </a:r>
            <a:r>
              <a:rPr lang="en-US" sz="2400" b="1" dirty="0" smtClean="0"/>
              <a:t>0d</a:t>
            </a:r>
          </a:p>
          <a:p>
            <a:r>
              <a:rPr lang="en-US" sz="2400" b="1" dirty="0" smtClean="0"/>
              <a:t>1001b </a:t>
            </a:r>
            <a:r>
              <a:rPr lang="en-US" sz="2400" b="1" dirty="0"/>
              <a:t>= -</a:t>
            </a:r>
            <a:r>
              <a:rPr lang="en-US" sz="2400" b="1" dirty="0" smtClean="0"/>
              <a:t>1d</a:t>
            </a:r>
          </a:p>
          <a:p>
            <a:r>
              <a:rPr lang="en-US" sz="2400" b="1" dirty="0" smtClean="0"/>
              <a:t>1010b </a:t>
            </a:r>
            <a:r>
              <a:rPr lang="en-US" sz="2400" b="1" dirty="0"/>
              <a:t>= -</a:t>
            </a:r>
            <a:r>
              <a:rPr lang="en-US" sz="2400" b="1" dirty="0" smtClean="0"/>
              <a:t>2d</a:t>
            </a:r>
          </a:p>
          <a:p>
            <a:r>
              <a:rPr lang="en-US" sz="2400" b="1" dirty="0" smtClean="0"/>
              <a:t>1011b </a:t>
            </a:r>
            <a:r>
              <a:rPr lang="en-US" sz="2400" b="1" dirty="0"/>
              <a:t>= -</a:t>
            </a:r>
            <a:r>
              <a:rPr lang="en-US" sz="2400" b="1" dirty="0" smtClean="0"/>
              <a:t>3d</a:t>
            </a:r>
          </a:p>
          <a:p>
            <a:r>
              <a:rPr lang="en-US" sz="2400" b="1" dirty="0" smtClean="0"/>
              <a:t>1100b </a:t>
            </a:r>
            <a:r>
              <a:rPr lang="en-US" sz="2400" b="1" dirty="0"/>
              <a:t>= -</a:t>
            </a:r>
            <a:r>
              <a:rPr lang="en-US" sz="2400" b="1" dirty="0" smtClean="0"/>
              <a:t>4d</a:t>
            </a:r>
          </a:p>
          <a:p>
            <a:r>
              <a:rPr lang="en-US" sz="2400" b="1" dirty="0" smtClean="0"/>
              <a:t>1101b </a:t>
            </a:r>
            <a:r>
              <a:rPr lang="en-US" sz="2400" b="1" dirty="0"/>
              <a:t>= -</a:t>
            </a:r>
            <a:r>
              <a:rPr lang="en-US" sz="2400" b="1" dirty="0" smtClean="0"/>
              <a:t>5d</a:t>
            </a:r>
          </a:p>
          <a:p>
            <a:r>
              <a:rPr lang="en-US" sz="2400" b="1" dirty="0" smtClean="0"/>
              <a:t>1110b </a:t>
            </a:r>
            <a:r>
              <a:rPr lang="en-US" sz="2400" b="1" dirty="0"/>
              <a:t>= -</a:t>
            </a:r>
            <a:r>
              <a:rPr lang="en-US" sz="2400" b="1" dirty="0" smtClean="0"/>
              <a:t>6d</a:t>
            </a:r>
          </a:p>
          <a:p>
            <a:r>
              <a:rPr lang="en-US" sz="2400" b="1" dirty="0" smtClean="0"/>
              <a:t>1111b </a:t>
            </a:r>
            <a:r>
              <a:rPr lang="en-US" sz="2400" b="1" dirty="0"/>
              <a:t>= -7d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5905" y="3965921"/>
            <a:ext cx="3091543" cy="144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u="sng" dirty="0"/>
              <a:t>Negative </a:t>
            </a:r>
            <a:r>
              <a:rPr lang="en-US" sz="2400" u="sng" dirty="0" smtClean="0"/>
              <a:t>numbers:</a:t>
            </a:r>
          </a:p>
          <a:p>
            <a:endParaRPr lang="en-US" sz="1400" dirty="0" smtClean="0"/>
          </a:p>
          <a:p>
            <a:r>
              <a:rPr lang="en-US" sz="2400" dirty="0" smtClean="0"/>
              <a:t>Notice </a:t>
            </a:r>
            <a:r>
              <a:rPr lang="en-US" sz="2400" dirty="0"/>
              <a:t>that we have a negative zero. </a:t>
            </a:r>
          </a:p>
        </p:txBody>
      </p:sp>
    </p:spTree>
    <p:extLst>
      <p:ext uri="{BB962C8B-B14F-4D97-AF65-F5344CB8AC3E}">
        <p14:creationId xmlns:p14="http://schemas.microsoft.com/office/powerpoint/2010/main" val="84040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94" y="274637"/>
            <a:ext cx="5054221" cy="378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5221" y="1188490"/>
            <a:ext cx="10305713" cy="520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Let's investigate addition with these values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Addition </a:t>
            </a:r>
            <a:r>
              <a:rPr lang="en-US" sz="2400" dirty="0"/>
              <a:t>with positive integers works: </a:t>
            </a:r>
            <a:endParaRPr lang="en-US" sz="24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	 0011b  </a:t>
            </a:r>
            <a:r>
              <a:rPr lang="en-US" sz="2400" dirty="0">
                <a:latin typeface="Courier New"/>
                <a:cs typeface="Courier New"/>
              </a:rPr>
              <a:t>=  </a:t>
            </a:r>
            <a:r>
              <a:rPr lang="en-US" sz="2400" dirty="0" smtClean="0">
                <a:latin typeface="Courier New"/>
                <a:cs typeface="Courier New"/>
              </a:rPr>
              <a:t>3d</a:t>
            </a:r>
          </a:p>
          <a:p>
            <a:pPr algn="just"/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+0100b  </a:t>
            </a:r>
            <a:r>
              <a:rPr lang="en-US" sz="2400" dirty="0">
                <a:latin typeface="Courier New"/>
                <a:cs typeface="Courier New"/>
              </a:rPr>
              <a:t>=  </a:t>
            </a:r>
            <a:r>
              <a:rPr lang="en-US" sz="2400" dirty="0" smtClean="0">
                <a:latin typeface="Courier New"/>
                <a:cs typeface="Courier New"/>
              </a:rPr>
              <a:t>4d</a:t>
            </a:r>
          </a:p>
          <a:p>
            <a:pPr algn="just"/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-------------- </a:t>
            </a:r>
          </a:p>
          <a:p>
            <a:pPr algn="just"/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 0111b  </a:t>
            </a:r>
            <a:r>
              <a:rPr lang="en-US" sz="2400" dirty="0">
                <a:latin typeface="Courier New"/>
                <a:cs typeface="Courier New"/>
              </a:rPr>
              <a:t>=  </a:t>
            </a:r>
            <a:r>
              <a:rPr lang="en-US" sz="2400" dirty="0" smtClean="0">
                <a:latin typeface="Courier New"/>
                <a:cs typeface="Courier New"/>
              </a:rPr>
              <a:t>7d</a:t>
            </a:r>
          </a:p>
          <a:p>
            <a:pPr algn="just"/>
            <a:r>
              <a:rPr lang="en-US" sz="2400" dirty="0"/>
              <a:t>But what about addition of positive and negative integers?  </a:t>
            </a:r>
            <a:endParaRPr lang="en-US" sz="2400" dirty="0" smtClean="0"/>
          </a:p>
          <a:p>
            <a:pPr algn="just"/>
            <a:r>
              <a:rPr lang="en-US" sz="2400" dirty="0" smtClean="0"/>
              <a:t>Notice </a:t>
            </a:r>
            <a:r>
              <a:rPr lang="en-US" sz="2400" dirty="0"/>
              <a:t>that this is the </a:t>
            </a:r>
            <a:r>
              <a:rPr lang="en-US" sz="2400" dirty="0" smtClean="0"/>
              <a:t>same as </a:t>
            </a:r>
            <a:r>
              <a:rPr lang="en-US" sz="2400" dirty="0"/>
              <a:t>subtraction.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 0010b  </a:t>
            </a:r>
            <a:r>
              <a:rPr lang="en-US" sz="2400" dirty="0">
                <a:latin typeface="Courier New"/>
                <a:cs typeface="Courier New"/>
              </a:rPr>
              <a:t>=  </a:t>
            </a:r>
            <a:r>
              <a:rPr lang="en-US" sz="2400" dirty="0" smtClean="0">
                <a:latin typeface="Courier New"/>
                <a:cs typeface="Courier New"/>
              </a:rPr>
              <a:t>2d</a:t>
            </a:r>
          </a:p>
          <a:p>
            <a:pPr algn="just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+</a:t>
            </a:r>
            <a:r>
              <a:rPr lang="en-US" sz="2400" dirty="0">
                <a:latin typeface="Courier New"/>
                <a:cs typeface="Courier New"/>
              </a:rPr>
              <a:t>1101b  = -</a:t>
            </a:r>
            <a:r>
              <a:rPr lang="en-US" sz="2400" dirty="0" smtClean="0">
                <a:latin typeface="Courier New"/>
                <a:cs typeface="Courier New"/>
              </a:rPr>
              <a:t>5d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    -------------- 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     1111b !</a:t>
            </a:r>
            <a:r>
              <a:rPr lang="en-US" sz="2400" dirty="0">
                <a:latin typeface="Courier New"/>
                <a:cs typeface="Courier New"/>
              </a:rPr>
              <a:t>= -3d</a:t>
            </a:r>
          </a:p>
        </p:txBody>
      </p:sp>
    </p:spTree>
    <p:extLst>
      <p:ext uri="{BB962C8B-B14F-4D97-AF65-F5344CB8AC3E}">
        <p14:creationId xmlns:p14="http://schemas.microsoft.com/office/powerpoint/2010/main" val="314025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94" y="274637"/>
            <a:ext cx="5054221" cy="378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 Contd.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513" y="1188490"/>
            <a:ext cx="114715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is going to take lots of effort to compute the difference between two numbers.  We need a different representation to perform such an addition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Let's </a:t>
            </a:r>
            <a:r>
              <a:rPr lang="en-US" sz="2400" dirty="0"/>
              <a:t>look at one's complement representation of binary numbers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one's complement, positive binary numbers are represented as above including the sign </a:t>
            </a:r>
            <a:r>
              <a:rPr lang="en-US" sz="2400" dirty="0" smtClean="0"/>
              <a:t>bit. To </a:t>
            </a:r>
            <a:r>
              <a:rPr lang="en-US" sz="2400" dirty="0"/>
              <a:t>represent negative binary numbers in one's complement, we simply perform a bit flip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Let's </a:t>
            </a:r>
            <a:r>
              <a:rPr lang="en-US" sz="2400" dirty="0"/>
              <a:t>examine how this works</a:t>
            </a:r>
            <a:r>
              <a:rPr lang="en-US" sz="2400" dirty="0" smtClean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6806" y="3537981"/>
            <a:ext cx="7125194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0000b = 0d	1111 = -0d  (this might be a problem</a:t>
            </a:r>
            <a:r>
              <a:rPr lang="en-US" sz="2200" b="1" dirty="0" smtClean="0"/>
              <a:t>)</a:t>
            </a:r>
          </a:p>
          <a:p>
            <a:r>
              <a:rPr lang="en-US" sz="2200" b="1" dirty="0" smtClean="0"/>
              <a:t>0001b </a:t>
            </a:r>
            <a:r>
              <a:rPr lang="en-US" sz="2200" b="1" dirty="0"/>
              <a:t>= 1d	1110 = -</a:t>
            </a:r>
            <a:r>
              <a:rPr lang="en-US" sz="2200" b="1" dirty="0" smtClean="0"/>
              <a:t>1d</a:t>
            </a:r>
          </a:p>
          <a:p>
            <a:r>
              <a:rPr lang="en-US" sz="2200" b="1" dirty="0" smtClean="0"/>
              <a:t>0010b </a:t>
            </a:r>
            <a:r>
              <a:rPr lang="en-US" sz="2200" b="1" dirty="0"/>
              <a:t>= 2d	1101 = -</a:t>
            </a:r>
            <a:r>
              <a:rPr lang="en-US" sz="2200" b="1" dirty="0" smtClean="0"/>
              <a:t>2d</a:t>
            </a:r>
          </a:p>
          <a:p>
            <a:r>
              <a:rPr lang="en-US" sz="2200" b="1" dirty="0" smtClean="0"/>
              <a:t>0011b </a:t>
            </a:r>
            <a:r>
              <a:rPr lang="en-US" sz="2200" b="1" dirty="0"/>
              <a:t>= 3d	1100 = -</a:t>
            </a:r>
            <a:r>
              <a:rPr lang="en-US" sz="2200" b="1" dirty="0" smtClean="0"/>
              <a:t>3d</a:t>
            </a:r>
          </a:p>
          <a:p>
            <a:r>
              <a:rPr lang="en-US" sz="2200" b="1" dirty="0" smtClean="0"/>
              <a:t>0100b </a:t>
            </a:r>
            <a:r>
              <a:rPr lang="en-US" sz="2200" b="1" dirty="0"/>
              <a:t>= 4d	1011 = -</a:t>
            </a:r>
            <a:r>
              <a:rPr lang="en-US" sz="2200" b="1" dirty="0" smtClean="0"/>
              <a:t>4d</a:t>
            </a:r>
          </a:p>
          <a:p>
            <a:r>
              <a:rPr lang="en-US" sz="2200" b="1" dirty="0" smtClean="0"/>
              <a:t>0101b </a:t>
            </a:r>
            <a:r>
              <a:rPr lang="en-US" sz="2200" b="1" dirty="0"/>
              <a:t>= 5d	1010 = -</a:t>
            </a:r>
            <a:r>
              <a:rPr lang="en-US" sz="2200" b="1" dirty="0" smtClean="0"/>
              <a:t>5d</a:t>
            </a:r>
          </a:p>
          <a:p>
            <a:r>
              <a:rPr lang="en-US" sz="2200" b="1" dirty="0" smtClean="0"/>
              <a:t>0110b </a:t>
            </a:r>
            <a:r>
              <a:rPr lang="en-US" sz="2200" b="1" dirty="0"/>
              <a:t>= 6d	1001 = -</a:t>
            </a:r>
            <a:r>
              <a:rPr lang="en-US" sz="2200" b="1" dirty="0" smtClean="0"/>
              <a:t>6d</a:t>
            </a:r>
          </a:p>
          <a:p>
            <a:r>
              <a:rPr lang="en-US" sz="2200" b="1" dirty="0" smtClean="0"/>
              <a:t>0111b </a:t>
            </a:r>
            <a:r>
              <a:rPr lang="en-US" sz="2200" b="1" dirty="0"/>
              <a:t>= 7d	1000 = -7d</a:t>
            </a:r>
          </a:p>
        </p:txBody>
      </p:sp>
    </p:spTree>
    <p:extLst>
      <p:ext uri="{BB962C8B-B14F-4D97-AF65-F5344CB8AC3E}">
        <p14:creationId xmlns:p14="http://schemas.microsoft.com/office/powerpoint/2010/main" val="297319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94" y="274637"/>
            <a:ext cx="5054221" cy="378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2’s Compliment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5221" y="1188490"/>
            <a:ext cx="103057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Let's see if we can perform binary additions between positive and negative numbers as follows: </a:t>
            </a:r>
            <a:endParaRPr lang="en-US" sz="2400" dirty="0" smtClean="0"/>
          </a:p>
          <a:p>
            <a:pPr algn="just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1101b  = </a:t>
            </a:r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smtClean="0">
                <a:latin typeface="Courier New"/>
                <a:cs typeface="Courier New"/>
              </a:rPr>
              <a:t>2d</a:t>
            </a:r>
          </a:p>
          <a:p>
            <a:pPr algn="just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+</a:t>
            </a:r>
            <a:r>
              <a:rPr lang="en-US" sz="2400" dirty="0">
                <a:latin typeface="Courier New"/>
                <a:cs typeface="Courier New"/>
              </a:rPr>
              <a:t>0101b </a:t>
            </a:r>
            <a:r>
              <a:rPr lang="en-US" sz="2400" dirty="0" smtClean="0">
                <a:latin typeface="Courier New"/>
                <a:cs typeface="Courier New"/>
              </a:rPr>
              <a:t> =  5d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	------------------ 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    0010b </a:t>
            </a:r>
            <a:r>
              <a:rPr lang="en-US" sz="2400" dirty="0">
                <a:latin typeface="Courier New"/>
                <a:cs typeface="Courier New"/>
              </a:rPr>
              <a:t>!= </a:t>
            </a:r>
            <a:r>
              <a:rPr lang="en-US" sz="2400" dirty="0" smtClean="0">
                <a:latin typeface="Courier New"/>
                <a:cs typeface="Courier New"/>
              </a:rPr>
              <a:t> 3d</a:t>
            </a:r>
          </a:p>
          <a:p>
            <a:pPr algn="just"/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Notice </a:t>
            </a:r>
            <a:r>
              <a:rPr lang="en-US" sz="2400" dirty="0"/>
              <a:t>that we are off by one from our correct answer.  Let's try modifying our representation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Two's </a:t>
            </a:r>
            <a:r>
              <a:rPr lang="en-US" sz="2400" dirty="0"/>
              <a:t>complement binary numbers are slightly different from one's complement numbers.  To find the value of our negative numbers, we perform a bit flip and add one.</a:t>
            </a:r>
          </a:p>
        </p:txBody>
      </p:sp>
    </p:spTree>
    <p:extLst>
      <p:ext uri="{BB962C8B-B14F-4D97-AF65-F5344CB8AC3E}">
        <p14:creationId xmlns:p14="http://schemas.microsoft.com/office/powerpoint/2010/main" val="254465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94" y="274637"/>
            <a:ext cx="5054221" cy="378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2’s Compliment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4385" y="1188490"/>
            <a:ext cx="109965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ourier New"/>
                <a:cs typeface="Courier New"/>
              </a:rPr>
              <a:t>0000b = 0d	</a:t>
            </a:r>
            <a:endParaRPr lang="en-US" sz="2400" dirty="0" smtClean="0">
              <a:latin typeface="Courier New"/>
              <a:cs typeface="Courier New"/>
            </a:endParaRP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0001b </a:t>
            </a:r>
            <a:r>
              <a:rPr lang="en-US" sz="2400" dirty="0">
                <a:latin typeface="Courier New"/>
                <a:cs typeface="Courier New"/>
              </a:rPr>
              <a:t>= </a:t>
            </a:r>
            <a:r>
              <a:rPr lang="en-US" sz="2400" dirty="0" smtClean="0">
                <a:latin typeface="Courier New"/>
                <a:cs typeface="Courier New"/>
              </a:rPr>
              <a:t>1d    1111 </a:t>
            </a:r>
            <a:r>
              <a:rPr lang="en-US" sz="2400" dirty="0">
                <a:latin typeface="Courier New"/>
                <a:cs typeface="Courier New"/>
              </a:rPr>
              <a:t>= -</a:t>
            </a:r>
            <a:r>
              <a:rPr lang="en-US" sz="2400" dirty="0" smtClean="0">
                <a:latin typeface="Courier New"/>
                <a:cs typeface="Courier New"/>
              </a:rPr>
              <a:t>1d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0010b </a:t>
            </a:r>
            <a:r>
              <a:rPr lang="en-US" sz="2400" dirty="0">
                <a:latin typeface="Courier New"/>
                <a:cs typeface="Courier New"/>
              </a:rPr>
              <a:t>= </a:t>
            </a:r>
            <a:r>
              <a:rPr lang="en-US" sz="2400" dirty="0" smtClean="0">
                <a:latin typeface="Courier New"/>
                <a:cs typeface="Courier New"/>
              </a:rPr>
              <a:t>2d    1110 </a:t>
            </a:r>
            <a:r>
              <a:rPr lang="en-US" sz="2400" dirty="0">
                <a:latin typeface="Courier New"/>
                <a:cs typeface="Courier New"/>
              </a:rPr>
              <a:t>= -</a:t>
            </a:r>
            <a:r>
              <a:rPr lang="en-US" sz="2400" dirty="0" smtClean="0">
                <a:latin typeface="Courier New"/>
                <a:cs typeface="Courier New"/>
              </a:rPr>
              <a:t>2d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0011b </a:t>
            </a:r>
            <a:r>
              <a:rPr lang="en-US" sz="2400" dirty="0">
                <a:latin typeface="Courier New"/>
                <a:cs typeface="Courier New"/>
              </a:rPr>
              <a:t>= </a:t>
            </a:r>
            <a:r>
              <a:rPr lang="en-US" sz="2400" dirty="0" smtClean="0">
                <a:latin typeface="Courier New"/>
                <a:cs typeface="Courier New"/>
              </a:rPr>
              <a:t>3d    1101 </a:t>
            </a:r>
            <a:r>
              <a:rPr lang="en-US" sz="2400" dirty="0">
                <a:latin typeface="Courier New"/>
                <a:cs typeface="Courier New"/>
              </a:rPr>
              <a:t>= -</a:t>
            </a:r>
            <a:r>
              <a:rPr lang="en-US" sz="2400" dirty="0" smtClean="0">
                <a:latin typeface="Courier New"/>
                <a:cs typeface="Courier New"/>
              </a:rPr>
              <a:t>3d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0100b </a:t>
            </a:r>
            <a:r>
              <a:rPr lang="en-US" sz="2400" dirty="0">
                <a:latin typeface="Courier New"/>
                <a:cs typeface="Courier New"/>
              </a:rPr>
              <a:t>= </a:t>
            </a:r>
            <a:r>
              <a:rPr lang="en-US" sz="2400" dirty="0" smtClean="0">
                <a:latin typeface="Courier New"/>
                <a:cs typeface="Courier New"/>
              </a:rPr>
              <a:t>4d    1100 </a:t>
            </a:r>
            <a:r>
              <a:rPr lang="en-US" sz="2400" dirty="0">
                <a:latin typeface="Courier New"/>
                <a:cs typeface="Courier New"/>
              </a:rPr>
              <a:t>= -</a:t>
            </a:r>
            <a:r>
              <a:rPr lang="en-US" sz="2400" dirty="0" smtClean="0">
                <a:latin typeface="Courier New"/>
                <a:cs typeface="Courier New"/>
              </a:rPr>
              <a:t>4d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0101b </a:t>
            </a:r>
            <a:r>
              <a:rPr lang="en-US" sz="2400" dirty="0">
                <a:latin typeface="Courier New"/>
                <a:cs typeface="Courier New"/>
              </a:rPr>
              <a:t>= </a:t>
            </a:r>
            <a:r>
              <a:rPr lang="en-US" sz="2400" dirty="0" smtClean="0">
                <a:latin typeface="Courier New"/>
                <a:cs typeface="Courier New"/>
              </a:rPr>
              <a:t>5d    1011 </a:t>
            </a:r>
            <a:r>
              <a:rPr lang="en-US" sz="2400" dirty="0">
                <a:latin typeface="Courier New"/>
                <a:cs typeface="Courier New"/>
              </a:rPr>
              <a:t>= -</a:t>
            </a:r>
            <a:r>
              <a:rPr lang="en-US" sz="2400" dirty="0" smtClean="0">
                <a:latin typeface="Courier New"/>
                <a:cs typeface="Courier New"/>
              </a:rPr>
              <a:t>5d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0110b </a:t>
            </a:r>
            <a:r>
              <a:rPr lang="en-US" sz="2400" dirty="0">
                <a:latin typeface="Courier New"/>
                <a:cs typeface="Courier New"/>
              </a:rPr>
              <a:t>= </a:t>
            </a:r>
            <a:r>
              <a:rPr lang="en-US" sz="2400" dirty="0" smtClean="0">
                <a:latin typeface="Courier New"/>
                <a:cs typeface="Courier New"/>
              </a:rPr>
              <a:t>6d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1010 </a:t>
            </a:r>
            <a:r>
              <a:rPr lang="en-US" sz="2400" dirty="0">
                <a:latin typeface="Courier New"/>
                <a:cs typeface="Courier New"/>
              </a:rPr>
              <a:t>= -</a:t>
            </a:r>
            <a:r>
              <a:rPr lang="en-US" sz="2400" dirty="0" smtClean="0">
                <a:latin typeface="Courier New"/>
                <a:cs typeface="Courier New"/>
              </a:rPr>
              <a:t>6d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0111b </a:t>
            </a:r>
            <a:r>
              <a:rPr lang="en-US" sz="2400" dirty="0">
                <a:latin typeface="Courier New"/>
                <a:cs typeface="Courier New"/>
              </a:rPr>
              <a:t>= </a:t>
            </a:r>
            <a:r>
              <a:rPr lang="en-US" sz="2400" dirty="0" smtClean="0">
                <a:latin typeface="Courier New"/>
                <a:cs typeface="Courier New"/>
              </a:rPr>
              <a:t>7d    1001 </a:t>
            </a:r>
            <a:r>
              <a:rPr lang="en-US" sz="2400" dirty="0">
                <a:latin typeface="Courier New"/>
                <a:cs typeface="Courier New"/>
              </a:rPr>
              <a:t>= -</a:t>
            </a:r>
            <a:r>
              <a:rPr lang="en-US" sz="2400" dirty="0" smtClean="0">
                <a:latin typeface="Courier New"/>
                <a:cs typeface="Courier New"/>
              </a:rPr>
              <a:t>7d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              1000 </a:t>
            </a:r>
            <a:r>
              <a:rPr lang="en-US" sz="2400" dirty="0">
                <a:latin typeface="Courier New"/>
                <a:cs typeface="Courier New"/>
              </a:rPr>
              <a:t>= -</a:t>
            </a:r>
            <a:r>
              <a:rPr lang="en-US" sz="2400" dirty="0" smtClean="0">
                <a:latin typeface="Courier New"/>
                <a:cs typeface="Courier New"/>
              </a:rPr>
              <a:t>8d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Notice that we could represent 1000 as 8, but it might be better to represent it as -8.  Why</a:t>
            </a:r>
            <a:r>
              <a:rPr lang="en-US" sz="2400" dirty="0" smtClean="0"/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Notice </a:t>
            </a:r>
            <a:r>
              <a:rPr lang="en-US" sz="2400" dirty="0"/>
              <a:t>that if we perform binary additions between positive and negative numbers, they now work.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52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94" y="274637"/>
            <a:ext cx="5054221" cy="378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2’s Compliment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4385" y="1188490"/>
            <a:ext cx="109965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ourier New"/>
                <a:cs typeface="Courier New"/>
              </a:rPr>
              <a:t> 1110b 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smtClean="0">
                <a:latin typeface="Courier New"/>
                <a:cs typeface="Courier New"/>
              </a:rPr>
              <a:t>2d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+</a:t>
            </a:r>
            <a:r>
              <a:rPr lang="en-US" sz="2400" dirty="0">
                <a:latin typeface="Courier New"/>
                <a:cs typeface="Courier New"/>
              </a:rPr>
              <a:t>0101b </a:t>
            </a:r>
            <a:r>
              <a:rPr lang="en-US" sz="2400" dirty="0" smtClean="0">
                <a:latin typeface="Courier New"/>
                <a:cs typeface="Courier New"/>
              </a:rPr>
              <a:t> =  5d 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------------- </a:t>
            </a:r>
          </a:p>
          <a:p>
            <a:pPr algn="just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0011b  =  3d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Additionally</a:t>
            </a:r>
            <a:r>
              <a:rPr lang="en-US" sz="2400" dirty="0"/>
              <a:t>, notice that if we add numbers that should sum to zero, it works as well: </a:t>
            </a:r>
            <a:r>
              <a:rPr lang="en-US" sz="2400" dirty="0" smtClean="0"/>
              <a:t>     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1101b </a:t>
            </a:r>
            <a:r>
              <a:rPr lang="en-US" sz="2400" dirty="0">
                <a:latin typeface="Courier New"/>
                <a:cs typeface="Courier New"/>
              </a:rPr>
              <a:t>= -</a:t>
            </a:r>
            <a:r>
              <a:rPr lang="en-US" sz="2400" dirty="0" smtClean="0">
                <a:latin typeface="Courier New"/>
                <a:cs typeface="Courier New"/>
              </a:rPr>
              <a:t>3d</a:t>
            </a:r>
          </a:p>
          <a:p>
            <a:pPr algn="just"/>
            <a:r>
              <a:rPr lang="en-US" sz="2400" dirty="0" smtClean="0">
                <a:latin typeface="Courier New"/>
                <a:cs typeface="Courier New"/>
              </a:rPr>
              <a:t> +</a:t>
            </a:r>
            <a:r>
              <a:rPr lang="en-US" sz="2400" dirty="0">
                <a:latin typeface="Courier New"/>
                <a:cs typeface="Courier New"/>
              </a:rPr>
              <a:t>0011b =  </a:t>
            </a:r>
            <a:r>
              <a:rPr lang="en-US" sz="2400" dirty="0" smtClean="0">
                <a:latin typeface="Courier New"/>
                <a:cs typeface="Courier New"/>
              </a:rPr>
              <a:t>3d</a:t>
            </a:r>
          </a:p>
          <a:p>
            <a:pPr algn="just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------------- </a:t>
            </a:r>
          </a:p>
          <a:p>
            <a:pPr algn="just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mtClean="0">
                <a:latin typeface="Courier New"/>
                <a:cs typeface="Courier New"/>
              </a:rPr>
              <a:t> 0000b </a:t>
            </a:r>
            <a:r>
              <a:rPr lang="en-US" sz="2400" dirty="0">
                <a:latin typeface="Courier New"/>
                <a:cs typeface="Courier New"/>
              </a:rPr>
              <a:t>=  </a:t>
            </a:r>
            <a:r>
              <a:rPr lang="en-US" sz="2400" dirty="0" smtClean="0">
                <a:latin typeface="Courier New"/>
                <a:cs typeface="Courier New"/>
              </a:rPr>
              <a:t>0d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Next </a:t>
            </a:r>
            <a:r>
              <a:rPr lang="en-US" sz="2400" dirty="0"/>
              <a:t>time we will look at binary representations for floating point numbers.</a:t>
            </a:r>
          </a:p>
        </p:txBody>
      </p:sp>
    </p:spTree>
    <p:extLst>
      <p:ext uri="{BB962C8B-B14F-4D97-AF65-F5344CB8AC3E}">
        <p14:creationId xmlns:p14="http://schemas.microsoft.com/office/powerpoint/2010/main" val="50501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491</TotalTime>
  <Words>378</Words>
  <Application>Microsoft Macintosh PowerPoint</Application>
  <PresentationFormat>Custom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Binary Arithmetic &amp; 2’s complement</vt:lpstr>
      <vt:lpstr>Signed Integer</vt:lpstr>
      <vt:lpstr>Addition</vt:lpstr>
      <vt:lpstr>Addition Contd.</vt:lpstr>
      <vt:lpstr>2’s Compliment</vt:lpstr>
      <vt:lpstr>2’s Compliment</vt:lpstr>
      <vt:lpstr>2’s Compliment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</dc:title>
  <dc:creator>David</dc:creator>
  <cp:lastModifiedBy>Changyong Jung</cp:lastModifiedBy>
  <cp:revision>169</cp:revision>
  <dcterms:created xsi:type="dcterms:W3CDTF">2015-01-19T21:38:56Z</dcterms:created>
  <dcterms:modified xsi:type="dcterms:W3CDTF">2016-11-10T16:50:21Z</dcterms:modified>
</cp:coreProperties>
</file>