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6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Floating Point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4745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0.125d	</a:t>
            </a:r>
            <a:endParaRPr lang="en-US" dirty="0" smtClean="0"/>
          </a:p>
          <a:p>
            <a:r>
              <a:rPr lang="en-US" dirty="0" smtClean="0"/>
              <a:t>0.0125d </a:t>
            </a:r>
            <a:r>
              <a:rPr lang="en-US" dirty="0"/>
              <a:t>* 2	</a:t>
            </a:r>
            <a:endParaRPr lang="en-US" dirty="0" smtClean="0"/>
          </a:p>
          <a:p>
            <a:r>
              <a:rPr lang="en-US" dirty="0" smtClean="0"/>
              <a:t>-----------------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0.25d </a:t>
            </a:r>
            <a:r>
              <a:rPr lang="en-US" dirty="0"/>
              <a:t>* 2	</a:t>
            </a:r>
            <a:endParaRPr lang="en-US" dirty="0" smtClean="0"/>
          </a:p>
          <a:p>
            <a:r>
              <a:rPr lang="en-US" dirty="0" smtClean="0"/>
              <a:t>0.5d </a:t>
            </a:r>
            <a:r>
              <a:rPr lang="en-US" dirty="0"/>
              <a:t>* 2	</a:t>
            </a:r>
            <a:endParaRPr lang="en-US" dirty="0" smtClean="0"/>
          </a:p>
          <a:p>
            <a:r>
              <a:rPr lang="en-US" dirty="0" smtClean="0"/>
              <a:t>1.0d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/>
              <a:t>is 0.001b = 0 * 2^-1 + 0 * 2^-2 + 1 * 2^-3 = 1/8 = </a:t>
            </a:r>
            <a:r>
              <a:rPr lang="en-US" dirty="0" smtClean="0"/>
              <a:t>0.125d</a:t>
            </a:r>
          </a:p>
          <a:p>
            <a:r>
              <a:rPr lang="en-US" dirty="0" smtClean="0"/>
              <a:t>Consider </a:t>
            </a:r>
            <a:r>
              <a:rPr lang="en-US" dirty="0"/>
              <a:t>another value such as 0.75d.  A conversion to binary is performed as follows:	</a:t>
            </a:r>
            <a:endParaRPr lang="en-US" dirty="0" smtClean="0"/>
          </a:p>
          <a:p>
            <a:r>
              <a:rPr lang="en-US" dirty="0" smtClean="0"/>
              <a:t>0.75d </a:t>
            </a:r>
            <a:r>
              <a:rPr lang="en-US" dirty="0"/>
              <a:t>* 2	</a:t>
            </a:r>
            <a:endParaRPr lang="en-US" dirty="0" smtClean="0"/>
          </a:p>
          <a:p>
            <a:r>
              <a:rPr lang="en-US" dirty="0" smtClean="0"/>
              <a:t>-------------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1.5d  </a:t>
            </a:r>
            <a:r>
              <a:rPr lang="en-US" dirty="0"/>
              <a:t>--&gt; 0.5d*2  notice that we only multiply values after the decimal point by 	</a:t>
            </a:r>
            <a:endParaRPr lang="en-US" dirty="0" smtClean="0"/>
          </a:p>
          <a:p>
            <a:r>
              <a:rPr lang="en-US" dirty="0" smtClean="0"/>
              <a:t>1.0d</a:t>
            </a:r>
          </a:p>
          <a:p>
            <a:r>
              <a:rPr lang="en-US" dirty="0" smtClean="0"/>
              <a:t>Result </a:t>
            </a:r>
            <a:r>
              <a:rPr lang="en-US" dirty="0"/>
              <a:t>is 0.11b = 1*2^-1 + 1*2^-2 = 1/2 + 1/4 = 3/4 = 0.75d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Floating Point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3" y="902525"/>
            <a:ext cx="11932740" cy="547452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Now, lets look at </a:t>
            </a:r>
            <a:r>
              <a:rPr lang="en-US" dirty="0" smtClean="0"/>
              <a:t>0.4d</a:t>
            </a:r>
            <a:r>
              <a:rPr lang="en-US" dirty="0"/>
              <a:t>	</a:t>
            </a:r>
            <a:endParaRPr lang="en-US" dirty="0" smtClean="0"/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0.4d </a:t>
            </a:r>
            <a:r>
              <a:rPr lang="en-US" sz="3400" dirty="0">
                <a:solidFill>
                  <a:srgbClr val="FF0000"/>
                </a:solidFill>
              </a:rPr>
              <a:t>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------------</a:t>
            </a:r>
            <a:r>
              <a:rPr lang="en-US" sz="3400" dirty="0">
                <a:solidFill>
                  <a:srgbClr val="FF0000"/>
                </a:solidFill>
              </a:rPr>
              <a:t>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0.8d </a:t>
            </a:r>
            <a:r>
              <a:rPr lang="en-US" sz="3400" dirty="0">
                <a:solidFill>
                  <a:srgbClr val="FF0000"/>
                </a:solidFill>
              </a:rPr>
              <a:t>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1.6d </a:t>
            </a:r>
            <a:r>
              <a:rPr lang="en-US" sz="3400" dirty="0">
                <a:solidFill>
                  <a:srgbClr val="FF0000"/>
                </a:solidFill>
              </a:rPr>
              <a:t>--&gt; 0.6d 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1.2d </a:t>
            </a:r>
            <a:r>
              <a:rPr lang="en-US" sz="3400" dirty="0">
                <a:solidFill>
                  <a:srgbClr val="FF0000"/>
                </a:solidFill>
              </a:rPr>
              <a:t>--&gt; 0.2d 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0.4d </a:t>
            </a:r>
            <a:r>
              <a:rPr lang="en-US" sz="3400" dirty="0">
                <a:solidFill>
                  <a:srgbClr val="FF0000"/>
                </a:solidFill>
              </a:rPr>
              <a:t>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0.8d </a:t>
            </a:r>
            <a:r>
              <a:rPr lang="en-US" sz="3400" dirty="0">
                <a:solidFill>
                  <a:srgbClr val="FF0000"/>
                </a:solidFill>
              </a:rPr>
              <a:t>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1.6d </a:t>
            </a:r>
            <a:r>
              <a:rPr lang="en-US" sz="3400" dirty="0">
                <a:solidFill>
                  <a:srgbClr val="FF0000"/>
                </a:solidFill>
              </a:rPr>
              <a:t>--&gt; 0.6d 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1.2d </a:t>
            </a:r>
            <a:r>
              <a:rPr lang="en-US" sz="3400" dirty="0">
                <a:solidFill>
                  <a:srgbClr val="FF0000"/>
                </a:solidFill>
              </a:rPr>
              <a:t>--&gt; 0.2d 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0.4d </a:t>
            </a:r>
            <a:r>
              <a:rPr lang="en-US" sz="3400" dirty="0">
                <a:solidFill>
                  <a:srgbClr val="FF0000"/>
                </a:solidFill>
              </a:rPr>
              <a:t>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0.8d </a:t>
            </a:r>
            <a:r>
              <a:rPr lang="en-US" sz="3400" dirty="0">
                <a:solidFill>
                  <a:srgbClr val="FF0000"/>
                </a:solidFill>
              </a:rPr>
              <a:t>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1.6d </a:t>
            </a:r>
            <a:r>
              <a:rPr lang="en-US" sz="3400" dirty="0">
                <a:solidFill>
                  <a:srgbClr val="FF0000"/>
                </a:solidFill>
              </a:rPr>
              <a:t>--&gt; 0.6d 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1.2d </a:t>
            </a:r>
            <a:r>
              <a:rPr lang="en-US" sz="3400" dirty="0">
                <a:solidFill>
                  <a:srgbClr val="FF0000"/>
                </a:solidFill>
              </a:rPr>
              <a:t>--&gt; 0.2d * 2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0.4d </a:t>
            </a:r>
            <a:r>
              <a:rPr lang="en-US" sz="3400" dirty="0">
                <a:solidFill>
                  <a:srgbClr val="FF0000"/>
                </a:solidFill>
              </a:rPr>
              <a:t>* 2	. . .	</a:t>
            </a:r>
            <a:endParaRPr lang="en-US" sz="34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Result </a:t>
            </a:r>
            <a:r>
              <a:rPr lang="en-US" dirty="0"/>
              <a:t>is 0.0110011001100110011 . . .b = 0*2^-1 + 1*2^-2 + 1*2^-3 + 0*2^-4 + 0*2^-5 + </a:t>
            </a:r>
            <a:r>
              <a:rPr lang="en-US" dirty="0" smtClean="0"/>
              <a:t>1</a:t>
            </a:r>
            <a:r>
              <a:rPr lang="en-US" dirty="0"/>
              <a:t>*2^-6 + 1*2^-7 + 0*2^-8 + 0*2^-9 + 1*2^-10 . . 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Floating Point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474524"/>
          </a:xfrm>
        </p:spPr>
        <p:txBody>
          <a:bodyPr>
            <a:normAutofit/>
          </a:bodyPr>
          <a:lstStyle/>
          <a:p>
            <a:r>
              <a:rPr lang="en-US" dirty="0"/>
              <a:t>Notice that this result is an infinitely repeating series.  Just </a:t>
            </a:r>
            <a:r>
              <a:rPr lang="en-US" dirty="0" smtClean="0"/>
              <a:t>like in </a:t>
            </a:r>
            <a:r>
              <a:rPr lang="en-US" dirty="0"/>
              <a:t>decimal, where values such	as 1/3 may only be displayed </a:t>
            </a:r>
            <a:r>
              <a:rPr lang="en-US" dirty="0" smtClean="0"/>
              <a:t>as a </a:t>
            </a:r>
            <a:r>
              <a:rPr lang="en-US" dirty="0"/>
              <a:t>decimal expansion of an infinitely repeating series, </a:t>
            </a:r>
            <a:r>
              <a:rPr lang="en-US" dirty="0" smtClean="0"/>
              <a:t>binary expansions </a:t>
            </a:r>
            <a:r>
              <a:rPr lang="en-US" dirty="0"/>
              <a:t>may result in infinitely repeating series.  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19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474524"/>
          </a:xfrm>
        </p:spPr>
        <p:txBody>
          <a:bodyPr>
            <a:normAutofit/>
          </a:bodyPr>
          <a:lstStyle/>
          <a:p>
            <a:r>
              <a:rPr lang="en-US" dirty="0"/>
              <a:t>Consider a number such as 123.45d</a:t>
            </a:r>
            <a:r>
              <a:rPr lang="en-US" dirty="0" smtClean="0"/>
              <a:t>	</a:t>
            </a:r>
          </a:p>
          <a:p>
            <a:pPr marL="800100" lvl="2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123 % 2 = </a:t>
            </a:r>
            <a:r>
              <a:rPr lang="en-US" sz="3400" dirty="0" smtClean="0">
                <a:solidFill>
                  <a:srgbClr val="FF0000"/>
                </a:solidFill>
              </a:rPr>
              <a:t>1</a:t>
            </a: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61 </a:t>
            </a:r>
            <a:r>
              <a:rPr lang="en-US" sz="3400" dirty="0">
                <a:solidFill>
                  <a:srgbClr val="FF0000"/>
                </a:solidFill>
              </a:rPr>
              <a:t>% 2 = 1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30 </a:t>
            </a:r>
            <a:r>
              <a:rPr lang="en-US" sz="3400" dirty="0">
                <a:solidFill>
                  <a:srgbClr val="FF0000"/>
                </a:solidFill>
              </a:rPr>
              <a:t>% 2 = 0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15 </a:t>
            </a:r>
            <a:r>
              <a:rPr lang="en-US" sz="3400" dirty="0">
                <a:solidFill>
                  <a:srgbClr val="FF0000"/>
                </a:solidFill>
              </a:rPr>
              <a:t>% 2 = </a:t>
            </a:r>
            <a:r>
              <a:rPr lang="en-US" sz="3400" dirty="0" smtClean="0">
                <a:solidFill>
                  <a:srgbClr val="FF0000"/>
                </a:solidFill>
              </a:rPr>
              <a:t>1</a:t>
            </a:r>
            <a:r>
              <a:rPr lang="en-US" sz="3400" dirty="0">
                <a:solidFill>
                  <a:srgbClr val="FF0000"/>
                </a:solidFill>
              </a:rPr>
              <a:t>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7 </a:t>
            </a:r>
            <a:r>
              <a:rPr lang="en-US" sz="3400" dirty="0">
                <a:solidFill>
                  <a:srgbClr val="FF0000"/>
                </a:solidFill>
              </a:rPr>
              <a:t>% 2 = 1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3 </a:t>
            </a:r>
            <a:r>
              <a:rPr lang="en-US" sz="3400" dirty="0">
                <a:solidFill>
                  <a:srgbClr val="FF0000"/>
                </a:solidFill>
              </a:rPr>
              <a:t>% 2 = 1	</a:t>
            </a:r>
            <a:endParaRPr lang="en-US" sz="34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77694" y="1508165"/>
            <a:ext cx="3574472" cy="4479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0.45d 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-----------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0.9d </a:t>
            </a:r>
            <a:r>
              <a:rPr lang="en-US" dirty="0">
                <a:solidFill>
                  <a:srgbClr val="FF0000"/>
                </a:solidFill>
              </a:rPr>
              <a:t>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1.8d </a:t>
            </a:r>
            <a:r>
              <a:rPr lang="en-US" dirty="0">
                <a:solidFill>
                  <a:srgbClr val="FF0000"/>
                </a:solidFill>
              </a:rPr>
              <a:t>--&gt; 0.8d 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1.6d </a:t>
            </a:r>
            <a:r>
              <a:rPr lang="en-US" dirty="0">
                <a:solidFill>
                  <a:srgbClr val="FF0000"/>
                </a:solidFill>
              </a:rPr>
              <a:t>--&gt; 0.6d 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1.2d </a:t>
            </a:r>
            <a:r>
              <a:rPr lang="en-US" dirty="0">
                <a:solidFill>
                  <a:srgbClr val="FF0000"/>
                </a:solidFill>
              </a:rPr>
              <a:t>--&gt; 0.2d 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0.4d </a:t>
            </a:r>
            <a:r>
              <a:rPr lang="en-US" dirty="0">
                <a:solidFill>
                  <a:srgbClr val="FF0000"/>
                </a:solidFill>
              </a:rPr>
              <a:t>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0.8d </a:t>
            </a:r>
            <a:r>
              <a:rPr lang="en-US" dirty="0">
                <a:solidFill>
                  <a:srgbClr val="FF0000"/>
                </a:solidFill>
              </a:rPr>
              <a:t>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1.6d </a:t>
            </a:r>
            <a:r>
              <a:rPr lang="en-US" dirty="0">
                <a:solidFill>
                  <a:srgbClr val="FF0000"/>
                </a:solidFill>
              </a:rPr>
              <a:t>--&gt; 0.6d 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1.2d </a:t>
            </a:r>
            <a:r>
              <a:rPr lang="en-US" dirty="0">
                <a:solidFill>
                  <a:srgbClr val="FF0000"/>
                </a:solidFill>
              </a:rPr>
              <a:t>--&gt; 0.2d 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0.4d </a:t>
            </a:r>
            <a:r>
              <a:rPr lang="en-US" dirty="0">
                <a:solidFill>
                  <a:srgbClr val="FF0000"/>
                </a:solidFill>
              </a:rPr>
              <a:t>* 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0.8d 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.6d --&gt; 0.6d * 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.2d --&gt; 0.2d * </a:t>
            </a:r>
            <a:r>
              <a:rPr lang="en-US" dirty="0">
                <a:solidFill>
                  <a:srgbClr val="FF0000"/>
                </a:solidFill>
              </a:rPr>
              <a:t>2	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0.4d </a:t>
            </a:r>
            <a:r>
              <a:rPr lang="en-US" dirty="0">
                <a:solidFill>
                  <a:srgbClr val="FF0000"/>
                </a:solidFill>
              </a:rPr>
              <a:t>* 2	. . 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0453" y="5987372"/>
            <a:ext cx="7349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the result is:	</a:t>
            </a:r>
            <a:r>
              <a:rPr lang="en-US" sz="2400" dirty="0" smtClean="0"/>
              <a:t>1111011.0111001100110011 </a:t>
            </a:r>
            <a:r>
              <a:rPr lang="en-US" sz="2400" dirty="0"/>
              <a:t>. . 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4383" y="5878289"/>
            <a:ext cx="11602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IEEE Standard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474524"/>
          </a:xfrm>
        </p:spPr>
        <p:txBody>
          <a:bodyPr>
            <a:normAutofit/>
          </a:bodyPr>
          <a:lstStyle/>
          <a:p>
            <a:r>
              <a:rPr lang="en-US" dirty="0"/>
              <a:t>Again notice that we convert the values after the decimal point to binary by iteratively	multiplying all digits after the decimal point by two</a:t>
            </a:r>
            <a:r>
              <a:rPr lang="en-US" dirty="0" smtClean="0"/>
              <a:t>.</a:t>
            </a:r>
          </a:p>
          <a:p>
            <a:r>
              <a:rPr lang="en-US" dirty="0"/>
              <a:t>Notice that if we are going to convert this to a representation that the computer can understand, we will have to limit the precision or the </a:t>
            </a:r>
            <a:r>
              <a:rPr lang="en-US" dirty="0" smtClean="0"/>
              <a:t>number </a:t>
            </a:r>
            <a:r>
              <a:rPr lang="en-US" dirty="0"/>
              <a:t>of bits after the decimal place</a:t>
            </a:r>
            <a:r>
              <a:rPr lang="en-US" dirty="0" smtClean="0"/>
              <a:t>.</a:t>
            </a:r>
          </a:p>
          <a:p>
            <a:r>
              <a:rPr lang="en-US" dirty="0"/>
              <a:t>IEEE Standard 754 denotes the standard representation for floating point numbers.  32 bit floating point numbers are represented in binary scientific notation.	</a:t>
            </a:r>
            <a:endParaRPr lang="en-US" dirty="0" smtClean="0"/>
          </a:p>
          <a:p>
            <a:r>
              <a:rPr lang="en-US" dirty="0" smtClean="0"/>
              <a:t>Recall </a:t>
            </a:r>
            <a:r>
              <a:rPr lang="en-US" dirty="0"/>
              <a:t>that decimal floating point numbers are represented as follows:	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+/- </a:t>
            </a:r>
            <a:r>
              <a:rPr lang="en-US" dirty="0" err="1">
                <a:solidFill>
                  <a:srgbClr val="FF0000"/>
                </a:solidFill>
              </a:rPr>
              <a:t>x.xxxxx</a:t>
            </a:r>
            <a:r>
              <a:rPr lang="en-US" dirty="0">
                <a:solidFill>
                  <a:srgbClr val="FF0000"/>
                </a:solidFill>
              </a:rPr>
              <a:t> * 10 ^ +/- y	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where </a:t>
            </a:r>
            <a:r>
              <a:rPr lang="en-US" dirty="0"/>
              <a:t>x is the </a:t>
            </a:r>
            <a:r>
              <a:rPr lang="en-US" dirty="0" err="1"/>
              <a:t>significand</a:t>
            </a:r>
            <a:r>
              <a:rPr lang="en-US" dirty="0"/>
              <a:t> and y is the exponent.</a:t>
            </a:r>
          </a:p>
        </p:txBody>
      </p:sp>
    </p:spTree>
    <p:extLst>
      <p:ext uri="{BB962C8B-B14F-4D97-AF65-F5344CB8AC3E}">
        <p14:creationId xmlns:p14="http://schemas.microsoft.com/office/powerpoint/2010/main" val="12011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IEEE Standard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474524"/>
          </a:xfrm>
        </p:spPr>
        <p:txBody>
          <a:bodyPr>
            <a:normAutofit/>
          </a:bodyPr>
          <a:lstStyle/>
          <a:p>
            <a:r>
              <a:rPr lang="en-US" dirty="0"/>
              <a:t>In binary, we may represent scientific notation as: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+/- </a:t>
            </a:r>
            <a:r>
              <a:rPr lang="en-US" dirty="0" err="1">
                <a:solidFill>
                  <a:srgbClr val="FF0000"/>
                </a:solidFill>
              </a:rPr>
              <a:t>x.xxxxxx</a:t>
            </a:r>
            <a:r>
              <a:rPr lang="en-US" dirty="0">
                <a:solidFill>
                  <a:srgbClr val="FF0000"/>
                </a:solidFill>
              </a:rPr>
              <a:t> * 2 ^ +/- y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sign-bit</a:t>
            </a:r>
            <a:r>
              <a:rPr lang="en-US" dirty="0"/>
              <a:t>	</a:t>
            </a:r>
            <a:r>
              <a:rPr lang="en-US" dirty="0" smtClean="0"/>
              <a:t>		exponent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significand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1-bit</a:t>
            </a:r>
            <a:r>
              <a:rPr lang="en-US" dirty="0"/>
              <a:t>		</a:t>
            </a:r>
            <a:r>
              <a:rPr lang="en-US" dirty="0" smtClean="0"/>
              <a:t>		8-bit</a:t>
            </a:r>
            <a:r>
              <a:rPr lang="en-US" dirty="0"/>
              <a:t>		</a:t>
            </a:r>
            <a:r>
              <a:rPr lang="en-US" dirty="0" smtClean="0"/>
              <a:t>			23-bit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 bit denotes whether the </a:t>
            </a:r>
            <a:r>
              <a:rPr lang="en-US" dirty="0" err="1"/>
              <a:t>significand</a:t>
            </a:r>
            <a:r>
              <a:rPr lang="en-US" dirty="0"/>
              <a:t> is positive or </a:t>
            </a:r>
            <a:r>
              <a:rPr lang="en-US" dirty="0" smtClean="0"/>
              <a:t>negative</a:t>
            </a:r>
          </a:p>
          <a:p>
            <a:r>
              <a:rPr lang="en-US" dirty="0" smtClean="0"/>
              <a:t>The </a:t>
            </a:r>
            <a:r>
              <a:rPr lang="en-US" dirty="0"/>
              <a:t>exponent is a biased binary number and may represent a value between </a:t>
            </a:r>
            <a:r>
              <a:rPr lang="en-US"/>
              <a:t>-</a:t>
            </a:r>
            <a:r>
              <a:rPr lang="en-US" smtClean="0"/>
              <a:t>126 </a:t>
            </a:r>
            <a:r>
              <a:rPr lang="en-US" dirty="0"/>
              <a:t>and 127	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significand</a:t>
            </a:r>
            <a:r>
              <a:rPr lang="en-US" dirty="0"/>
              <a:t> represents an unsigned binary value less than 2 decimal.  Notice that </a:t>
            </a:r>
            <a:r>
              <a:rPr lang="en-US" dirty="0" smtClean="0"/>
              <a:t>this value </a:t>
            </a:r>
            <a:r>
              <a:rPr lang="en-US" dirty="0"/>
              <a:t>will always be greater than or equal to one unless it is zero.  Therefore, we will ignore	the leading one in the </a:t>
            </a:r>
            <a:r>
              <a:rPr lang="en-US" dirty="0" err="1"/>
              <a:t>significand</a:t>
            </a:r>
            <a:r>
              <a:rPr lang="en-US" dirty="0"/>
              <a:t>.	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put, the </a:t>
            </a:r>
            <a:r>
              <a:rPr lang="en-US" dirty="0" err="1"/>
              <a:t>significand</a:t>
            </a:r>
            <a:r>
              <a:rPr lang="en-US" dirty="0"/>
              <a:t> denotes the significant bits of the value we are trying to represent.</a:t>
            </a:r>
          </a:p>
        </p:txBody>
      </p:sp>
    </p:spTree>
    <p:extLst>
      <p:ext uri="{BB962C8B-B14F-4D97-AF65-F5344CB8AC3E}">
        <p14:creationId xmlns:p14="http://schemas.microsoft.com/office/powerpoint/2010/main" val="13693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7267"/>
            <a:ext cx="10972800" cy="354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183"/>
            <a:ext cx="10972800" cy="5572495"/>
          </a:xfrm>
        </p:spPr>
        <p:txBody>
          <a:bodyPr>
            <a:normAutofit/>
          </a:bodyPr>
          <a:lstStyle/>
          <a:p>
            <a:r>
              <a:rPr lang="en-US" dirty="0"/>
              <a:t>Last time we looked at several different representations of signed integers.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looked at signed binary numbers, where we used a leading zero or one to represent sign.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looked at one's complement and two's complement numbers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time  </a:t>
            </a:r>
            <a:endParaRPr lang="en-US" dirty="0" smtClean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two's complement for the homework assignment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Floating </a:t>
            </a:r>
            <a:r>
              <a:rPr lang="en-US" smtClean="0"/>
              <a:t>Point Representation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49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2’s Compliment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5221" y="1188490"/>
            <a:ext cx="103057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Two's complement numbers are used on most CPUs to represent signed integer </a:t>
            </a:r>
            <a:r>
              <a:rPr lang="en-US" sz="2400" dirty="0" smtClean="0"/>
              <a:t>values. Positive </a:t>
            </a:r>
            <a:r>
              <a:rPr lang="en-US" sz="2400" dirty="0"/>
              <a:t>values are converted to negative values from regular sign and magnitude	binary representation using the following method:	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smtClean="0"/>
              <a:t>bit </a:t>
            </a:r>
            <a:r>
              <a:rPr lang="en-US" sz="2400" dirty="0"/>
              <a:t>flip	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smtClean="0"/>
              <a:t>add </a:t>
            </a:r>
            <a:r>
              <a:rPr lang="en-US" sz="2400" dirty="0"/>
              <a:t>one to the result	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Such </a:t>
            </a:r>
            <a:r>
              <a:rPr lang="en-US" sz="2400" dirty="0"/>
              <a:t>values are converted back from negative to positive by undoing the operations	above:	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smtClean="0"/>
              <a:t>subtract </a:t>
            </a:r>
            <a:r>
              <a:rPr lang="en-US" sz="2400" dirty="0"/>
              <a:t>one from the two's complement representation of the negative number	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smtClean="0"/>
              <a:t>bit </a:t>
            </a:r>
            <a:r>
              <a:rPr lang="en-US" sz="2400" dirty="0"/>
              <a:t>flip the result</a:t>
            </a:r>
          </a:p>
        </p:txBody>
      </p:sp>
    </p:spTree>
    <p:extLst>
      <p:ext uri="{BB962C8B-B14F-4D97-AF65-F5344CB8AC3E}">
        <p14:creationId xmlns:p14="http://schemas.microsoft.com/office/powerpoint/2010/main" val="254465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529" y="749103"/>
            <a:ext cx="10996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dirty="0"/>
              <a:t>5 bit binary numbers we may represent 10 as follows in signed </a:t>
            </a:r>
            <a:r>
              <a:rPr lang="en-US" sz="2400" dirty="0" smtClean="0"/>
              <a:t>magnitude representation</a:t>
            </a:r>
            <a:r>
              <a:rPr lang="en-US" sz="2400" dirty="0"/>
              <a:t>:	</a:t>
            </a:r>
            <a:endParaRPr lang="en-US" sz="2400" dirty="0" smtClean="0"/>
          </a:p>
          <a:p>
            <a:pPr algn="just"/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01010 </a:t>
            </a:r>
            <a:r>
              <a:rPr lang="en-US" sz="2400" dirty="0">
                <a:solidFill>
                  <a:srgbClr val="FF0000"/>
                </a:solidFill>
              </a:rPr>
              <a:t>b  = </a:t>
            </a:r>
            <a:r>
              <a:rPr lang="en-US" sz="2400" dirty="0" smtClean="0">
                <a:solidFill>
                  <a:srgbClr val="FF0000"/>
                </a:solidFill>
              </a:rPr>
              <a:t>10d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Notice that in the representation above we have four bits representing the </a:t>
            </a:r>
            <a:r>
              <a:rPr lang="en-US" sz="2400" dirty="0" smtClean="0"/>
              <a:t>value and </a:t>
            </a:r>
            <a:r>
              <a:rPr lang="en-US" sz="2400" dirty="0"/>
              <a:t>one bit (the leading zero) representing the sign (0 for positive and 1 </a:t>
            </a:r>
            <a:r>
              <a:rPr lang="en-US" sz="2400" dirty="0" smtClean="0"/>
              <a:t>for negative</a:t>
            </a:r>
            <a:r>
              <a:rPr lang="en-US" sz="2400" dirty="0"/>
              <a:t>).	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Performing </a:t>
            </a:r>
            <a:r>
              <a:rPr lang="en-US" sz="2400" dirty="0"/>
              <a:t>a bit flip on 10d yields the following result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		10101b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Adding one yields the two's complement representation:	</a:t>
            </a:r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		10110b </a:t>
            </a:r>
            <a:r>
              <a:rPr lang="en-US" sz="2400" dirty="0">
                <a:solidFill>
                  <a:srgbClr val="FF0000"/>
                </a:solidFill>
              </a:rPr>
              <a:t>= -10d</a:t>
            </a:r>
            <a:r>
              <a:rPr lang="en-US" sz="2400" dirty="0"/>
              <a:t> (two's complement)	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Notice </a:t>
            </a:r>
            <a:r>
              <a:rPr lang="en-US" sz="2400" dirty="0"/>
              <a:t>that in the example above there is a leading one representing that </a:t>
            </a:r>
            <a:r>
              <a:rPr lang="en-US" sz="2400" dirty="0" smtClean="0"/>
              <a:t>the number </a:t>
            </a:r>
            <a:r>
              <a:rPr lang="en-US" sz="2400" dirty="0"/>
              <a:t>is negative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All one's complement, two's complement, and signed magnitude binary numbers have a	leading zero or one to represent the value as positive or negative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0852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Autofit/>
          </a:bodyPr>
          <a:lstStyle/>
          <a:p>
            <a:r>
              <a:rPr lang="en-US" sz="2800" dirty="0" smtClean="0"/>
              <a:t>Five bit 2’s Compliment Numbers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44385" y="1188490"/>
            <a:ext cx="109965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00000b  </a:t>
            </a:r>
            <a:r>
              <a:rPr lang="en-US" sz="2000" b="1" dirty="0"/>
              <a:t>=  0d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00001b  </a:t>
            </a:r>
            <a:r>
              <a:rPr lang="en-US" sz="2000" b="1" dirty="0"/>
              <a:t>=  1d	</a:t>
            </a:r>
            <a:r>
              <a:rPr lang="en-US" sz="2000" b="1" dirty="0" smtClean="0"/>
              <a:t>	11111b  </a:t>
            </a:r>
            <a:r>
              <a:rPr lang="en-US" sz="2000" b="1" dirty="0"/>
              <a:t>= -1d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00010b  </a:t>
            </a:r>
            <a:r>
              <a:rPr lang="en-US" sz="2000" b="1" dirty="0"/>
              <a:t>=  2d	</a:t>
            </a:r>
            <a:r>
              <a:rPr lang="en-US" sz="2000" b="1" dirty="0" smtClean="0"/>
              <a:t>	11110b  </a:t>
            </a:r>
            <a:r>
              <a:rPr lang="en-US" sz="2000" b="1" dirty="0"/>
              <a:t>= -2d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00011b  </a:t>
            </a:r>
            <a:r>
              <a:rPr lang="en-US" sz="2000" b="1" dirty="0"/>
              <a:t>=  3d	</a:t>
            </a:r>
            <a:r>
              <a:rPr lang="en-US" sz="2000" b="1" dirty="0" smtClean="0"/>
              <a:t>	11101b  </a:t>
            </a:r>
            <a:r>
              <a:rPr lang="en-US" sz="2000" b="1" dirty="0"/>
              <a:t>= -3d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00100b  </a:t>
            </a:r>
            <a:r>
              <a:rPr lang="en-US" sz="2000" b="1" dirty="0"/>
              <a:t>=  4d	</a:t>
            </a:r>
            <a:r>
              <a:rPr lang="en-US" sz="2000" b="1" dirty="0" smtClean="0"/>
              <a:t>	11100b  </a:t>
            </a:r>
            <a:r>
              <a:rPr lang="en-US" sz="2000" b="1" dirty="0"/>
              <a:t>= -4d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00101b  </a:t>
            </a:r>
            <a:r>
              <a:rPr lang="en-US" sz="2000" b="1" dirty="0"/>
              <a:t>=  5d	</a:t>
            </a:r>
            <a:r>
              <a:rPr lang="en-US" sz="2000" b="1" dirty="0" smtClean="0"/>
              <a:t>	11011b  </a:t>
            </a:r>
            <a:r>
              <a:rPr lang="en-US" sz="2000" b="1" dirty="0"/>
              <a:t>= -5d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00110b  </a:t>
            </a:r>
            <a:r>
              <a:rPr lang="en-US" sz="2000" b="1" dirty="0"/>
              <a:t>=  6d	</a:t>
            </a:r>
            <a:r>
              <a:rPr lang="en-US" sz="2000" b="1" dirty="0" smtClean="0"/>
              <a:t>	11010b  </a:t>
            </a:r>
            <a:r>
              <a:rPr lang="en-US" sz="2000" b="1" dirty="0"/>
              <a:t>= -6d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00111b  </a:t>
            </a:r>
            <a:r>
              <a:rPr lang="en-US" sz="2000" b="1" dirty="0"/>
              <a:t>=  7d	</a:t>
            </a:r>
            <a:r>
              <a:rPr lang="en-US" sz="2000" b="1" dirty="0" smtClean="0"/>
              <a:t>	11001b  </a:t>
            </a:r>
            <a:r>
              <a:rPr lang="en-US" sz="2000" b="1" dirty="0"/>
              <a:t>= -7d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01000b  </a:t>
            </a:r>
            <a:r>
              <a:rPr lang="en-US" sz="2000" b="1" dirty="0"/>
              <a:t>=  8d	</a:t>
            </a:r>
            <a:r>
              <a:rPr lang="en-US" sz="2000" b="1" dirty="0" smtClean="0"/>
              <a:t>	11000b  </a:t>
            </a:r>
            <a:r>
              <a:rPr lang="en-US" sz="2000" b="1" dirty="0"/>
              <a:t>= -8d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01001b  </a:t>
            </a:r>
            <a:r>
              <a:rPr lang="en-US" sz="2000" b="1" dirty="0"/>
              <a:t>=  9d	</a:t>
            </a:r>
            <a:r>
              <a:rPr lang="en-US" sz="2000" b="1" dirty="0" smtClean="0"/>
              <a:t>	10111b  </a:t>
            </a:r>
            <a:r>
              <a:rPr lang="en-US" sz="2000" b="1" dirty="0"/>
              <a:t>= -9d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01010b  </a:t>
            </a:r>
            <a:r>
              <a:rPr lang="en-US" sz="2000" b="1" dirty="0"/>
              <a:t>=  10d	</a:t>
            </a:r>
            <a:r>
              <a:rPr lang="en-US" sz="2000" b="1" dirty="0" smtClean="0"/>
              <a:t>	10110b  </a:t>
            </a:r>
            <a:r>
              <a:rPr lang="en-US" sz="2000" b="1" dirty="0"/>
              <a:t>= -10d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01011b  </a:t>
            </a:r>
            <a:r>
              <a:rPr lang="en-US" sz="2000" b="1" dirty="0"/>
              <a:t>=  11d	</a:t>
            </a:r>
            <a:r>
              <a:rPr lang="en-US" sz="2000" b="1" dirty="0" smtClean="0"/>
              <a:t>	10101b  </a:t>
            </a:r>
            <a:r>
              <a:rPr lang="en-US" sz="2000" b="1" dirty="0"/>
              <a:t>= -11d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01100b  </a:t>
            </a:r>
            <a:r>
              <a:rPr lang="en-US" sz="2000" b="1" dirty="0"/>
              <a:t>=  12d	</a:t>
            </a:r>
            <a:r>
              <a:rPr lang="en-US" sz="2000" b="1" dirty="0" smtClean="0"/>
              <a:t>	10100b  </a:t>
            </a:r>
            <a:r>
              <a:rPr lang="en-US" sz="2000" b="1" dirty="0"/>
              <a:t>= -12d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01101b  </a:t>
            </a:r>
            <a:r>
              <a:rPr lang="en-US" sz="2000" b="1" dirty="0"/>
              <a:t>=  13d	</a:t>
            </a:r>
            <a:r>
              <a:rPr lang="en-US" sz="2000" b="1" dirty="0" smtClean="0"/>
              <a:t>	10011b  </a:t>
            </a:r>
            <a:r>
              <a:rPr lang="en-US" sz="2000" b="1" dirty="0"/>
              <a:t>= -13d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01110b  </a:t>
            </a:r>
            <a:r>
              <a:rPr lang="en-US" sz="2000" b="1" dirty="0"/>
              <a:t>=  14d	</a:t>
            </a:r>
            <a:r>
              <a:rPr lang="en-US" sz="2000" b="1" dirty="0" smtClean="0"/>
              <a:t>	10010b  </a:t>
            </a:r>
            <a:r>
              <a:rPr lang="en-US" sz="2000" b="1" dirty="0"/>
              <a:t>= -14d	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01111b  </a:t>
            </a:r>
            <a:r>
              <a:rPr lang="en-US" sz="2000" b="1" dirty="0"/>
              <a:t>=  15d	</a:t>
            </a:r>
            <a:r>
              <a:rPr lang="en-US" sz="2000" b="1" dirty="0" smtClean="0"/>
              <a:t>	10001b  </a:t>
            </a:r>
            <a:r>
              <a:rPr lang="en-US" sz="2000" b="1" dirty="0"/>
              <a:t>= -15d			</a:t>
            </a:r>
            <a:endParaRPr lang="en-US" sz="2000" b="1" dirty="0" smtClean="0"/>
          </a:p>
          <a:p>
            <a:pPr algn="just"/>
            <a:r>
              <a:rPr lang="en-US" sz="2000" b="1" dirty="0"/>
              <a:t>	</a:t>
            </a:r>
            <a:r>
              <a:rPr lang="en-US" sz="2000" b="1" dirty="0" smtClean="0"/>
              <a:t>				10000b  </a:t>
            </a:r>
            <a:r>
              <a:rPr lang="en-US" sz="2000" b="1" dirty="0"/>
              <a:t>= -16d</a:t>
            </a:r>
          </a:p>
        </p:txBody>
      </p:sp>
    </p:spTree>
    <p:extLst>
      <p:ext uri="{BB962C8B-B14F-4D97-AF65-F5344CB8AC3E}">
        <p14:creationId xmlns:p14="http://schemas.microsoft.com/office/powerpoint/2010/main" val="50501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529" y="1188490"/>
            <a:ext cx="109965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Examples of adding and subtracting these values follow below:        </a:t>
            </a:r>
            <a:endParaRPr lang="en-US" sz="2400" dirty="0" smtClean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01010b  </a:t>
            </a:r>
            <a:r>
              <a:rPr lang="en-US" sz="2400" dirty="0">
                <a:solidFill>
                  <a:srgbClr val="FF0000"/>
                </a:solidFill>
              </a:rPr>
              <a:t>= 10d     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>
                <a:solidFill>
                  <a:srgbClr val="FF0000"/>
                </a:solidFill>
              </a:rPr>
              <a:t>10110  </a:t>
            </a:r>
            <a:r>
              <a:rPr lang="en-US" sz="2400" dirty="0" smtClean="0">
                <a:solidFill>
                  <a:srgbClr val="FF0000"/>
                </a:solidFill>
              </a:rPr>
              <a:t>  =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10d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--------------------------      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00000b  </a:t>
            </a:r>
            <a:r>
              <a:rPr lang="en-US" sz="2400" dirty="0">
                <a:solidFill>
                  <a:srgbClr val="FF0000"/>
                </a:solidFill>
              </a:rPr>
              <a:t>= 0d 	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Subtraction </a:t>
            </a:r>
            <a:r>
              <a:rPr lang="en-US" sz="2400" dirty="0"/>
              <a:t>or performing the operation a - b, can be represented as a + (-b).	Take 9 - 3 as an example.  We first convert 3 to -3 and add -3 to 9 as follows:        </a:t>
            </a:r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01001b  </a:t>
            </a:r>
            <a:r>
              <a:rPr lang="en-US" sz="2400" dirty="0">
                <a:solidFill>
                  <a:srgbClr val="FF0000"/>
                </a:solidFill>
              </a:rPr>
              <a:t>= 9d     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>
                <a:solidFill>
                  <a:srgbClr val="FF0000"/>
                </a:solidFill>
              </a:rPr>
              <a:t>11101  </a:t>
            </a:r>
            <a:r>
              <a:rPr lang="en-US" sz="2400" dirty="0" smtClean="0">
                <a:solidFill>
                  <a:srgbClr val="FF0000"/>
                </a:solidFill>
              </a:rPr>
              <a:t>  =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3d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--------------------------       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00110b  </a:t>
            </a:r>
            <a:r>
              <a:rPr lang="en-US" sz="2400" dirty="0">
                <a:solidFill>
                  <a:srgbClr val="FF0000"/>
                </a:solidFill>
              </a:rPr>
              <a:t>= 6d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529" y="796604"/>
            <a:ext cx="10996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Subtracting a negative number from another negative number is equally easy.  </a:t>
            </a:r>
            <a:r>
              <a:rPr lang="en-US" sz="2400" dirty="0" smtClean="0"/>
              <a:t>We simply </a:t>
            </a:r>
            <a:r>
              <a:rPr lang="en-US" sz="2400" dirty="0"/>
              <a:t>subtract one from the two's complement representation of the </a:t>
            </a:r>
            <a:r>
              <a:rPr lang="en-US" sz="2400" dirty="0" smtClean="0"/>
              <a:t>negative number </a:t>
            </a:r>
            <a:r>
              <a:rPr lang="en-US" sz="2400" dirty="0"/>
              <a:t>and perform a bit flip.	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 if we take -8 - (-4), the result should be -4.  But to perform this	operation as an addition, we need to convert -4 to +4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11100b</a:t>
            </a:r>
            <a:r>
              <a:rPr lang="en-US" sz="2400" dirty="0"/>
              <a:t> is the two's complement representation of -4.	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11100b </a:t>
            </a:r>
            <a:r>
              <a:rPr lang="en-US" sz="2400" dirty="0">
                <a:solidFill>
                  <a:srgbClr val="FF0000"/>
                </a:solidFill>
              </a:rPr>
              <a:t>- 1b = 11011b	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Bit </a:t>
            </a:r>
            <a:r>
              <a:rPr lang="en-US" sz="2400" dirty="0"/>
              <a:t>flipping 11011b yields </a:t>
            </a:r>
            <a:r>
              <a:rPr lang="en-US" sz="2400" dirty="0">
                <a:solidFill>
                  <a:srgbClr val="FF0000"/>
                </a:solidFill>
              </a:rPr>
              <a:t>00100b = 4d</a:t>
            </a:r>
            <a:r>
              <a:rPr lang="en-US" sz="2400" dirty="0"/>
              <a:t>	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Notice </a:t>
            </a:r>
            <a:r>
              <a:rPr lang="en-US" sz="2400" dirty="0"/>
              <a:t>that in the example above we pretend </a:t>
            </a:r>
            <a:r>
              <a:rPr lang="en-US" sz="2400" dirty="0">
                <a:solidFill>
                  <a:srgbClr val="FF0000"/>
                </a:solidFill>
              </a:rPr>
              <a:t>11100</a:t>
            </a:r>
            <a:r>
              <a:rPr lang="en-US" sz="2400" dirty="0"/>
              <a:t> is an unsigned binary number and 	subtract one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Now, our result from -8 + 4 can be computed        </a:t>
            </a:r>
            <a:endParaRPr lang="en-US" sz="2400" dirty="0" smtClean="0"/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11000b  </a:t>
            </a:r>
            <a:r>
              <a:rPr lang="en-US" sz="2400" dirty="0">
                <a:solidFill>
                  <a:srgbClr val="FF0000"/>
                </a:solidFill>
              </a:rPr>
              <a:t>= -8d     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>
                <a:solidFill>
                  <a:srgbClr val="FF0000"/>
                </a:solidFill>
              </a:rPr>
              <a:t>00100  = </a:t>
            </a:r>
            <a:r>
              <a:rPr lang="en-US" sz="2400" dirty="0" smtClean="0">
                <a:solidFill>
                  <a:srgbClr val="FF0000"/>
                </a:solidFill>
              </a:rPr>
              <a:t>4d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--------------------------        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11100b  </a:t>
            </a:r>
            <a:r>
              <a:rPr lang="en-US" sz="2400" dirty="0">
                <a:solidFill>
                  <a:srgbClr val="FF0000"/>
                </a:solidFill>
              </a:rPr>
              <a:t>= -4d </a:t>
            </a:r>
          </a:p>
        </p:txBody>
      </p:sp>
    </p:spTree>
    <p:extLst>
      <p:ext uri="{BB962C8B-B14F-4D97-AF65-F5344CB8AC3E}">
        <p14:creationId xmlns:p14="http://schemas.microsoft.com/office/powerpoint/2010/main" val="425196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Floating Point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223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Representing real numbers in binary is quite simple and is not much different than converting from a decimal integer to binary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</a:t>
            </a:r>
            <a:r>
              <a:rPr lang="en-US" dirty="0" smtClean="0">
                <a:solidFill>
                  <a:srgbClr val="FF0000"/>
                </a:solidFill>
              </a:rPr>
              <a:t>8.5d</a:t>
            </a:r>
          </a:p>
          <a:p>
            <a:r>
              <a:rPr lang="en-US" dirty="0" smtClean="0"/>
              <a:t>Notice </a:t>
            </a:r>
            <a:r>
              <a:rPr lang="en-US" dirty="0"/>
              <a:t>that a value such as 8 can be represented as an unsigned binary integer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1000b</a:t>
            </a:r>
          </a:p>
          <a:p>
            <a:r>
              <a:rPr lang="en-US" dirty="0" smtClean="0"/>
              <a:t>Notice </a:t>
            </a:r>
            <a:r>
              <a:rPr lang="en-US" dirty="0"/>
              <a:t>that values after the decimal point may be represented as a series of ones and </a:t>
            </a:r>
            <a:r>
              <a:rPr lang="en-US" dirty="0" smtClean="0"/>
              <a:t>zeroes representing </a:t>
            </a:r>
            <a:r>
              <a:rPr lang="en-US" dirty="0"/>
              <a:t>the following values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1/2</a:t>
            </a:r>
            <a:r>
              <a:rPr lang="en-US" sz="2800" dirty="0">
                <a:solidFill>
                  <a:srgbClr val="FF0000"/>
                </a:solidFill>
              </a:rPr>
              <a:t>, 1/4, 1/8, 1/16, 1/32, . . . </a:t>
            </a:r>
            <a:r>
              <a:rPr lang="en-US" sz="2800" dirty="0" smtClean="0">
                <a:solidFill>
                  <a:srgbClr val="FF0000"/>
                </a:solidFill>
              </a:rPr>
              <a:t>Or</a:t>
            </a:r>
          </a:p>
          <a:p>
            <a:pPr marL="800100" lvl="2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^-1,  2^-2,  2^-3,  2^-4,  2^-5, . . 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Thus, we have the following binary to decimal relationships</a:t>
            </a:r>
          </a:p>
          <a:p>
            <a:pPr marL="800100" lvl="2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0.5d </a:t>
            </a:r>
            <a:r>
              <a:rPr lang="en-US" sz="3100" dirty="0">
                <a:solidFill>
                  <a:srgbClr val="FF0000"/>
                </a:solidFill>
              </a:rPr>
              <a:t>= </a:t>
            </a:r>
            <a:r>
              <a:rPr lang="en-US" sz="3100" dirty="0" smtClean="0">
                <a:solidFill>
                  <a:srgbClr val="FF0000"/>
                </a:solidFill>
              </a:rPr>
              <a:t>0.1b</a:t>
            </a:r>
          </a:p>
          <a:p>
            <a:pPr marL="800100" lvl="2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0.25d </a:t>
            </a:r>
            <a:r>
              <a:rPr lang="en-US" sz="3100" dirty="0">
                <a:solidFill>
                  <a:srgbClr val="FF0000"/>
                </a:solidFill>
              </a:rPr>
              <a:t>= </a:t>
            </a:r>
            <a:r>
              <a:rPr lang="en-US" sz="3100" dirty="0" smtClean="0">
                <a:solidFill>
                  <a:srgbClr val="FF0000"/>
                </a:solidFill>
              </a:rPr>
              <a:t>0.01b</a:t>
            </a:r>
          </a:p>
          <a:p>
            <a:pPr marL="800100" lvl="2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0.0125d </a:t>
            </a:r>
            <a:r>
              <a:rPr lang="en-US" sz="3100" dirty="0">
                <a:solidFill>
                  <a:srgbClr val="FF0000"/>
                </a:solidFill>
              </a:rPr>
              <a:t>= 0.001b. . 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72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Floating Point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4745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Additionally, notice that we can convert from decimal to binary by iteratively multiplying decimal fractions (values after the decimal point) by two until we reach a binary value.  Notice that the values before the decimal point represent our binary fraction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0.5d	</a:t>
            </a:r>
            <a:endParaRPr lang="en-US" dirty="0" smtClean="0"/>
          </a:p>
          <a:p>
            <a:pPr marL="400050" lvl="1" indent="0">
              <a:buNone/>
            </a:pPr>
            <a:r>
              <a:rPr lang="en-US" sz="3400" dirty="0" smtClean="0"/>
              <a:t>0.5d </a:t>
            </a:r>
            <a:r>
              <a:rPr lang="en-US" sz="3400" dirty="0"/>
              <a:t>* 2	</a:t>
            </a:r>
            <a:endParaRPr lang="en-US" sz="3400" dirty="0" smtClean="0"/>
          </a:p>
          <a:p>
            <a:pPr marL="400050" lvl="1" indent="0">
              <a:buNone/>
            </a:pPr>
            <a:r>
              <a:rPr lang="en-US" sz="3400" dirty="0" smtClean="0"/>
              <a:t>-----------  </a:t>
            </a:r>
            <a:r>
              <a:rPr lang="en-US" sz="3400" dirty="0"/>
              <a:t>&lt;-- binary "decimal" point	</a:t>
            </a:r>
            <a:endParaRPr lang="en-US" sz="3400" dirty="0" smtClean="0"/>
          </a:p>
          <a:p>
            <a:pPr marL="400050" lvl="1" indent="0">
              <a:buNone/>
            </a:pPr>
            <a:r>
              <a:rPr lang="en-US" sz="3400" dirty="0" smtClean="0"/>
              <a:t>1.0d</a:t>
            </a:r>
            <a:r>
              <a:rPr lang="en-US" sz="3400" dirty="0"/>
              <a:t>	</a:t>
            </a:r>
            <a:endParaRPr lang="en-US" sz="3400" dirty="0" smtClean="0"/>
          </a:p>
          <a:p>
            <a:pPr marL="400050" lvl="1" indent="0">
              <a:buNone/>
            </a:pPr>
            <a:r>
              <a:rPr lang="en-US" sz="3400" dirty="0" smtClean="0"/>
              <a:t>Result </a:t>
            </a:r>
            <a:r>
              <a:rPr lang="en-US" sz="3400" dirty="0"/>
              <a:t>is 0.1b = 2^-1 = 1/2 = </a:t>
            </a:r>
            <a:r>
              <a:rPr lang="en-US" sz="3400" dirty="0" smtClean="0"/>
              <a:t>0.5d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0.25d	</a:t>
            </a:r>
            <a:endParaRPr lang="en-US" dirty="0" smtClean="0"/>
          </a:p>
          <a:p>
            <a:pPr marL="400050" lvl="1" indent="0">
              <a:buNone/>
            </a:pPr>
            <a:r>
              <a:rPr lang="en-US" sz="3800" dirty="0" smtClean="0"/>
              <a:t>0.25d </a:t>
            </a:r>
            <a:r>
              <a:rPr lang="en-US" sz="3800" dirty="0"/>
              <a:t>* 2	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dirty="0" smtClean="0"/>
              <a:t>-------------</a:t>
            </a:r>
            <a:r>
              <a:rPr lang="en-US" sz="3800" dirty="0"/>
              <a:t>	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dirty="0" smtClean="0"/>
              <a:t>0.5d </a:t>
            </a:r>
            <a:r>
              <a:rPr lang="en-US" sz="3800" dirty="0"/>
              <a:t>* 2	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dirty="0" smtClean="0"/>
              <a:t>1.0d</a:t>
            </a:r>
            <a:r>
              <a:rPr lang="en-US" sz="3800" dirty="0"/>
              <a:t>	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dirty="0" smtClean="0"/>
              <a:t>Result </a:t>
            </a:r>
            <a:r>
              <a:rPr lang="en-US" sz="3200" dirty="0"/>
              <a:t>is 0.01b = 0 * 2^-1 + 1 * 2^-2 = 1/4 = 0.25d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2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547</TotalTime>
  <Words>477</Words>
  <Application>Microsoft Macintosh PowerPoint</Application>
  <PresentationFormat>Custom</PresentationFormat>
  <Paragraphs>169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Floating-point Representation</vt:lpstr>
      <vt:lpstr>Review</vt:lpstr>
      <vt:lpstr>Review 2’s Compliment</vt:lpstr>
      <vt:lpstr>Examples</vt:lpstr>
      <vt:lpstr>Five bit 2’s Compliment Numbers</vt:lpstr>
      <vt:lpstr>Examples</vt:lpstr>
      <vt:lpstr>Examples</vt:lpstr>
      <vt:lpstr>Floating Point Representation</vt:lpstr>
      <vt:lpstr>Floating Point Representation</vt:lpstr>
      <vt:lpstr>Floating Point Representation</vt:lpstr>
      <vt:lpstr>Floating Point Representation</vt:lpstr>
      <vt:lpstr>Floating Point Representation</vt:lpstr>
      <vt:lpstr>Example</vt:lpstr>
      <vt:lpstr>IEEE Standard</vt:lpstr>
      <vt:lpstr>IEEE Standard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</dc:title>
  <dc:creator>David</dc:creator>
  <cp:lastModifiedBy>Changyong Jung</cp:lastModifiedBy>
  <cp:revision>213</cp:revision>
  <dcterms:created xsi:type="dcterms:W3CDTF">2015-01-19T21:38:56Z</dcterms:created>
  <dcterms:modified xsi:type="dcterms:W3CDTF">2016-11-10T17:52:11Z</dcterms:modified>
</cp:coreProperties>
</file>