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5" r:id="rId7"/>
    <p:sldId id="264" r:id="rId8"/>
    <p:sldId id="261" r:id="rId9"/>
    <p:sldId id="262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CAE7-5F4A-E249-8083-BCE3DECA48B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8EBD-3364-C949-AA0E-4676FAE6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FDD852-F816-438A-9629-034134D69CC5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8C9F07-5D55-4E44-AF01-8141538223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0166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F082A5-B254-49F1-B498-FF441B72DB91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1F7898-4B9C-4352-B754-EF32E3DE876C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5282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D6ACF-16AC-4A1A-A0A6-A1F299D15C00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F07033-D290-4EE0-9251-95705FAA8E3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60935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CE50F-27AA-40C6-AF62-A3B4DFC2F872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D7EB2D-8E45-4CEF-AE46-5B7BE3FDF860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0416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B6965-5A96-4FF8-B23F-E1B1C699A248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0BDA37-CBD3-4CAF-BF26-23E1A42E380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6515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FCFE4-CFFA-4EF0-8F9C-C9E2C7229549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CECC6-FFA2-4529-A32B-DE3EDBA6313F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0400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5335EC-0BE2-4994-A741-6C720AF8CD42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BA4C9A-A509-48A0-8861-C39670DE0CAE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4854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0FEFB8-B06E-4167-998C-87B7D9978D28}" type="datetime3">
              <a:rPr lang="en-US" altLang="en-US" smtClean="0">
                <a:latin typeface="Times New Roman" panose="02020603050405020304" pitchFamily="18" charset="0"/>
              </a:rPr>
              <a:pPr/>
              <a:t>20 October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8C2934-5302-4532-B8A6-89A310BB271F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8762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9C9CF3-0053-484F-8C42-4EF18F7E78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A3E55E9-1AA8-8444-B878-5616A29F62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0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given statement, g = h + A[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is MIPS assembly code?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is the MIPS machine language code for MIPS assembly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927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Logical Operations</a:t>
            </a:r>
            <a:endParaRPr lang="en-AU" altLang="en-US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1656161" y="1305527"/>
            <a:ext cx="6203156" cy="690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Instructions for bitwise manipulation</a:t>
            </a:r>
            <a:endParaRPr lang="en-AU" altLang="en-US" dirty="0" smtClean="0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37118"/>
              </p:ext>
            </p:extLst>
          </p:nvPr>
        </p:nvGraphicFramePr>
        <p:xfrm>
          <a:off x="1480624" y="1996089"/>
          <a:ext cx="5995039" cy="3162936"/>
        </p:xfrm>
        <a:graphic>
          <a:graphicData uri="http://schemas.openxmlformats.org/drawingml/2006/table">
            <a:tbl>
              <a:tblPr/>
              <a:tblGrid>
                <a:gridCol w="1859572"/>
                <a:gridCol w="1137948"/>
                <a:gridCol w="1259539"/>
                <a:gridCol w="173798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14" name="Rectangle 41"/>
          <p:cNvSpPr>
            <a:spLocks noChangeArrowheads="1"/>
          </p:cNvSpPr>
          <p:nvPr/>
        </p:nvSpPr>
        <p:spPr bwMode="auto">
          <a:xfrm>
            <a:off x="1480624" y="5487993"/>
            <a:ext cx="5829300" cy="11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Useful for extracting and inserting groups of bits in a word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98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Shift Operations</a:t>
            </a:r>
            <a:endParaRPr lang="en-AU" altLang="en-US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914912" y="2456746"/>
            <a:ext cx="7565093" cy="38877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shamt</a:t>
            </a:r>
            <a:r>
              <a:rPr lang="en-US" altLang="en-US" sz="2800" dirty="0" smtClean="0"/>
              <a:t>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 smtClean="0">
                <a:latin typeface="Lucida Console" panose="020B0609040504020204" pitchFamily="49" charset="0"/>
              </a:rPr>
              <a:t>sll</a:t>
            </a:r>
            <a:r>
              <a:rPr lang="en-US" altLang="en-US" sz="2800" dirty="0" smtClean="0"/>
              <a:t> by </a:t>
            </a:r>
            <a:r>
              <a:rPr lang="en-US" altLang="en-US" sz="2800" i="1" dirty="0" err="1" smtClean="0"/>
              <a:t>i</a:t>
            </a:r>
            <a:r>
              <a:rPr lang="en-US" altLang="en-US" sz="2800" dirty="0" smtClean="0"/>
              <a:t> bits multiplies by 2</a:t>
            </a:r>
            <a:r>
              <a:rPr lang="en-US" altLang="en-US" sz="2800" i="1" baseline="30000" dirty="0" smtClean="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 smtClean="0">
                <a:latin typeface="Lucida Console" panose="020B0609040504020204" pitchFamily="49" charset="0"/>
              </a:rPr>
              <a:t>srl</a:t>
            </a:r>
            <a:r>
              <a:rPr lang="en-US" altLang="en-US" sz="2800" dirty="0" smtClean="0"/>
              <a:t> by </a:t>
            </a:r>
            <a:r>
              <a:rPr lang="en-US" altLang="en-US" sz="2800" i="1" dirty="0" err="1" smtClean="0"/>
              <a:t>i</a:t>
            </a:r>
            <a:r>
              <a:rPr lang="en-US" altLang="en-US" sz="2800" dirty="0" smtClean="0"/>
              <a:t> bits divides by 2</a:t>
            </a:r>
            <a:r>
              <a:rPr lang="en-US" altLang="en-US" sz="2800" i="1" baseline="30000" dirty="0" smtClean="0"/>
              <a:t>i</a:t>
            </a:r>
            <a:r>
              <a:rPr lang="en-US" altLang="en-US" sz="2800" dirty="0" smtClean="0"/>
              <a:t> (unsigned only)</a:t>
            </a:r>
            <a:endParaRPr lang="en-AU" altLang="en-US" sz="2800" dirty="0" smtClean="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788853" y="1524000"/>
            <a:ext cx="5707964" cy="774699"/>
            <a:chOff x="703" y="981"/>
            <a:chExt cx="4355" cy="488"/>
          </a:xfrm>
        </p:grpSpPr>
        <p:sp>
          <p:nvSpPr>
            <p:cNvPr id="5632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632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632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632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633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813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4352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6334" name="Text Box 13"/>
            <p:cNvSpPr txBox="1">
              <a:spLocks noChangeArrowheads="1"/>
            </p:cNvSpPr>
            <p:nvPr/>
          </p:nvSpPr>
          <p:spPr bwMode="auto">
            <a:xfrm>
              <a:off x="1585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6335" name="Text Box 14"/>
            <p:cNvSpPr txBox="1">
              <a:spLocks noChangeArrowheads="1"/>
            </p:cNvSpPr>
            <p:nvPr/>
          </p:nvSpPr>
          <p:spPr bwMode="auto">
            <a:xfrm>
              <a:off x="2266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2946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6337" name="Text Box 16"/>
            <p:cNvSpPr txBox="1">
              <a:spLocks noChangeArrowheads="1"/>
            </p:cNvSpPr>
            <p:nvPr/>
          </p:nvSpPr>
          <p:spPr bwMode="auto">
            <a:xfrm>
              <a:off x="3626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5044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Shift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$s0 contains:</a:t>
            </a:r>
          </a:p>
          <a:p>
            <a:pPr lvl="1"/>
            <a:r>
              <a:rPr lang="en-US" dirty="0" smtClean="0"/>
              <a:t>0000   0000	  0000	0000	0000	0000	0000	1001</a:t>
            </a:r>
            <a:r>
              <a:rPr lang="en-US" baseline="-25000" dirty="0" smtClean="0"/>
              <a:t>2</a:t>
            </a:r>
            <a:r>
              <a:rPr lang="en-US" dirty="0" smtClean="0"/>
              <a:t> = 9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Shift 4 bits to left</a:t>
            </a:r>
          </a:p>
          <a:p>
            <a:pPr lvl="1"/>
            <a:r>
              <a:rPr lang="en-US" dirty="0"/>
              <a:t>0000   0000	  0000	0000	0000	0000	</a:t>
            </a:r>
            <a:r>
              <a:rPr lang="en-US" dirty="0" smtClean="0"/>
              <a:t>1001</a:t>
            </a:r>
            <a:r>
              <a:rPr lang="en-US" dirty="0"/>
              <a:t>	</a:t>
            </a:r>
            <a:r>
              <a:rPr lang="en-US" dirty="0" smtClean="0"/>
              <a:t>0000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144</a:t>
            </a:r>
            <a:r>
              <a:rPr lang="en-US" baseline="-25000" dirty="0" smtClean="0"/>
              <a:t>10</a:t>
            </a:r>
            <a:endParaRPr lang="en-US" baseline="-25000" dirty="0"/>
          </a:p>
          <a:p>
            <a:endParaRPr lang="en-US" dirty="0" smtClean="0"/>
          </a:p>
          <a:p>
            <a:r>
              <a:rPr lang="en-US" dirty="0" err="1" smtClean="0"/>
              <a:t>sll</a:t>
            </a:r>
            <a:r>
              <a:rPr lang="en-US" dirty="0" smtClean="0"/>
              <a:t>     $t2,  $s0,  4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800" dirty="0" smtClean="0"/>
              <a:t>op and </a:t>
            </a:r>
            <a:r>
              <a:rPr lang="en-US" sz="1800" dirty="0" err="1" smtClean="0"/>
              <a:t>funct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/>
              </a:rPr>
              <a:t>	</a:t>
            </a:r>
            <a:r>
              <a:rPr lang="en-US" sz="1800" dirty="0" err="1" smtClean="0">
                <a:sym typeface="Wingdings"/>
              </a:rPr>
              <a:t>rd</a:t>
            </a:r>
            <a:r>
              <a:rPr lang="en-US" sz="1800" dirty="0" smtClean="0">
                <a:sym typeface="Wingdings"/>
              </a:rPr>
              <a:t> ($t2) </a:t>
            </a:r>
            <a:r>
              <a:rPr lang="en-US" sz="1800" dirty="0" smtClean="0"/>
              <a:t>  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rt</a:t>
            </a:r>
            <a:r>
              <a:rPr lang="en-US" sz="1800" dirty="0" smtClean="0"/>
              <a:t> ($s0) </a:t>
            </a:r>
            <a:r>
              <a:rPr lang="en-US" sz="1800" dirty="0" smtClean="0">
                <a:sym typeface="Wingdings"/>
              </a:rPr>
              <a:t>  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ym typeface="Wingdings"/>
              </a:rPr>
              <a:t>	</a:t>
            </a:r>
            <a:r>
              <a:rPr lang="en-US" sz="1900" dirty="0" err="1" smtClean="0">
                <a:sym typeface="Wingdings"/>
              </a:rPr>
              <a:t>shamt</a:t>
            </a:r>
            <a:r>
              <a:rPr lang="en-US" sz="1900" dirty="0" smtClean="0">
                <a:sym typeface="Wingdings"/>
              </a:rPr>
              <a:t>  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ym typeface="Wingdings"/>
              </a:rPr>
              <a:t>	</a:t>
            </a:r>
            <a:r>
              <a:rPr lang="en-US" sz="1900" dirty="0" err="1" smtClean="0">
                <a:sym typeface="Wingdings"/>
              </a:rPr>
              <a:t>rs</a:t>
            </a:r>
            <a:r>
              <a:rPr lang="en-US" sz="1900" dirty="0" smtClean="0">
                <a:sym typeface="Wingdings"/>
              </a:rPr>
              <a:t>  not used (set to 0)</a:t>
            </a:r>
            <a:endParaRPr lang="en-US" sz="19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76669"/>
              </p:ext>
            </p:extLst>
          </p:nvPr>
        </p:nvGraphicFramePr>
        <p:xfrm>
          <a:off x="813919" y="41098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5878" y="3791569"/>
            <a:ext cx="751048" cy="218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6845" y="3793767"/>
            <a:ext cx="751048" cy="218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1757" y="3793767"/>
            <a:ext cx="751048" cy="218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6670" y="3791569"/>
            <a:ext cx="751048" cy="218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9102" y="3793767"/>
            <a:ext cx="751048" cy="218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shamt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8871" y="3793767"/>
            <a:ext cx="751048" cy="218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24" y="4874677"/>
            <a:ext cx="4267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 to left by </a:t>
            </a:r>
            <a:r>
              <a:rPr lang="en-US" dirty="0" err="1" smtClean="0"/>
              <a:t>i</a:t>
            </a:r>
            <a:r>
              <a:rPr lang="en-US" dirty="0" smtClean="0"/>
              <a:t> bits = 2</a:t>
            </a:r>
            <a:r>
              <a:rPr lang="en-US" baseline="30000" dirty="0" smtClean="0"/>
              <a:t>i</a:t>
            </a:r>
          </a:p>
          <a:p>
            <a:endParaRPr lang="en-US" baseline="30000" dirty="0"/>
          </a:p>
          <a:p>
            <a:r>
              <a:rPr lang="en-US" dirty="0" smtClean="0"/>
              <a:t>Therefore, 2</a:t>
            </a:r>
            <a:r>
              <a:rPr lang="en-US" baseline="30000" dirty="0" smtClean="0"/>
              <a:t>4</a:t>
            </a:r>
            <a:r>
              <a:rPr lang="en-US" dirty="0" smtClean="0"/>
              <a:t> = 16.  The first bit pattern </a:t>
            </a:r>
          </a:p>
          <a:p>
            <a:r>
              <a:rPr lang="en-US" dirty="0"/>
              <a:t>o</a:t>
            </a:r>
            <a:r>
              <a:rPr lang="en-US" dirty="0" smtClean="0"/>
              <a:t>f this example is 9. Thus, 9 x 16 = 144.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0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499620" y="3698069"/>
            <a:ext cx="485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Operations</a:t>
            </a:r>
            <a:endParaRPr lang="en-AU" altLang="en-US" smtClean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>
          <a:xfrm>
            <a:off x="1579525" y="1820086"/>
            <a:ext cx="6203156" cy="207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Useful to mask bits in a word</a:t>
            </a:r>
          </a:p>
          <a:p>
            <a:pPr lvl="1" eaLnBrk="1" hangingPunct="1"/>
            <a:r>
              <a:rPr lang="en-US" altLang="en-US" dirty="0" smtClean="0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and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2324349" y="3693306"/>
            <a:ext cx="52099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0000 0000 0000 0000 0000 1101 1100 0000</a:t>
            </a:r>
            <a:endParaRPr lang="en-AU" altLang="en-US" sz="2000" dirty="0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2324349" y="4253694"/>
            <a:ext cx="52099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1846909" y="3693308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$t2</a:t>
            </a:r>
            <a:endParaRPr lang="en-AU" altLang="en-US" sz="2000" dirty="0"/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1846909" y="4253696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2324349" y="4901394"/>
            <a:ext cx="5228991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1846909" y="4901396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221588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427159" y="3536759"/>
            <a:ext cx="459581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 Operations</a:t>
            </a:r>
            <a:endParaRPr lang="en-AU" altLang="en-US" smtClean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1721393" y="1586436"/>
            <a:ext cx="6203156" cy="207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Useful to include bits in a word</a:t>
            </a:r>
          </a:p>
          <a:p>
            <a:pPr lvl="1" eaLnBrk="1" hangingPunct="1"/>
            <a:r>
              <a:rPr lang="en-US" altLang="en-US" dirty="0" smtClean="0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or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2225692" y="3531996"/>
            <a:ext cx="52099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0000 0000 0000 0000 0000 1101 1100 0000</a:t>
            </a:r>
            <a:endParaRPr lang="en-AU" altLang="en-US" sz="2000" dirty="0"/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2225692" y="4092384"/>
            <a:ext cx="52099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1748252" y="3531998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$t2</a:t>
            </a:r>
            <a:endParaRPr lang="en-AU" altLang="en-US" sz="2000" dirty="0"/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1748252" y="4092386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2225692" y="4740084"/>
            <a:ext cx="519091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1748252" y="4740086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292747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Operations</a:t>
            </a:r>
            <a:endParaRPr lang="en-AU" altLang="en-US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1593325" y="1524000"/>
            <a:ext cx="6203156" cy="32273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Useful to invert bits in a word</a:t>
            </a:r>
          </a:p>
          <a:p>
            <a:pPr lvl="1" eaLnBrk="1" hangingPunct="1"/>
            <a:r>
              <a:rPr lang="en-US" altLang="en-US" dirty="0" smtClean="0"/>
              <a:t>Change 0 to 1, and 1 to 0</a:t>
            </a:r>
          </a:p>
          <a:p>
            <a:pPr eaLnBrk="1" hangingPunct="1"/>
            <a:r>
              <a:rPr lang="en-US" altLang="en-US" dirty="0" smtClean="0"/>
              <a:t>MIPS has NOR 3-operand instruction</a:t>
            </a:r>
          </a:p>
          <a:p>
            <a:pPr lvl="1" eaLnBrk="1" hangingPunct="1"/>
            <a:r>
              <a:rPr lang="en-US" altLang="en-US" dirty="0" smtClean="0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nor $t0, $t1, $zero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2243395" y="4725997"/>
            <a:ext cx="52099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1765955" y="4725999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2243393" y="5373697"/>
            <a:ext cx="522360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1111 </a:t>
            </a:r>
            <a:r>
              <a:rPr lang="en-US" altLang="en-US" sz="2000" dirty="0" smtClean="0"/>
              <a:t> 1111  1111  1111 </a:t>
            </a:r>
            <a:r>
              <a:rPr lang="en-US" altLang="en-US" sz="2000" dirty="0"/>
              <a:t>1100 </a:t>
            </a:r>
            <a:r>
              <a:rPr lang="en-US" altLang="en-US" sz="2000" dirty="0" smtClean="0"/>
              <a:t> 0011 </a:t>
            </a:r>
            <a:r>
              <a:rPr lang="en-US" altLang="en-US" sz="2000" dirty="0"/>
              <a:t>1111 </a:t>
            </a:r>
            <a:r>
              <a:rPr lang="en-US" altLang="en-US" sz="2000" dirty="0" smtClean="0"/>
              <a:t> 1111</a:t>
            </a:r>
            <a:endParaRPr lang="en-AU" altLang="en-US" sz="2000" dirty="0"/>
          </a:p>
        </p:txBody>
      </p:sp>
      <p:sp>
        <p:nvSpPr>
          <p:cNvPr id="62472" name="Text Box 7"/>
          <p:cNvSpPr txBox="1">
            <a:spLocks noChangeArrowheads="1"/>
          </p:cNvSpPr>
          <p:nvPr/>
        </p:nvSpPr>
        <p:spPr bwMode="auto">
          <a:xfrm>
            <a:off x="1765955" y="5373699"/>
            <a:ext cx="54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62473" name="AutoShape 8"/>
          <p:cNvSpPr>
            <a:spLocks/>
          </p:cNvSpPr>
          <p:nvPr/>
        </p:nvSpPr>
        <p:spPr bwMode="auto">
          <a:xfrm>
            <a:off x="7014348" y="3205569"/>
            <a:ext cx="1563291" cy="863488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Register 0: always read as zero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48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Grp="1" noChangeArrowheads="1"/>
          </p:cNvSpPr>
          <p:nvPr>
            <p:ph type="title"/>
          </p:nvPr>
        </p:nvSpPr>
        <p:spPr>
          <a:xfrm>
            <a:off x="1113232" y="0"/>
            <a:ext cx="7514035" cy="101867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Representing Instructions</a:t>
            </a:r>
            <a:endParaRPr lang="en-AU" altLang="en-US" dirty="0" smtClean="0"/>
          </a:p>
        </p:txBody>
      </p:sp>
      <p:sp>
        <p:nvSpPr>
          <p:cNvPr id="41988" name="Rectangle 6"/>
          <p:cNvSpPr>
            <a:spLocks noGrp="1" noChangeArrowheads="1"/>
          </p:cNvSpPr>
          <p:nvPr>
            <p:ph idx="1"/>
          </p:nvPr>
        </p:nvSpPr>
        <p:spPr>
          <a:xfrm>
            <a:off x="1113233" y="1018673"/>
            <a:ext cx="7514035" cy="57310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Instructions are encoded in binary</a:t>
            </a:r>
          </a:p>
          <a:p>
            <a:pPr lvl="1" eaLnBrk="1" hangingPunct="1"/>
            <a:r>
              <a:rPr lang="en-US" altLang="en-US" sz="2400" dirty="0"/>
              <a:t>Called machine code</a:t>
            </a:r>
          </a:p>
          <a:p>
            <a:pPr eaLnBrk="1" hangingPunct="1"/>
            <a:r>
              <a:rPr lang="en-US" altLang="en-US" sz="2800" dirty="0"/>
              <a:t>MIPS instructions</a:t>
            </a:r>
          </a:p>
          <a:p>
            <a:pPr lvl="1" eaLnBrk="1" hangingPunct="1"/>
            <a:r>
              <a:rPr lang="en-US" altLang="en-US" sz="2400" dirty="0"/>
              <a:t>Encoded as 32-bit instruction words</a:t>
            </a:r>
          </a:p>
          <a:p>
            <a:pPr lvl="1" eaLnBrk="1" hangingPunct="1"/>
            <a:r>
              <a:rPr lang="en-US" altLang="en-US" sz="2400" dirty="0"/>
              <a:t>Small number of formats encoding operation code (opcode), register numbers, …</a:t>
            </a:r>
          </a:p>
          <a:p>
            <a:pPr eaLnBrk="1" hangingPunct="1"/>
            <a:r>
              <a:rPr lang="en-US" altLang="en-US" sz="2800" dirty="0" smtClean="0"/>
              <a:t>Register </a:t>
            </a:r>
            <a:r>
              <a:rPr lang="en-US" altLang="en-US" sz="2800" dirty="0"/>
              <a:t>numbers</a:t>
            </a:r>
          </a:p>
          <a:p>
            <a:pPr lvl="1" eaLnBrk="1" hangingPunct="1"/>
            <a:r>
              <a:rPr lang="en-US" altLang="en-US" sz="2400" dirty="0"/>
              <a:t>$t0 – $t7 are </a:t>
            </a:r>
            <a:r>
              <a:rPr lang="en-US" altLang="en-US" sz="2400" dirty="0" err="1"/>
              <a:t>reg’s</a:t>
            </a:r>
            <a:r>
              <a:rPr lang="en-US" altLang="en-US" sz="2400" dirty="0"/>
              <a:t> 8 – 15</a:t>
            </a:r>
          </a:p>
          <a:p>
            <a:pPr lvl="1" eaLnBrk="1" hangingPunct="1"/>
            <a:r>
              <a:rPr lang="en-US" altLang="en-US" sz="2400" dirty="0"/>
              <a:t>$t8 – $t9 are </a:t>
            </a:r>
            <a:r>
              <a:rPr lang="en-US" altLang="en-US" sz="2400" dirty="0" err="1"/>
              <a:t>reg’s</a:t>
            </a:r>
            <a:r>
              <a:rPr lang="en-US" altLang="en-US" sz="2400" dirty="0"/>
              <a:t> 24 – 25</a:t>
            </a:r>
          </a:p>
          <a:p>
            <a:pPr lvl="1" eaLnBrk="1" hangingPunct="1"/>
            <a:r>
              <a:rPr lang="en-US" altLang="en-US" sz="2400" dirty="0"/>
              <a:t>$s0 – $s7 are </a:t>
            </a:r>
            <a:r>
              <a:rPr lang="en-US" altLang="en-US" sz="2400" dirty="0" err="1"/>
              <a:t>reg’s</a:t>
            </a:r>
            <a:r>
              <a:rPr lang="en-US" altLang="en-US" sz="2400" dirty="0"/>
              <a:t> 16 – 23</a:t>
            </a:r>
          </a:p>
        </p:txBody>
      </p:sp>
    </p:spTree>
    <p:extLst>
      <p:ext uri="{BB962C8B-B14F-4D97-AF65-F5344CB8AC3E}">
        <p14:creationId xmlns:p14="http://schemas.microsoft.com/office/powerpoint/2010/main" val="38175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MIPS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MIPS instructions use 32 bits and come in 3 basic formats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</a:t>
            </a:r>
            <a:r>
              <a:rPr lang="en-US" dirty="0"/>
              <a:t>format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These </a:t>
            </a:r>
            <a:r>
              <a:rPr lang="en-US" dirty="0"/>
              <a:t>are register format instructions.  That is, they use only registers.	</a:t>
            </a:r>
            <a:endParaRPr lang="en-US" dirty="0" smtClean="0"/>
          </a:p>
          <a:p>
            <a:r>
              <a:rPr lang="en-US" dirty="0" smtClean="0"/>
              <a:t>R-format </a:t>
            </a:r>
            <a:r>
              <a:rPr lang="en-US" dirty="0"/>
              <a:t>instructions use the following format:	</a:t>
            </a:r>
            <a:endParaRPr lang="en-US" dirty="0" smtClean="0"/>
          </a:p>
          <a:p>
            <a:r>
              <a:rPr lang="en-US" sz="2800" dirty="0" err="1" smtClean="0">
                <a:latin typeface="Courier"/>
                <a:cs typeface="Courier"/>
              </a:rPr>
              <a:t>Opcode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b="1" dirty="0" err="1" smtClean="0">
                <a:latin typeface="Courier"/>
                <a:cs typeface="Courier"/>
              </a:rPr>
              <a:t>rs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rt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b="1" dirty="0" err="1" smtClean="0">
                <a:latin typeface="Courier"/>
                <a:cs typeface="Courier"/>
              </a:rPr>
              <a:t>rd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shamt</a:t>
            </a: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b="1" dirty="0" err="1" smtClean="0">
                <a:latin typeface="Courier"/>
                <a:cs typeface="Courier"/>
              </a:rPr>
              <a:t>func</a:t>
            </a:r>
            <a:endParaRPr lang="en-US" sz="2800" b="1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6 bits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b="1" dirty="0" smtClean="0">
                <a:latin typeface="Courier"/>
                <a:cs typeface="Courier"/>
              </a:rPr>
              <a:t>5 </a:t>
            </a:r>
            <a:r>
              <a:rPr lang="en-US" sz="2800" b="1" dirty="0" smtClean="0">
                <a:latin typeface="Courier"/>
                <a:cs typeface="Courier"/>
              </a:rPr>
              <a:t>bits</a:t>
            </a:r>
            <a:r>
              <a:rPr lang="en-US" sz="2800" b="1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5 </a:t>
            </a:r>
            <a:r>
              <a:rPr lang="en-US" sz="2800" dirty="0" smtClean="0">
                <a:latin typeface="Courier"/>
                <a:cs typeface="Courier"/>
              </a:rPr>
              <a:t>bits </a:t>
            </a:r>
            <a:r>
              <a:rPr lang="en-US" sz="2800" b="1" dirty="0" smtClean="0">
                <a:latin typeface="Courier"/>
                <a:cs typeface="Courier"/>
              </a:rPr>
              <a:t>5 bits</a:t>
            </a:r>
            <a:r>
              <a:rPr lang="en-US" sz="2800" dirty="0" smtClean="0">
                <a:latin typeface="Courier"/>
                <a:cs typeface="Courier"/>
              </a:rPr>
              <a:t> 5 bits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b="1" dirty="0" smtClean="0">
                <a:latin typeface="Courier"/>
                <a:cs typeface="Courier"/>
              </a:rPr>
              <a:t>6 bits</a:t>
            </a:r>
            <a:endParaRPr lang="en-US" sz="2800" b="1" dirty="0"/>
          </a:p>
          <a:p>
            <a:r>
              <a:rPr lang="en-US" dirty="0" smtClean="0"/>
              <a:t>Recall that instructions are 32-bit.</a:t>
            </a:r>
          </a:p>
          <a:p>
            <a:r>
              <a:rPr lang="en-US" dirty="0" smtClean="0"/>
              <a:t>Notice that 32 </a:t>
            </a:r>
            <a:r>
              <a:rPr lang="en-US" dirty="0"/>
              <a:t>= </a:t>
            </a:r>
            <a:r>
              <a:rPr lang="en-US" dirty="0" smtClean="0"/>
              <a:t>6+5+5+5+5+6</a:t>
            </a:r>
          </a:p>
        </p:txBody>
      </p:sp>
    </p:spTree>
    <p:extLst>
      <p:ext uri="{BB962C8B-B14F-4D97-AF65-F5344CB8AC3E}">
        <p14:creationId xmlns:p14="http://schemas.microsoft.com/office/powerpoint/2010/main" val="27073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R-format Instructions</a:t>
            </a:r>
            <a:endParaRPr lang="en-AU" altLang="en-US" smtClean="0"/>
          </a:p>
        </p:txBody>
      </p:sp>
      <p:sp>
        <p:nvSpPr>
          <p:cNvPr id="44036" name="Rectangle 18"/>
          <p:cNvSpPr>
            <a:spLocks noGrp="1" noChangeArrowheads="1"/>
          </p:cNvSpPr>
          <p:nvPr>
            <p:ph idx="1"/>
          </p:nvPr>
        </p:nvSpPr>
        <p:spPr>
          <a:xfrm>
            <a:off x="1656161" y="2276477"/>
            <a:ext cx="6203156" cy="39608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Instruction fields</a:t>
            </a:r>
          </a:p>
          <a:p>
            <a:pPr lvl="1" eaLnBrk="1" hangingPunct="1"/>
            <a:r>
              <a:rPr lang="en-US" altLang="en-US" dirty="0" smtClean="0"/>
              <a:t>op: operation code (</a:t>
            </a:r>
            <a:r>
              <a:rPr lang="en-US" altLang="en-US" dirty="0" err="1" smtClean="0"/>
              <a:t>opcode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err="1" smtClean="0"/>
              <a:t>rs</a:t>
            </a:r>
            <a:r>
              <a:rPr lang="en-US" altLang="en-US" dirty="0" smtClean="0"/>
              <a:t>: first source register number</a:t>
            </a:r>
          </a:p>
          <a:p>
            <a:pPr lvl="1" eaLnBrk="1" hangingPunct="1"/>
            <a:r>
              <a:rPr lang="en-US" altLang="en-US" dirty="0" err="1" smtClean="0"/>
              <a:t>rt</a:t>
            </a:r>
            <a:r>
              <a:rPr lang="en-US" altLang="en-US" dirty="0" smtClean="0"/>
              <a:t>: second source register number</a:t>
            </a:r>
          </a:p>
          <a:p>
            <a:pPr lvl="1" eaLnBrk="1" hangingPunct="1"/>
            <a:r>
              <a:rPr lang="en-US" altLang="en-US" dirty="0" err="1" smtClean="0"/>
              <a:t>rd</a:t>
            </a:r>
            <a:r>
              <a:rPr lang="en-US" altLang="en-US" dirty="0" smtClean="0"/>
              <a:t>: destination register number</a:t>
            </a:r>
          </a:p>
          <a:p>
            <a:pPr lvl="1" eaLnBrk="1" hangingPunct="1"/>
            <a:r>
              <a:rPr lang="en-US" altLang="en-US" dirty="0" err="1" smtClean="0"/>
              <a:t>shamt</a:t>
            </a:r>
            <a:r>
              <a:rPr lang="en-US" altLang="en-US" dirty="0" smtClean="0"/>
              <a:t>: shift amount (00000 for now)</a:t>
            </a:r>
          </a:p>
          <a:p>
            <a:pPr lvl="1" eaLnBrk="1" hangingPunct="1"/>
            <a:r>
              <a:rPr lang="en-US" altLang="en-US" dirty="0" err="1" smtClean="0"/>
              <a:t>funct</a:t>
            </a:r>
            <a:r>
              <a:rPr lang="en-US" altLang="en-US" dirty="0" smtClean="0"/>
              <a:t>: function code (extends </a:t>
            </a:r>
            <a:r>
              <a:rPr lang="en-US" altLang="en-US" dirty="0" err="1" smtClean="0"/>
              <a:t>opcode</a:t>
            </a:r>
            <a:r>
              <a:rPr lang="en-US" altLang="en-US" dirty="0" smtClean="0"/>
              <a:t>)</a:t>
            </a:r>
            <a:endParaRPr lang="en-AU" altLang="en-US" dirty="0" smtClean="0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656161" y="1501776"/>
            <a:ext cx="5307806" cy="777876"/>
            <a:chOff x="703" y="981"/>
            <a:chExt cx="4458" cy="490"/>
          </a:xfrm>
        </p:grpSpPr>
        <p:sp>
          <p:nvSpPr>
            <p:cNvPr id="44038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44039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44040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44041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4042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791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44043" name="Text Box 10"/>
            <p:cNvSpPr txBox="1">
              <a:spLocks noChangeArrowheads="1"/>
            </p:cNvSpPr>
            <p:nvPr/>
          </p:nvSpPr>
          <p:spPr bwMode="auto">
            <a:xfrm>
              <a:off x="4352" y="981"/>
              <a:ext cx="809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44044" name="Text Box 11"/>
            <p:cNvSpPr txBox="1">
              <a:spLocks noChangeArrowheads="1"/>
            </p:cNvSpPr>
            <p:nvPr/>
          </p:nvSpPr>
          <p:spPr bwMode="auto">
            <a:xfrm>
              <a:off x="813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4045" name="Text Box 12"/>
            <p:cNvSpPr txBox="1">
              <a:spLocks noChangeArrowheads="1"/>
            </p:cNvSpPr>
            <p:nvPr/>
          </p:nvSpPr>
          <p:spPr bwMode="auto">
            <a:xfrm>
              <a:off x="4352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4046" name="Text Box 13"/>
            <p:cNvSpPr txBox="1">
              <a:spLocks noChangeArrowheads="1"/>
            </p:cNvSpPr>
            <p:nvPr/>
          </p:nvSpPr>
          <p:spPr bwMode="auto">
            <a:xfrm>
              <a:off x="1585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4047" name="Text Box 14"/>
            <p:cNvSpPr txBox="1">
              <a:spLocks noChangeArrowheads="1"/>
            </p:cNvSpPr>
            <p:nvPr/>
          </p:nvSpPr>
          <p:spPr bwMode="auto">
            <a:xfrm>
              <a:off x="2266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4048" name="Text Box 15"/>
            <p:cNvSpPr txBox="1">
              <a:spLocks noChangeArrowheads="1"/>
            </p:cNvSpPr>
            <p:nvPr/>
          </p:nvSpPr>
          <p:spPr bwMode="auto">
            <a:xfrm>
              <a:off x="2946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4049" name="Text Box 16"/>
            <p:cNvSpPr txBox="1">
              <a:spLocks noChangeArrowheads="1"/>
            </p:cNvSpPr>
            <p:nvPr/>
          </p:nvSpPr>
          <p:spPr bwMode="auto">
            <a:xfrm>
              <a:off x="3626" y="1258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5 bits</a:t>
              </a:r>
              <a:endParaRPr lang="en-AU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2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format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4137"/>
          </a:xfrm>
        </p:spPr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are immediate format instructions.  These instructions utilize a 16-bit integer value.	</a:t>
            </a:r>
            <a:endParaRPr lang="en-US" dirty="0" smtClean="0"/>
          </a:p>
          <a:p>
            <a:r>
              <a:rPr lang="en-US" dirty="0" smtClean="0"/>
              <a:t>I-format </a:t>
            </a:r>
            <a:r>
              <a:rPr lang="en-US" dirty="0"/>
              <a:t>instructions use the following </a:t>
            </a:r>
            <a:r>
              <a:rPr lang="en-US" dirty="0" smtClean="0"/>
              <a:t>format:</a:t>
            </a:r>
          </a:p>
          <a:p>
            <a:r>
              <a:rPr lang="en-US" sz="2600" dirty="0" err="1" smtClean="0">
                <a:latin typeface="Courier"/>
                <a:cs typeface="Courier"/>
              </a:rPr>
              <a:t>Opcode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b="1" dirty="0" err="1" smtClean="0">
                <a:latin typeface="Courier"/>
                <a:cs typeface="Courier"/>
              </a:rPr>
              <a:t>rs</a:t>
            </a:r>
            <a:r>
              <a:rPr lang="en-US" sz="2600" dirty="0" smtClean="0">
                <a:latin typeface="Courier"/>
                <a:cs typeface="Courier"/>
              </a:rPr>
              <a:t>      </a:t>
            </a:r>
            <a:r>
              <a:rPr lang="en-US" sz="2600" dirty="0" err="1" smtClean="0">
                <a:latin typeface="Courier"/>
                <a:cs typeface="Courier"/>
              </a:rPr>
              <a:t>rt</a:t>
            </a:r>
            <a:r>
              <a:rPr lang="en-US" sz="2600" dirty="0">
                <a:latin typeface="Courier"/>
                <a:cs typeface="Courier"/>
              </a:rPr>
              <a:t>	</a:t>
            </a:r>
            <a:r>
              <a:rPr lang="en-US" sz="2600" dirty="0" smtClean="0">
                <a:latin typeface="Courier"/>
                <a:cs typeface="Courier"/>
              </a:rPr>
              <a:t>      </a:t>
            </a:r>
            <a:r>
              <a:rPr lang="en-US" sz="2600" b="1" dirty="0" smtClean="0">
                <a:latin typeface="Courier"/>
                <a:cs typeface="Courier"/>
              </a:rPr>
              <a:t>immediate</a:t>
            </a:r>
            <a:r>
              <a:rPr lang="en-US" sz="2600" dirty="0">
                <a:latin typeface="Courier"/>
                <a:cs typeface="Courier"/>
              </a:rPr>
              <a:t>	</a:t>
            </a:r>
            <a:endParaRPr lang="en-US" sz="2600" dirty="0" smtClean="0">
              <a:latin typeface="Courier"/>
              <a:cs typeface="Courier"/>
            </a:endParaRPr>
          </a:p>
          <a:p>
            <a:r>
              <a:rPr lang="en-US" sz="2600" dirty="0" smtClean="0">
                <a:latin typeface="Courier"/>
                <a:cs typeface="Courier"/>
              </a:rPr>
              <a:t>6 bits  </a:t>
            </a:r>
            <a:r>
              <a:rPr lang="en-US" sz="2600" b="1" dirty="0" smtClean="0">
                <a:latin typeface="Courier"/>
                <a:cs typeface="Courier"/>
              </a:rPr>
              <a:t>5 bits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5 bits  </a:t>
            </a:r>
            <a:r>
              <a:rPr lang="en-US" sz="2600" b="1" dirty="0" smtClean="0">
                <a:latin typeface="Courier"/>
                <a:cs typeface="Courier"/>
              </a:rPr>
              <a:t>16 bits</a:t>
            </a:r>
          </a:p>
          <a:p>
            <a:r>
              <a:rPr lang="en-US" dirty="0" err="1" smtClean="0"/>
              <a:t>opcode</a:t>
            </a:r>
            <a:r>
              <a:rPr lang="en-US" dirty="0" smtClean="0"/>
              <a:t> </a:t>
            </a:r>
            <a:r>
              <a:rPr lang="en-US" dirty="0"/>
              <a:t>- instruction type	</a:t>
            </a:r>
            <a:endParaRPr lang="en-US" dirty="0" smtClean="0"/>
          </a:p>
          <a:p>
            <a:r>
              <a:rPr lang="en-US" dirty="0" err="1" smtClean="0"/>
              <a:t>rt</a:t>
            </a:r>
            <a:r>
              <a:rPr lang="en-US" dirty="0" smtClean="0"/>
              <a:t> </a:t>
            </a:r>
            <a:r>
              <a:rPr lang="en-US" dirty="0"/>
              <a:t>- often the destination register	</a:t>
            </a:r>
            <a:endParaRPr lang="en-US" dirty="0" smtClean="0"/>
          </a:p>
          <a:p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/>
              <a:t>- often the source register	</a:t>
            </a:r>
            <a:endParaRPr lang="en-US" dirty="0" smtClean="0"/>
          </a:p>
          <a:p>
            <a:r>
              <a:rPr lang="en-US" dirty="0" smtClean="0"/>
              <a:t>immediate </a:t>
            </a:r>
            <a:r>
              <a:rPr lang="en-US" dirty="0"/>
              <a:t>- a 16 bit integer value</a:t>
            </a:r>
          </a:p>
        </p:txBody>
      </p:sp>
    </p:spTree>
    <p:extLst>
      <p:ext uri="{BB962C8B-B14F-4D97-AF65-F5344CB8AC3E}">
        <p14:creationId xmlns:p14="http://schemas.microsoft.com/office/powerpoint/2010/main" val="326062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I-format Instructions</a:t>
            </a:r>
            <a:endParaRPr lang="en-AU" altLang="en-US" smtClean="0"/>
          </a:p>
        </p:txBody>
      </p:sp>
      <p:sp>
        <p:nvSpPr>
          <p:cNvPr id="50180" name="Rectangle 27"/>
          <p:cNvSpPr>
            <a:spLocks noGrp="1" noChangeArrowheads="1"/>
          </p:cNvSpPr>
          <p:nvPr>
            <p:ph idx="1"/>
          </p:nvPr>
        </p:nvSpPr>
        <p:spPr>
          <a:xfrm>
            <a:off x="1632347" y="2869143"/>
            <a:ext cx="6203156" cy="38877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/>
              <a:t>rt</a:t>
            </a:r>
            <a:r>
              <a:rPr lang="en-US" altLang="en-US" sz="2400" dirty="0"/>
              <a:t>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Constant: –2</a:t>
            </a:r>
            <a:r>
              <a:rPr lang="en-US" altLang="en-US" sz="2400" baseline="30000" dirty="0"/>
              <a:t>15</a:t>
            </a:r>
            <a:r>
              <a:rPr lang="en-US" altLang="en-US" sz="2400" dirty="0"/>
              <a:t> to +2</a:t>
            </a:r>
            <a:r>
              <a:rPr lang="en-US" altLang="en-US" sz="2400" baseline="30000" dirty="0"/>
              <a:t>15</a:t>
            </a:r>
            <a:r>
              <a:rPr lang="en-US" altLang="en-US" sz="2400" dirty="0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Address: offset added to base address in </a:t>
            </a:r>
            <a:r>
              <a:rPr lang="en-US" altLang="en-US" sz="2400" dirty="0" err="1"/>
              <a:t>rs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Design Principle 4:</a:t>
            </a:r>
            <a:r>
              <a:rPr lang="en-US" altLang="en-US" sz="2800" dirty="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Keep formats as similar as possible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2051698" y="1966331"/>
            <a:ext cx="5185172" cy="774701"/>
            <a:chOff x="884" y="981"/>
            <a:chExt cx="4355" cy="488"/>
          </a:xfrm>
        </p:grpSpPr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0185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994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1766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0188" name="Text Box 11"/>
            <p:cNvSpPr txBox="1">
              <a:spLocks noChangeArrowheads="1"/>
            </p:cNvSpPr>
            <p:nvPr/>
          </p:nvSpPr>
          <p:spPr bwMode="auto">
            <a:xfrm>
              <a:off x="2447" y="1256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0189" name="Text Box 12"/>
            <p:cNvSpPr txBox="1">
              <a:spLocks noChangeArrowheads="1"/>
            </p:cNvSpPr>
            <p:nvPr/>
          </p:nvSpPr>
          <p:spPr bwMode="auto">
            <a:xfrm>
              <a:off x="3850" y="1256"/>
              <a:ext cx="6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9169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6" descr="f02-05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7458" y="2899611"/>
            <a:ext cx="7092616" cy="27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051"/>
            <a:ext cx="8229600" cy="5291919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add $s1, $s2, $s5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green sheet, the </a:t>
            </a:r>
            <a:r>
              <a:rPr lang="en-US" dirty="0" err="1"/>
              <a:t>Opcode</a:t>
            </a:r>
            <a:r>
              <a:rPr lang="en-US" dirty="0"/>
              <a:t>/</a:t>
            </a:r>
            <a:r>
              <a:rPr lang="en-US" dirty="0" err="1"/>
              <a:t>Funct</a:t>
            </a:r>
            <a:r>
              <a:rPr lang="en-US" dirty="0"/>
              <a:t> is listed.  For add it is 0 / 20_hex	</a:t>
            </a:r>
            <a:endParaRPr lang="en-US" dirty="0" smtClean="0"/>
          </a:p>
          <a:p>
            <a:r>
              <a:rPr lang="en-US" dirty="0" smtClean="0"/>
              <a:t>0 </a:t>
            </a:r>
            <a:r>
              <a:rPr lang="en-US" dirty="0"/>
              <a:t>hex in 6 bits is 000000b - our </a:t>
            </a:r>
            <a:r>
              <a:rPr lang="en-US" dirty="0" err="1"/>
              <a:t>opcode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hex in 6 bits is 100000b - our function </a:t>
            </a:r>
            <a:r>
              <a:rPr lang="en-US" dirty="0" smtClean="0"/>
              <a:t>code</a:t>
            </a:r>
          </a:p>
          <a:p>
            <a:r>
              <a:rPr lang="en-US" dirty="0"/>
              <a:t>So our values follow below:	</a:t>
            </a:r>
            <a:endParaRPr lang="en-US" dirty="0" smtClean="0"/>
          </a:p>
          <a:p>
            <a:pPr lvl="1"/>
            <a:r>
              <a:rPr lang="en-US" dirty="0" err="1" smtClean="0"/>
              <a:t>opcode</a:t>
            </a:r>
            <a:r>
              <a:rPr lang="en-US" dirty="0" smtClean="0"/>
              <a:t> </a:t>
            </a:r>
            <a:r>
              <a:rPr lang="en-US" dirty="0"/>
              <a:t>= 000000b = 0x00	</a:t>
            </a:r>
            <a:endParaRPr lang="en-US" dirty="0" smtClean="0"/>
          </a:p>
          <a:p>
            <a:pPr lvl="1"/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/>
              <a:t>register (</a:t>
            </a:r>
            <a:r>
              <a:rPr lang="en-US" dirty="0" err="1"/>
              <a:t>rd</a:t>
            </a:r>
            <a:r>
              <a:rPr lang="en-US" dirty="0"/>
              <a:t>) = $s1 = $17 --&gt; 0x11 --&gt; </a:t>
            </a:r>
            <a:r>
              <a:rPr lang="en-US" dirty="0" smtClean="0"/>
              <a:t>10001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register 1 (</a:t>
            </a:r>
            <a:r>
              <a:rPr lang="en-US" dirty="0" err="1"/>
              <a:t>rs</a:t>
            </a:r>
            <a:r>
              <a:rPr lang="en-US" dirty="0"/>
              <a:t>) = $s2 = $18 --&gt; 0x12 --&gt; 10010	</a:t>
            </a:r>
            <a:endParaRPr lang="en-US" dirty="0" smtClean="0"/>
          </a:p>
          <a:p>
            <a:pPr lvl="1"/>
            <a:r>
              <a:rPr lang="en-US" dirty="0" smtClean="0"/>
              <a:t>source </a:t>
            </a:r>
            <a:r>
              <a:rPr lang="en-US" dirty="0"/>
              <a:t>register 2 (</a:t>
            </a:r>
            <a:r>
              <a:rPr lang="en-US" dirty="0" err="1"/>
              <a:t>rt</a:t>
            </a:r>
            <a:r>
              <a:rPr lang="en-US" dirty="0"/>
              <a:t>) = $s5 = $21 --&gt; 0x15 --&gt; 10101	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value = 100000</a:t>
            </a:r>
          </a:p>
        </p:txBody>
      </p:sp>
    </p:spTree>
    <p:extLst>
      <p:ext uri="{BB962C8B-B14F-4D97-AF65-F5344CB8AC3E}">
        <p14:creationId xmlns:p14="http://schemas.microsoft.com/office/powerpoint/2010/main" val="284084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600200"/>
            <a:ext cx="8488908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binary representation of add $s1, $s2, $s5 is:	</a:t>
            </a:r>
            <a:endParaRPr lang="en-US" sz="2800" dirty="0" smtClean="0"/>
          </a:p>
          <a:p>
            <a:r>
              <a:rPr lang="en-US" sz="2400" dirty="0" smtClean="0">
                <a:latin typeface="Courier"/>
                <a:cs typeface="Courier"/>
              </a:rPr>
              <a:t>000000  10010  10101  10001  00000  100000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o</a:t>
            </a:r>
            <a:r>
              <a:rPr lang="en-US" sz="2400" dirty="0" err="1" smtClean="0">
                <a:latin typeface="Courier"/>
                <a:cs typeface="Courier"/>
              </a:rPr>
              <a:t>pcode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     </a:t>
            </a:r>
            <a:r>
              <a:rPr lang="en-US" sz="2400" dirty="0" err="1" smtClean="0">
                <a:latin typeface="Courier"/>
                <a:cs typeface="Courier"/>
              </a:rPr>
              <a:t>rt</a:t>
            </a:r>
            <a:r>
              <a:rPr lang="en-US" sz="2400" dirty="0" smtClean="0">
                <a:latin typeface="Courier"/>
                <a:cs typeface="Courier"/>
              </a:rPr>
              <a:t>     </a:t>
            </a:r>
            <a:r>
              <a:rPr lang="en-US" sz="2400" dirty="0" err="1" smtClean="0">
                <a:latin typeface="Courier"/>
                <a:cs typeface="Courier"/>
              </a:rPr>
              <a:t>rd</a:t>
            </a:r>
            <a:r>
              <a:rPr lang="en-US" sz="2400" dirty="0" smtClean="0">
                <a:latin typeface="Courier"/>
                <a:cs typeface="Courier"/>
              </a:rPr>
              <a:t>     </a:t>
            </a:r>
            <a:r>
              <a:rPr lang="en-US" sz="2400" dirty="0" err="1" smtClean="0">
                <a:latin typeface="Courier"/>
                <a:cs typeface="Courier"/>
              </a:rPr>
              <a:t>shamt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func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800" dirty="0"/>
              <a:t>We can easily convert this to hex by dividing our 32 bit instruction into sections of four </a:t>
            </a:r>
            <a:r>
              <a:rPr lang="en-US" sz="2800" dirty="0" smtClean="0"/>
              <a:t>bits and </a:t>
            </a:r>
            <a:r>
              <a:rPr lang="en-US" sz="2800" dirty="0"/>
              <a:t>finding the hex value for each set of four bits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0000 </a:t>
            </a:r>
            <a:r>
              <a:rPr lang="en-US" sz="2800" dirty="0"/>
              <a:t>0010 0101 0101 1000 1000 0010 0000	--&gt; 0x02558820</a:t>
            </a:r>
          </a:p>
        </p:txBody>
      </p:sp>
    </p:spTree>
    <p:extLst>
      <p:ext uri="{BB962C8B-B14F-4D97-AF65-F5344CB8AC3E}">
        <p14:creationId xmlns:p14="http://schemas.microsoft.com/office/powerpoint/2010/main" val="1149889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</TotalTime>
  <Words>819</Words>
  <Application>Microsoft Macintosh PowerPoint</Application>
  <PresentationFormat>On-screen Show (4:3)</PresentationFormat>
  <Paragraphs>228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Register Format</vt:lpstr>
      <vt:lpstr>Representing Instructions</vt:lpstr>
      <vt:lpstr>MIPS Instructions</vt:lpstr>
      <vt:lpstr>MIPS R-format Instructions</vt:lpstr>
      <vt:lpstr>I format instructions</vt:lpstr>
      <vt:lpstr>MIPS I-format Instructions</vt:lpstr>
      <vt:lpstr>MIPS Instruction Encoding</vt:lpstr>
      <vt:lpstr>Example</vt:lpstr>
      <vt:lpstr>Example</vt:lpstr>
      <vt:lpstr>Exercises</vt:lpstr>
      <vt:lpstr>Logical Operations</vt:lpstr>
      <vt:lpstr>Shift Operations</vt:lpstr>
      <vt:lpstr>Shift Operations</vt:lpstr>
      <vt:lpstr>AND Operations</vt:lpstr>
      <vt:lpstr>OR Operations</vt:lpstr>
      <vt:lpstr>NOT Operations</vt:lpstr>
    </vt:vector>
  </TitlesOfParts>
  <Company>Framingham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Format</dc:title>
  <dc:creator>Changyong Jung</dc:creator>
  <cp:lastModifiedBy>Changyong Jung</cp:lastModifiedBy>
  <cp:revision>6</cp:revision>
  <dcterms:created xsi:type="dcterms:W3CDTF">2016-10-20T12:32:44Z</dcterms:created>
  <dcterms:modified xsi:type="dcterms:W3CDTF">2016-10-20T14:49:48Z</dcterms:modified>
</cp:coreProperties>
</file>