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7" r:id="rId5"/>
    <p:sldId id="278" r:id="rId6"/>
    <p:sldId id="288" r:id="rId7"/>
    <p:sldId id="259" r:id="rId8"/>
    <p:sldId id="260" r:id="rId9"/>
    <p:sldId id="261" r:id="rId10"/>
    <p:sldId id="279" r:id="rId11"/>
    <p:sldId id="280" r:id="rId12"/>
    <p:sldId id="281" r:id="rId13"/>
    <p:sldId id="282" r:id="rId14"/>
    <p:sldId id="283" r:id="rId15"/>
    <p:sldId id="287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E884-7CFC-3C4E-8B1F-7A841BCE05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9C8D-36B4-7845-8D47-CA0CC54136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E884-7CFC-3C4E-8B1F-7A841BCE05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9C8D-36B4-7845-8D47-CA0CC5413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E884-7CFC-3C4E-8B1F-7A841BCE05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9C8D-36B4-7845-8D47-CA0CC5413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E884-7CFC-3C4E-8B1F-7A841BCE05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9C8D-36B4-7845-8D47-CA0CC5413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E884-7CFC-3C4E-8B1F-7A841BCE05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9C8D-36B4-7845-8D47-CA0CC54136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E884-7CFC-3C4E-8B1F-7A841BCE05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9C8D-36B4-7845-8D47-CA0CC5413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E884-7CFC-3C4E-8B1F-7A841BCE05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9C8D-36B4-7845-8D47-CA0CC54136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E884-7CFC-3C4E-8B1F-7A841BCE05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9C8D-36B4-7845-8D47-CA0CC5413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E884-7CFC-3C4E-8B1F-7A841BCE05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9C8D-36B4-7845-8D47-CA0CC5413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E884-7CFC-3C4E-8B1F-7A841BCE05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9C8D-36B4-7845-8D47-CA0CC54136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E884-7CFC-3C4E-8B1F-7A841BCE05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9C8D-36B4-7845-8D47-CA0CC5413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F51E884-7CFC-3C4E-8B1F-7A841BCE05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6569C8D-36B4-7845-8D47-CA0CC54136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Floating-Point register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Dr. Andrew 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7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40"/>
            <a:ext cx="6172200" cy="475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84" y="914401"/>
            <a:ext cx="8270543" cy="5239059"/>
          </a:xfrm>
        </p:spPr>
        <p:txBody>
          <a:bodyPr>
            <a:normAutofit/>
          </a:bodyPr>
          <a:lstStyle/>
          <a:p>
            <a:r>
              <a:rPr lang="en-US" dirty="0"/>
              <a:t>Double values to be stored in memory are declared and initialized in the .data section.  </a:t>
            </a:r>
            <a:endParaRPr lang="en-US" dirty="0" smtClean="0"/>
          </a:p>
          <a:p>
            <a:endParaRPr lang="en-US" sz="1100" dirty="0" smtClean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x</a:t>
            </a:r>
            <a:r>
              <a:rPr lang="en-US" dirty="0">
                <a:latin typeface="Courier"/>
                <a:cs typeface="Courier"/>
              </a:rPr>
              <a:t>: .double 18.2 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y</a:t>
            </a:r>
            <a:r>
              <a:rPr lang="en-US" dirty="0">
                <a:latin typeface="Courier"/>
                <a:cs typeface="Courier"/>
              </a:rPr>
              <a:t>: .double 34.6 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small</a:t>
            </a:r>
            <a:r>
              <a:rPr lang="en-US" dirty="0">
                <a:latin typeface="Courier"/>
                <a:cs typeface="Courier"/>
              </a:rPr>
              <a:t>: .double </a:t>
            </a:r>
            <a:r>
              <a:rPr lang="en-US" dirty="0" smtClean="0">
                <a:latin typeface="Courier"/>
                <a:cs typeface="Courier"/>
              </a:rPr>
              <a:t>0.000000000000001</a:t>
            </a:r>
          </a:p>
          <a:p>
            <a:endParaRPr lang="en-US" sz="1400" dirty="0" smtClean="0"/>
          </a:p>
          <a:p>
            <a:r>
              <a:rPr lang="en-US" dirty="0" smtClean="0"/>
              <a:t>Single </a:t>
            </a:r>
            <a:r>
              <a:rPr lang="en-US" dirty="0"/>
              <a:t>precision values may be declared and initialized in the same manner.  </a:t>
            </a:r>
            <a:endParaRPr lang="en-US" dirty="0" smtClean="0"/>
          </a:p>
          <a:p>
            <a:endParaRPr lang="en-US" sz="800" dirty="0" smtClean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z</a:t>
            </a:r>
            <a:r>
              <a:rPr lang="en-US" dirty="0">
                <a:latin typeface="Courier"/>
                <a:cs typeface="Courier"/>
              </a:rPr>
              <a:t>: .float -2.3</a:t>
            </a:r>
          </a:p>
        </p:txBody>
      </p:sp>
    </p:spTree>
    <p:extLst>
      <p:ext uri="{BB962C8B-B14F-4D97-AF65-F5344CB8AC3E}">
        <p14:creationId xmlns:p14="http://schemas.microsoft.com/office/powerpoint/2010/main" val="177395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6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0879"/>
            <a:ext cx="8229600" cy="5227091"/>
          </a:xfrm>
        </p:spPr>
        <p:txBody>
          <a:bodyPr>
            <a:normAutofit/>
          </a:bodyPr>
          <a:lstStyle/>
          <a:p>
            <a:r>
              <a:rPr lang="en-US" dirty="0"/>
              <a:t>Double and single precision values may be loaded into memory using the </a:t>
            </a:r>
            <a:r>
              <a:rPr lang="en-US" dirty="0" err="1"/>
              <a:t>l.d</a:t>
            </a:r>
            <a:r>
              <a:rPr lang="en-US" dirty="0"/>
              <a:t> and </a:t>
            </a:r>
            <a:r>
              <a:rPr lang="en-US" dirty="0" err="1"/>
              <a:t>l.s</a:t>
            </a:r>
            <a:r>
              <a:rPr lang="en-US" dirty="0"/>
              <a:t> instructions, respectively.  </a:t>
            </a:r>
            <a:endParaRPr lang="en-US" dirty="0" smtClean="0"/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$f2, x 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$f4, y 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$f18, </a:t>
            </a:r>
            <a:r>
              <a:rPr lang="en-US" dirty="0" smtClean="0">
                <a:latin typeface="Courier"/>
                <a:cs typeface="Courier"/>
              </a:rPr>
              <a:t>small 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$f17, </a:t>
            </a:r>
            <a:r>
              <a:rPr lang="en-US" dirty="0" smtClean="0">
                <a:latin typeface="Courier"/>
                <a:cs typeface="Courier"/>
              </a:rPr>
              <a:t>z</a:t>
            </a:r>
          </a:p>
          <a:p>
            <a:endParaRPr lang="en-US" sz="1600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mathematics operations are carried out using the same instruction name except with a .d or .s at the end.</a:t>
            </a:r>
          </a:p>
        </p:txBody>
      </p:sp>
    </p:spTree>
    <p:extLst>
      <p:ext uri="{BB962C8B-B14F-4D97-AF65-F5344CB8AC3E}">
        <p14:creationId xmlns:p14="http://schemas.microsoft.com/office/powerpoint/2010/main" val="323374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623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Floating Point </a:t>
            </a:r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697"/>
            <a:ext cx="8229600" cy="5184468"/>
          </a:xfrm>
        </p:spPr>
        <p:txBody>
          <a:bodyPr>
            <a:normAutofit/>
          </a:bodyPr>
          <a:lstStyle/>
          <a:p>
            <a:r>
              <a:rPr lang="en-US" dirty="0"/>
              <a:t>Examples of double mathematics instructions follow below. 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err="1" smtClean="0">
                <a:latin typeface="Courier"/>
                <a:cs typeface="Courier"/>
              </a:rPr>
              <a:t>add.d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$f6, $f2, $f4  </a:t>
            </a:r>
            <a:endParaRPr lang="en-US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en-US" dirty="0" err="1" smtClean="0">
                <a:latin typeface="Courier"/>
                <a:cs typeface="Courier"/>
              </a:rPr>
              <a:t>sub.d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$f8, $f2, $f4  </a:t>
            </a:r>
            <a:endParaRPr lang="en-US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en-US" dirty="0" err="1" smtClean="0">
                <a:latin typeface="Courier"/>
                <a:cs typeface="Courier"/>
              </a:rPr>
              <a:t>div.d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$f10, $f2, $f4  </a:t>
            </a:r>
            <a:endParaRPr lang="en-US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en-US" dirty="0" err="1" smtClean="0">
                <a:latin typeface="Courier"/>
                <a:cs typeface="Courier"/>
              </a:rPr>
              <a:t>mul.d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$f14, $f2, $</a:t>
            </a:r>
            <a:r>
              <a:rPr lang="en-US" dirty="0" smtClean="0">
                <a:latin typeface="Courier"/>
                <a:cs typeface="Courier"/>
              </a:rPr>
              <a:t>f4</a:t>
            </a:r>
          </a:p>
          <a:p>
            <a:r>
              <a:rPr lang="en-US" dirty="0" smtClean="0"/>
              <a:t>Examples </a:t>
            </a:r>
            <a:r>
              <a:rPr lang="en-US" dirty="0"/>
              <a:t>of single precision mathematics operations follow below. 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err="1" smtClean="0">
                <a:latin typeface="Courier"/>
                <a:cs typeface="Courier"/>
              </a:rPr>
              <a:t>add.s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$f16, $f17, $f21  </a:t>
            </a:r>
            <a:endParaRPr lang="en-US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en-US" dirty="0" err="1" smtClean="0">
                <a:latin typeface="Courier"/>
                <a:cs typeface="Courier"/>
              </a:rPr>
              <a:t>sub.s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$f16, $f17, $f21  </a:t>
            </a:r>
            <a:endParaRPr lang="en-US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en-US" dirty="0" err="1" smtClean="0">
                <a:latin typeface="Courier"/>
                <a:cs typeface="Courier"/>
              </a:rPr>
              <a:t>div.s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$f16, $f17, $f21  </a:t>
            </a:r>
            <a:endParaRPr lang="en-US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en-US" dirty="0" err="1" smtClean="0">
                <a:latin typeface="Courier"/>
                <a:cs typeface="Courier"/>
              </a:rPr>
              <a:t>mul.s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$f16, $f17, $f21</a:t>
            </a:r>
          </a:p>
        </p:txBody>
      </p:sp>
    </p:spTree>
    <p:extLst>
      <p:ext uri="{BB962C8B-B14F-4D97-AF65-F5344CB8AC3E}">
        <p14:creationId xmlns:p14="http://schemas.microsoft.com/office/powerpoint/2010/main" val="100169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75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Floating Point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6288"/>
            <a:ext cx="8229600" cy="5404513"/>
          </a:xfrm>
        </p:spPr>
        <p:txBody>
          <a:bodyPr>
            <a:normAutofit/>
          </a:bodyPr>
          <a:lstStyle/>
          <a:p>
            <a:r>
              <a:rPr lang="en-US" dirty="0"/>
              <a:t>Additionally, it is possible to move floating point values from one register to another using the </a:t>
            </a:r>
            <a:r>
              <a:rPr lang="en-US" dirty="0" err="1"/>
              <a:t>mov.d</a:t>
            </a:r>
            <a:r>
              <a:rPr lang="en-US" dirty="0"/>
              <a:t> or </a:t>
            </a:r>
            <a:r>
              <a:rPr lang="en-US" dirty="0" err="1"/>
              <a:t>mov.s</a:t>
            </a:r>
            <a:r>
              <a:rPr lang="en-US" dirty="0"/>
              <a:t> </a:t>
            </a:r>
            <a:r>
              <a:rPr lang="en-US" dirty="0" smtClean="0"/>
              <a:t>instructions.</a:t>
            </a:r>
          </a:p>
          <a:p>
            <a:r>
              <a:rPr lang="en-US" dirty="0" smtClean="0"/>
              <a:t>The </a:t>
            </a:r>
            <a:r>
              <a:rPr lang="en-US" dirty="0"/>
              <a:t>destination is specified first, and the source is specified last.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mov.d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$f12, $f14 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mov.s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$f0, $f1</a:t>
            </a:r>
          </a:p>
        </p:txBody>
      </p:sp>
    </p:spTree>
    <p:extLst>
      <p:ext uri="{BB962C8B-B14F-4D97-AF65-F5344CB8AC3E}">
        <p14:creationId xmlns:p14="http://schemas.microsoft.com/office/powerpoint/2010/main" val="293745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77217"/>
          </a:xfrm>
        </p:spPr>
        <p:txBody>
          <a:bodyPr>
            <a:normAutofit/>
          </a:bodyPr>
          <a:lstStyle/>
          <a:p>
            <a:r>
              <a:rPr lang="en-US" dirty="0"/>
              <a:t>There are also system call codes to read and write double and single precision values to and from the console.  </a:t>
            </a:r>
            <a:endParaRPr lang="en-US" dirty="0" smtClean="0"/>
          </a:p>
          <a:p>
            <a:endParaRPr lang="en-US" sz="1100" dirty="0" smtClean="0"/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li </a:t>
            </a:r>
            <a:r>
              <a:rPr lang="en-US" dirty="0">
                <a:latin typeface="Courier"/>
                <a:cs typeface="Courier"/>
              </a:rPr>
              <a:t>$v0, 3  # print a double value stored in $f12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syscall</a:t>
            </a:r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li </a:t>
            </a:r>
            <a:r>
              <a:rPr lang="en-US" dirty="0">
                <a:latin typeface="Courier"/>
                <a:cs typeface="Courier"/>
              </a:rPr>
              <a:t>$v0, 2  # print a float value stored in $f12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syscall</a:t>
            </a:r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li </a:t>
            </a:r>
            <a:r>
              <a:rPr lang="en-US" dirty="0">
                <a:latin typeface="Courier"/>
                <a:cs typeface="Courier"/>
              </a:rPr>
              <a:t>$v0, 7  # read a double into $f0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syscall</a:t>
            </a:r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li </a:t>
            </a:r>
            <a:r>
              <a:rPr lang="en-US" dirty="0">
                <a:latin typeface="Courier"/>
                <a:cs typeface="Courier"/>
              </a:rPr>
              <a:t>$v0, 6  # read a float into $f0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syscall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3838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MIPS – four sets of coprocessor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Co-processor 0: Processor and system control.</a:t>
            </a:r>
          </a:p>
          <a:p>
            <a:r>
              <a:rPr lang="en-US" dirty="0"/>
              <a:t>Co-processor 1: MIPS-32 floating-point</a:t>
            </a:r>
          </a:p>
          <a:p>
            <a:r>
              <a:rPr lang="en-US" dirty="0"/>
              <a:t>Co-processor 2: Reserved for special-purpose designs.</a:t>
            </a:r>
          </a:p>
          <a:p>
            <a:r>
              <a:rPr lang="en-US" dirty="0"/>
              <a:t>Co-processor 3: MIPS-64 floating-point</a:t>
            </a:r>
          </a:p>
        </p:txBody>
      </p:sp>
    </p:spTree>
    <p:extLst>
      <p:ext uri="{BB962C8B-B14F-4D97-AF65-F5344CB8AC3E}">
        <p14:creationId xmlns:p14="http://schemas.microsoft.com/office/powerpoint/2010/main" val="383925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94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Floating Pt.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23" y="859810"/>
            <a:ext cx="8757075" cy="52663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It is possible to  move values back and forth between floating point registers and integer </a:t>
            </a:r>
            <a:r>
              <a:rPr lang="en-US" sz="2800" dirty="0" smtClean="0"/>
              <a:t>registers.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mfc1 </a:t>
            </a:r>
            <a:r>
              <a:rPr lang="en-US" sz="2400" dirty="0">
                <a:latin typeface="Courier"/>
                <a:cs typeface="Courier"/>
              </a:rPr>
              <a:t>$t1, $f1  #move value from $f1 in co-proc. 1 to $</a:t>
            </a:r>
            <a:r>
              <a:rPr lang="en-US" sz="2400" dirty="0" smtClean="0">
                <a:latin typeface="Courier"/>
                <a:cs typeface="Courier"/>
              </a:rPr>
              <a:t>t1</a:t>
            </a:r>
          </a:p>
          <a:p>
            <a:pPr marL="400050" lvl="1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     #in </a:t>
            </a:r>
            <a:r>
              <a:rPr lang="en-US" sz="2400" dirty="0">
                <a:latin typeface="Courier"/>
                <a:cs typeface="Courier"/>
              </a:rPr>
              <a:t>co-proc. </a:t>
            </a:r>
            <a:r>
              <a:rPr lang="en-US" sz="2400" dirty="0" smtClean="0">
                <a:latin typeface="Courier"/>
                <a:cs typeface="Courier"/>
              </a:rPr>
              <a:t>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mtc1 </a:t>
            </a:r>
            <a:r>
              <a:rPr lang="en-US" sz="2400" dirty="0">
                <a:latin typeface="Courier"/>
                <a:cs typeface="Courier"/>
              </a:rPr>
              <a:t>$f1, $t1  #move value from $t1 in co-proc. 0 to $</a:t>
            </a:r>
            <a:r>
              <a:rPr lang="en-US" sz="2400" dirty="0" smtClean="0">
                <a:latin typeface="Courier"/>
                <a:cs typeface="Courier"/>
              </a:rPr>
              <a:t>f1</a:t>
            </a:r>
          </a:p>
          <a:p>
            <a:pPr marL="400050" lvl="1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     #in </a:t>
            </a:r>
            <a:r>
              <a:rPr lang="en-US" sz="2400" dirty="0">
                <a:latin typeface="Courier"/>
                <a:cs typeface="Courier"/>
              </a:rPr>
              <a:t>co-proc. </a:t>
            </a:r>
            <a:r>
              <a:rPr lang="en-US" sz="2400" dirty="0" smtClean="0">
                <a:latin typeface="Courier"/>
                <a:cs typeface="Courier"/>
              </a:rPr>
              <a:t>1</a:t>
            </a:r>
          </a:p>
          <a:p>
            <a:pPr marL="0" indent="0">
              <a:buNone/>
            </a:pPr>
            <a:r>
              <a:rPr lang="en-US" sz="2800" dirty="0" smtClean="0"/>
              <a:t>It </a:t>
            </a:r>
            <a:r>
              <a:rPr lang="en-US" sz="2800" dirty="0"/>
              <a:t>is also possible to convert to and from double, single, and word formats using the </a:t>
            </a:r>
            <a:r>
              <a:rPr lang="en-US" sz="2800" dirty="0" err="1"/>
              <a:t>cvt.x.y</a:t>
            </a:r>
            <a:r>
              <a:rPr lang="en-US" sz="2800" dirty="0"/>
              <a:t> instruction where x and y are replaced with s, d, or w for float, double, or integer </a:t>
            </a:r>
            <a:r>
              <a:rPr lang="en-US" sz="2800" dirty="0" smtClean="0"/>
              <a:t>respectively.</a:t>
            </a:r>
          </a:p>
          <a:p>
            <a:pPr marL="400050" lvl="1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cvt.d.w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$f16, $f1 #convert from word to double  </a:t>
            </a:r>
            <a:endParaRPr lang="en-US" sz="2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cvt.s.w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$f16, $f1 #convert from word to float  </a:t>
            </a:r>
            <a:endParaRPr lang="en-US" sz="2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cvt.w.d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$f1, $f2  #convert from double to word  </a:t>
            </a:r>
            <a:endParaRPr lang="en-US" sz="2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cvt.w.s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$f1, $f2  #convert from float to word</a:t>
            </a:r>
          </a:p>
        </p:txBody>
      </p:sp>
    </p:spTree>
    <p:extLst>
      <p:ext uri="{BB962C8B-B14F-4D97-AF65-F5344CB8AC3E}">
        <p14:creationId xmlns:p14="http://schemas.microsoft.com/office/powerpoint/2010/main" val="201637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32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Floating Point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355"/>
            <a:ext cx="8229600" cy="507696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Comparing double or float values requires the use of the less than or greater than operator and the absolute value (</a:t>
            </a:r>
            <a:r>
              <a:rPr lang="en-US" sz="2800" dirty="0" err="1"/>
              <a:t>abs.d</a:t>
            </a:r>
            <a:r>
              <a:rPr lang="en-US" sz="2800" dirty="0"/>
              <a:t>) operator as we can't use an equals operator to compare double values.  </a:t>
            </a:r>
            <a:endParaRPr lang="en-US" sz="2800" dirty="0" smtClean="0"/>
          </a:p>
          <a:p>
            <a:endParaRPr lang="en-US" sz="1100" dirty="0" smtClean="0"/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#</a:t>
            </a:r>
            <a:r>
              <a:rPr lang="en-US" dirty="0">
                <a:latin typeface="Courier"/>
                <a:cs typeface="Courier"/>
              </a:rPr>
              <a:t>print the truth results of x == y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#</a:t>
            </a:r>
            <a:r>
              <a:rPr lang="en-US" dirty="0">
                <a:latin typeface="Courier"/>
                <a:cs typeface="Courier"/>
              </a:rPr>
              <a:t>need abs(x - y) &lt; 0.000000000000001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abs.d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$f16, $f8  # $f8 contains x - y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c.lt.d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$f8, $</a:t>
            </a:r>
            <a:r>
              <a:rPr lang="en-US" dirty="0" smtClean="0">
                <a:latin typeface="Courier"/>
                <a:cs typeface="Courier"/>
              </a:rPr>
              <a:t>f18 </a:t>
            </a:r>
            <a:r>
              <a:rPr lang="en-US" dirty="0">
                <a:latin typeface="Courier"/>
                <a:cs typeface="Courier"/>
              </a:rPr>
              <a:t>#set condition flag zero if abs(x - y) &lt; small </a:t>
            </a:r>
            <a:r>
              <a:rPr lang="en-US" dirty="0" smtClean="0">
                <a:latin typeface="Courier"/>
                <a:cs typeface="Courier"/>
              </a:rPr>
              <a:t>value</a:t>
            </a:r>
          </a:p>
          <a:p>
            <a:pPr marL="400050" lvl="1" indent="0">
              <a:buNone/>
            </a:pPr>
            <a:endParaRPr lang="en-US" sz="900" dirty="0"/>
          </a:p>
          <a:p>
            <a:r>
              <a:rPr lang="en-US" dirty="0" smtClean="0"/>
              <a:t>Comparison </a:t>
            </a:r>
            <a:r>
              <a:rPr lang="en-US" dirty="0"/>
              <a:t>results are stored in the coprocessor 1 condition flag.  We can branch if the condition flag is true by using </a:t>
            </a:r>
            <a:r>
              <a:rPr lang="en-US" dirty="0" smtClean="0"/>
              <a:t>bc1t.</a:t>
            </a:r>
          </a:p>
          <a:p>
            <a:r>
              <a:rPr lang="en-US" dirty="0" smtClean="0"/>
              <a:t>We </a:t>
            </a:r>
            <a:r>
              <a:rPr lang="en-US" dirty="0"/>
              <a:t>can branch if the condition flag is false using bc1f.  These </a:t>
            </a:r>
            <a:r>
              <a:rPr lang="en-US" dirty="0" smtClean="0"/>
              <a:t>instructions use </a:t>
            </a:r>
            <a:r>
              <a:rPr lang="en-US" dirty="0"/>
              <a:t>the following format:  </a:t>
            </a:r>
            <a:endParaRPr lang="en-US" dirty="0" smtClean="0"/>
          </a:p>
          <a:p>
            <a:pPr marL="800100" lvl="2" indent="0">
              <a:buNone/>
            </a:pPr>
            <a:endParaRPr lang="en-US" sz="900" dirty="0"/>
          </a:p>
          <a:p>
            <a:pPr marL="800100" lvl="2" indent="0">
              <a:buNone/>
            </a:pPr>
            <a:r>
              <a:rPr lang="en-US" dirty="0" smtClean="0">
                <a:latin typeface="Courier"/>
                <a:cs typeface="Courier"/>
              </a:rPr>
              <a:t>bc1f </a:t>
            </a:r>
            <a:r>
              <a:rPr lang="en-US" dirty="0">
                <a:latin typeface="Courier"/>
                <a:cs typeface="Courier"/>
              </a:rPr>
              <a:t>label  </a:t>
            </a:r>
            <a:endParaRPr lang="en-US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en-US" dirty="0" smtClean="0">
                <a:latin typeface="Courier"/>
                <a:cs typeface="Courier"/>
              </a:rPr>
              <a:t>bc1t </a:t>
            </a:r>
            <a:r>
              <a:rPr lang="en-US" dirty="0">
                <a:latin typeface="Courier"/>
                <a:cs typeface="Courier"/>
              </a:rPr>
              <a:t>label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640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80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62"/>
            <a:ext cx="8229600" cy="58040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example of the use of the bc1f instruction follows below.  </a:t>
            </a: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bc1f </a:t>
            </a:r>
            <a:r>
              <a:rPr lang="en-US" dirty="0">
                <a:latin typeface="Courier"/>
                <a:cs typeface="Courier"/>
              </a:rPr>
              <a:t>else 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3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</a:t>
            </a:r>
            <a:r>
              <a:rPr lang="en-US" dirty="0">
                <a:latin typeface="Courier"/>
                <a:cs typeface="Courier"/>
              </a:rPr>
              <a:t>: #if abs(x-y) &lt; 0.000000000000001  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li </a:t>
            </a:r>
            <a:r>
              <a:rPr lang="en-US" dirty="0">
                <a:latin typeface="Courier"/>
                <a:cs typeface="Courier"/>
              </a:rPr>
              <a:t>$v0, 4  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la </a:t>
            </a:r>
            <a:r>
              <a:rPr lang="en-US" dirty="0">
                <a:latin typeface="Courier"/>
                <a:cs typeface="Courier"/>
              </a:rPr>
              <a:t>$a0, </a:t>
            </a:r>
            <a:r>
              <a:rPr lang="en-US" dirty="0" err="1">
                <a:latin typeface="Courier"/>
                <a:cs typeface="Courier"/>
              </a:rPr>
              <a:t>xLTy</a:t>
            </a:r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syscall</a:t>
            </a:r>
            <a:r>
              <a:rPr lang="en-US" dirty="0" smtClean="0">
                <a:latin typeface="Courier"/>
                <a:cs typeface="Courier"/>
              </a:rPr>
              <a:t>    </a:t>
            </a: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#</a:t>
            </a:r>
            <a:r>
              <a:rPr lang="en-US" dirty="0" err="1">
                <a:latin typeface="Courier"/>
                <a:cs typeface="Courier"/>
              </a:rPr>
              <a:t>beq</a:t>
            </a:r>
            <a:r>
              <a:rPr lang="en-US" dirty="0">
                <a:latin typeface="Courier"/>
                <a:cs typeface="Courier"/>
              </a:rPr>
              <a:t> $zero, $zero, </a:t>
            </a:r>
            <a:r>
              <a:rPr lang="en-US" dirty="0" err="1">
                <a:latin typeface="Courier"/>
                <a:cs typeface="Courier"/>
              </a:rPr>
              <a:t>endif</a:t>
            </a:r>
            <a:r>
              <a:rPr lang="en-US" dirty="0">
                <a:latin typeface="Courier"/>
                <a:cs typeface="Courier"/>
              </a:rPr>
              <a:t> works as well  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b </a:t>
            </a:r>
            <a:r>
              <a:rPr lang="en-US" dirty="0" err="1">
                <a:latin typeface="Courier"/>
                <a:cs typeface="Courier"/>
              </a:rPr>
              <a:t>endif</a:t>
            </a:r>
            <a:r>
              <a:rPr lang="en-US" dirty="0">
                <a:latin typeface="Courier"/>
                <a:cs typeface="Courier"/>
              </a:rPr>
              <a:t> 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else</a:t>
            </a:r>
            <a:r>
              <a:rPr lang="en-US" dirty="0">
                <a:latin typeface="Courier"/>
                <a:cs typeface="Courier"/>
              </a:rPr>
              <a:t>:  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li </a:t>
            </a:r>
            <a:r>
              <a:rPr lang="en-US" dirty="0">
                <a:latin typeface="Courier"/>
                <a:cs typeface="Courier"/>
              </a:rPr>
              <a:t>$v0, 4  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la </a:t>
            </a:r>
            <a:r>
              <a:rPr lang="en-US" dirty="0">
                <a:latin typeface="Courier"/>
                <a:cs typeface="Courier"/>
              </a:rPr>
              <a:t>$a0, </a:t>
            </a:r>
            <a:r>
              <a:rPr lang="en-US" dirty="0" err="1">
                <a:latin typeface="Courier"/>
                <a:cs typeface="Courier"/>
              </a:rPr>
              <a:t>xGTEy</a:t>
            </a:r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syscall</a:t>
            </a:r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endif</a:t>
            </a:r>
            <a:r>
              <a:rPr lang="en-US" dirty="0">
                <a:latin typeface="Courier"/>
                <a:cs typeface="Courier"/>
              </a:rPr>
              <a:t>: 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li </a:t>
            </a:r>
            <a:r>
              <a:rPr lang="en-US" dirty="0">
                <a:latin typeface="Courier"/>
                <a:cs typeface="Courier"/>
              </a:rPr>
              <a:t>$v0, 10 #end program 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syscall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3232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Various Instruction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far we have seen many basic programming elements within the MIPS instruction set. 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seen the following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Arrays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Input/Output</a:t>
            </a:r>
            <a:r>
              <a:rPr lang="en-US" dirty="0" smtClean="0"/>
              <a:t> </a:t>
            </a:r>
            <a:r>
              <a:rPr lang="en-US" dirty="0"/>
              <a:t>operations	</a:t>
            </a:r>
            <a:endParaRPr lang="en-US" dirty="0" smtClean="0"/>
          </a:p>
          <a:p>
            <a:r>
              <a:rPr lang="en-US" dirty="0" smtClean="0"/>
              <a:t>Mathematical </a:t>
            </a:r>
            <a:r>
              <a:rPr lang="en-US" dirty="0"/>
              <a:t>operations		</a:t>
            </a:r>
            <a:endParaRPr lang="en-US" dirty="0" smtClean="0"/>
          </a:p>
          <a:p>
            <a:r>
              <a:rPr lang="en-US" dirty="0" smtClean="0"/>
              <a:t>Notice </a:t>
            </a:r>
            <a:r>
              <a:rPr lang="en-US" dirty="0"/>
              <a:t>that many of these use R or I format </a:t>
            </a:r>
            <a:r>
              <a:rPr lang="en-US" dirty="0" smtClean="0"/>
              <a:t>instructions. For </a:t>
            </a:r>
            <a:r>
              <a:rPr lang="en-US" dirty="0"/>
              <a:t>example,	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add </a:t>
            </a:r>
            <a:r>
              <a:rPr lang="en-US" dirty="0">
                <a:latin typeface="Courier"/>
                <a:cs typeface="Courier"/>
              </a:rPr>
              <a:t>$t1, $t2, $t3</a:t>
            </a:r>
            <a:r>
              <a:rPr lang="en-US" dirty="0"/>
              <a:t>		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sub </a:t>
            </a:r>
            <a:r>
              <a:rPr lang="en-US" dirty="0">
                <a:latin typeface="Courier"/>
                <a:cs typeface="Courier"/>
              </a:rPr>
              <a:t>$t1, $t2, $t3	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mul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$t1, $t2, $t3	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div </a:t>
            </a:r>
            <a:r>
              <a:rPr lang="en-US" dirty="0">
                <a:latin typeface="Courier"/>
                <a:cs typeface="Courier"/>
              </a:rPr>
              <a:t>$t1, $t2, $</a:t>
            </a:r>
            <a:r>
              <a:rPr lang="en-US" dirty="0" smtClean="0">
                <a:latin typeface="Courier"/>
                <a:cs typeface="Courier"/>
              </a:rPr>
              <a:t>t3</a:t>
            </a:r>
          </a:p>
          <a:p>
            <a:r>
              <a:rPr lang="en-US" dirty="0"/>
              <a:t>Are all R-format </a:t>
            </a:r>
            <a:r>
              <a:rPr lang="en-US" dirty="0" smtClean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8229600" cy="6943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Various Instruction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991"/>
            <a:ext cx="8229600" cy="515717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addi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$s1, $s2, 100		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lw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$s2, -8($s1)		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sw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$t3, 102($s6)		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Are </a:t>
            </a:r>
            <a:r>
              <a:rPr lang="en-US" dirty="0"/>
              <a:t>all I format instructions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Similarly</a:t>
            </a:r>
            <a:r>
              <a:rPr lang="en-US" dirty="0"/>
              <a:t>, there are floating point instructions with the same </a:t>
            </a:r>
            <a:r>
              <a:rPr lang="en-US" dirty="0" smtClean="0"/>
              <a:t>format.</a:t>
            </a:r>
          </a:p>
          <a:p>
            <a:r>
              <a:rPr lang="en-US" dirty="0" smtClean="0"/>
              <a:t>Recall </a:t>
            </a:r>
            <a:r>
              <a:rPr lang="en-US" dirty="0"/>
              <a:t>from </a:t>
            </a:r>
            <a:r>
              <a:rPr lang="en-US" dirty="0" smtClean="0"/>
              <a:t>Java that </a:t>
            </a:r>
            <a:r>
              <a:rPr lang="en-US" dirty="0"/>
              <a:t>there are both single and double precision variables.</a:t>
            </a:r>
          </a:p>
        </p:txBody>
      </p:sp>
    </p:spTree>
    <p:extLst>
      <p:ext uri="{BB962C8B-B14F-4D97-AF65-F5344CB8AC3E}">
        <p14:creationId xmlns:p14="http://schemas.microsoft.com/office/powerpoint/2010/main" val="212524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42"/>
            <a:ext cx="6172200" cy="475989"/>
          </a:xfrm>
        </p:spPr>
        <p:txBody>
          <a:bodyPr>
            <a:normAutofit fontScale="90000"/>
          </a:bodyPr>
          <a:lstStyle/>
          <a:p>
            <a:r>
              <a:rPr lang="en-US" dirty="0"/>
              <a:t>J format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85" y="914401"/>
            <a:ext cx="8270543" cy="52390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</a:t>
            </a:r>
            <a:r>
              <a:rPr lang="en-US" dirty="0"/>
              <a:t>are jump format </a:t>
            </a:r>
            <a:r>
              <a:rPr lang="en-US" dirty="0" smtClean="0"/>
              <a:t>instructions.</a:t>
            </a:r>
          </a:p>
          <a:p>
            <a:r>
              <a:rPr lang="en-US" dirty="0" smtClean="0"/>
              <a:t>They </a:t>
            </a:r>
            <a:r>
              <a:rPr lang="en-US" dirty="0"/>
              <a:t>utilize a 6 bit </a:t>
            </a:r>
            <a:r>
              <a:rPr lang="en-US" dirty="0" err="1"/>
              <a:t>opcode</a:t>
            </a:r>
            <a:r>
              <a:rPr lang="en-US" dirty="0"/>
              <a:t> and a 26 </a:t>
            </a:r>
            <a:r>
              <a:rPr lang="en-US" dirty="0" smtClean="0"/>
              <a:t>bit integer </a:t>
            </a:r>
            <a:r>
              <a:rPr lang="en-US" dirty="0"/>
              <a:t>address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J-format </a:t>
            </a:r>
            <a:r>
              <a:rPr lang="en-US" dirty="0"/>
              <a:t>instructions using the following format:	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opcode</a:t>
            </a: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address</a:t>
            </a:r>
            <a:r>
              <a:rPr lang="en-US" dirty="0">
                <a:latin typeface="Courier"/>
                <a:cs typeface="Courier"/>
              </a:rPr>
              <a:t>	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6 </a:t>
            </a:r>
            <a:r>
              <a:rPr lang="en-US" dirty="0">
                <a:latin typeface="Courier"/>
                <a:cs typeface="Courier"/>
              </a:rPr>
              <a:t>bits	</a:t>
            </a:r>
            <a:r>
              <a:rPr lang="en-US" dirty="0" smtClean="0">
                <a:latin typeface="Courier"/>
                <a:cs typeface="Courier"/>
              </a:rPr>
              <a:t>	26 </a:t>
            </a:r>
            <a:r>
              <a:rPr lang="en-US" dirty="0">
                <a:latin typeface="Courier"/>
                <a:cs typeface="Courier"/>
              </a:rPr>
              <a:t>bits	</a:t>
            </a:r>
          </a:p>
          <a:p>
            <a:pPr marL="457200" indent="-457200"/>
            <a:r>
              <a:rPr lang="en-US" dirty="0" smtClean="0"/>
              <a:t>or</a:t>
            </a:r>
            <a:r>
              <a:rPr lang="en-US" dirty="0"/>
              <a:t>	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instruction</a:t>
            </a:r>
            <a:r>
              <a:rPr lang="en-US" dirty="0">
                <a:latin typeface="Courier"/>
                <a:cs typeface="Courier"/>
              </a:rPr>
              <a:t>	label	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Examples </a:t>
            </a:r>
            <a:r>
              <a:rPr lang="en-US" dirty="0"/>
              <a:t>of this include the following jump operations:	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j    label</a:t>
            </a:r>
            <a:r>
              <a:rPr lang="en-US" dirty="0">
                <a:latin typeface="Courier"/>
                <a:cs typeface="Courier"/>
              </a:rPr>
              <a:t>	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err="1">
                <a:latin typeface="Courier"/>
                <a:cs typeface="Courier"/>
              </a:rPr>
              <a:t>j</a:t>
            </a:r>
            <a:r>
              <a:rPr lang="en-US" dirty="0" err="1" smtClean="0">
                <a:latin typeface="Courier"/>
                <a:cs typeface="Courier"/>
              </a:rPr>
              <a:t>al</a:t>
            </a: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  label</a:t>
            </a:r>
            <a:r>
              <a:rPr lang="en-US" dirty="0">
                <a:latin typeface="Courier"/>
                <a:cs typeface="Courier"/>
              </a:rPr>
              <a:t>	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The </a:t>
            </a:r>
            <a:r>
              <a:rPr lang="en-US" dirty="0"/>
              <a:t>"j" instruction means jump directly to a </a:t>
            </a:r>
            <a:r>
              <a:rPr lang="en-US" dirty="0" smtClean="0"/>
              <a:t>label.</a:t>
            </a:r>
          </a:p>
          <a:p>
            <a:r>
              <a:rPr lang="en-US" dirty="0" smtClean="0"/>
              <a:t>There </a:t>
            </a:r>
            <a:r>
              <a:rPr lang="en-US" dirty="0"/>
              <a:t>is no return </a:t>
            </a:r>
            <a:r>
              <a:rPr lang="en-US" dirty="0" smtClean="0"/>
              <a:t>address provided </a:t>
            </a:r>
            <a:r>
              <a:rPr lang="en-US" dirty="0"/>
              <a:t>when using this </a:t>
            </a:r>
            <a:r>
              <a:rPr lang="en-US" dirty="0" smtClean="0"/>
              <a:t>instruction.</a:t>
            </a:r>
          </a:p>
          <a:p>
            <a:r>
              <a:rPr lang="en-US" dirty="0" smtClean="0"/>
              <a:t>The </a:t>
            </a:r>
            <a:r>
              <a:rPr lang="en-US" dirty="0"/>
              <a:t>"</a:t>
            </a:r>
            <a:r>
              <a:rPr lang="en-US" dirty="0" err="1"/>
              <a:t>jal</a:t>
            </a:r>
            <a:r>
              <a:rPr lang="en-US" dirty="0"/>
              <a:t>" instruction means jump and </a:t>
            </a:r>
            <a:r>
              <a:rPr lang="en-US" dirty="0" smtClean="0"/>
              <a:t>link.</a:t>
            </a:r>
          </a:p>
          <a:p>
            <a:r>
              <a:rPr lang="en-US" dirty="0" smtClean="0"/>
              <a:t>With </a:t>
            </a:r>
            <a:r>
              <a:rPr lang="en-US" dirty="0"/>
              <a:t>"</a:t>
            </a:r>
            <a:r>
              <a:rPr lang="en-US" dirty="0" err="1"/>
              <a:t>jal</a:t>
            </a:r>
            <a:r>
              <a:rPr lang="en-US" dirty="0"/>
              <a:t>", a return address is stored in the $</a:t>
            </a:r>
            <a:r>
              <a:rPr lang="en-US" dirty="0" err="1"/>
              <a:t>ra</a:t>
            </a:r>
            <a:r>
              <a:rPr lang="en-US" dirty="0"/>
              <a:t> register so you may return </a:t>
            </a:r>
            <a:r>
              <a:rPr lang="en-US" dirty="0" smtClean="0"/>
              <a:t>from a </a:t>
            </a:r>
            <a:r>
              <a:rPr lang="en-US" dirty="0"/>
              <a:t>call.</a:t>
            </a:r>
          </a:p>
        </p:txBody>
      </p:sp>
    </p:spTree>
    <p:extLst>
      <p:ext uri="{BB962C8B-B14F-4D97-AF65-F5344CB8AC3E}">
        <p14:creationId xmlns:p14="http://schemas.microsoft.com/office/powerpoint/2010/main" val="236259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6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0881"/>
            <a:ext cx="8229600" cy="5227091"/>
          </a:xfrm>
        </p:spPr>
        <p:txBody>
          <a:bodyPr>
            <a:normAutofit/>
          </a:bodyPr>
          <a:lstStyle/>
          <a:p>
            <a:r>
              <a:rPr lang="en-US" dirty="0"/>
              <a:t>Jump format instructions are often used for subroutine (method) calls.  We </a:t>
            </a:r>
            <a:r>
              <a:rPr lang="en-US" dirty="0" smtClean="0"/>
              <a:t>will discuss </a:t>
            </a:r>
            <a:r>
              <a:rPr lang="en-US" dirty="0"/>
              <a:t>subroutines next week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Notice </a:t>
            </a:r>
            <a:r>
              <a:rPr lang="en-US" dirty="0"/>
              <a:t>that J-format instructions allow us to move backward or forward in memory by as many as 2^25 instructions.  This allows for a very large program size.</a:t>
            </a:r>
          </a:p>
        </p:txBody>
      </p:sp>
    </p:spTree>
    <p:extLst>
      <p:ext uri="{BB962C8B-B14F-4D97-AF65-F5344CB8AC3E}">
        <p14:creationId xmlns:p14="http://schemas.microsoft.com/office/powerpoint/2010/main" val="288232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instructions from MIPS assembly to </a:t>
            </a:r>
            <a:r>
              <a:rPr lang="en-US" dirty="0" smtClean="0"/>
              <a:t>binary(=machine code). </a:t>
            </a:r>
          </a:p>
          <a:p>
            <a:r>
              <a:rPr lang="is-IS" dirty="0"/>
              <a:t>addi $s1, $t1, </a:t>
            </a:r>
            <a:r>
              <a:rPr lang="is-IS" dirty="0" smtClean="0"/>
              <a:t>18</a:t>
            </a:r>
            <a:endParaRPr lang="is-IS" dirty="0"/>
          </a:p>
          <a:p>
            <a:r>
              <a:rPr lang="ro-RO" dirty="0"/>
              <a:t>sub $t3, $s2, $t5    </a:t>
            </a:r>
            <a:endParaRPr lang="ro-RO" dirty="0" smtClean="0"/>
          </a:p>
          <a:p>
            <a:endParaRPr lang="ro-RO" dirty="0"/>
          </a:p>
          <a:p>
            <a:r>
              <a:rPr lang="ro-RO" dirty="0" smtClean="0"/>
              <a:t>For and, or operator, reference the Appendix A (Arithmetic and Logical Instructions)</a:t>
            </a:r>
          </a:p>
          <a:p>
            <a:r>
              <a:rPr lang="en-US" dirty="0"/>
              <a:t>and $s1, $s2, $</a:t>
            </a:r>
            <a:r>
              <a:rPr lang="en-US" dirty="0" smtClean="0"/>
              <a:t>s3</a:t>
            </a:r>
            <a:endParaRPr lang="en-US" dirty="0"/>
          </a:p>
          <a:p>
            <a:r>
              <a:rPr lang="en-US" dirty="0"/>
              <a:t>or $s1, $s2, $s3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5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32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Floating Point 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355"/>
            <a:ext cx="8229600" cy="5076967"/>
          </a:xfrm>
        </p:spPr>
        <p:txBody>
          <a:bodyPr>
            <a:normAutofit fontScale="92500"/>
          </a:bodyPr>
          <a:lstStyle/>
          <a:p>
            <a:r>
              <a:rPr lang="en-US" dirty="0"/>
              <a:t>MIPS floating point registers are provided in Coprocessor 1.  There are 32, 32-bit, single precision floating point registers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registers are provided in the following format</a:t>
            </a:r>
            <a:r>
              <a:rPr lang="en-US" dirty="0" smtClean="0"/>
              <a:t>: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$f0, $f1, $f2, . </a:t>
            </a:r>
            <a:r>
              <a:rPr lang="en-US" dirty="0"/>
              <a:t>. .$</a:t>
            </a:r>
            <a:r>
              <a:rPr lang="en-US" dirty="0" smtClean="0"/>
              <a:t>f31</a:t>
            </a:r>
          </a:p>
          <a:p>
            <a:r>
              <a:rPr lang="en-US" dirty="0" smtClean="0"/>
              <a:t>Pairs </a:t>
            </a:r>
            <a:r>
              <a:rPr lang="en-US" dirty="0"/>
              <a:t>of single precision registers are used to represent double precision (64 bit) floating point </a:t>
            </a:r>
            <a:r>
              <a:rPr lang="en-US" dirty="0" smtClean="0"/>
              <a:t>numbers.</a:t>
            </a:r>
          </a:p>
          <a:p>
            <a:r>
              <a:rPr lang="en-US" dirty="0" smtClean="0"/>
              <a:t>There </a:t>
            </a:r>
            <a:r>
              <a:rPr lang="en-US" dirty="0"/>
              <a:t>are 16 double precision floating point registers.  These are represented using pairs of floating point registers starting with an even numbered </a:t>
            </a:r>
            <a:r>
              <a:rPr lang="en-US" dirty="0" smtClean="0"/>
              <a:t>register.</a:t>
            </a:r>
          </a:p>
          <a:p>
            <a:r>
              <a:rPr lang="en-US" dirty="0" smtClean="0"/>
              <a:t>E.g</a:t>
            </a:r>
            <a:r>
              <a:rPr lang="en-US" dirty="0"/>
              <a:t>. the pair $f0 and $f1 is represented using $f0.  The list of registers is provided below</a:t>
            </a:r>
            <a:r>
              <a:rPr lang="en-US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$f0, $f2, $f4. . </a:t>
            </a:r>
            <a:r>
              <a:rPr lang="en-US" dirty="0"/>
              <a:t>. .$f30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679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380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Floating Pt.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66"/>
            <a:ext cx="8229600" cy="52800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Floating point operations instructions have almost exactly the same name as their integer </a:t>
            </a:r>
            <a:r>
              <a:rPr lang="en-US" dirty="0" smtClean="0"/>
              <a:t>counterparts.</a:t>
            </a:r>
          </a:p>
          <a:p>
            <a:r>
              <a:rPr lang="en-US" dirty="0" smtClean="0"/>
              <a:t>Often </a:t>
            </a:r>
            <a:r>
              <a:rPr lang="en-US" dirty="0"/>
              <a:t>these operations are in the format </a:t>
            </a:r>
            <a:r>
              <a:rPr lang="en-US" dirty="0" err="1">
                <a:latin typeface="Courier"/>
                <a:cs typeface="Courier"/>
              </a:rPr>
              <a:t>instruction_name.d</a:t>
            </a:r>
            <a:r>
              <a:rPr lang="en-US" dirty="0"/>
              <a:t> for double precision operations or </a:t>
            </a:r>
            <a:r>
              <a:rPr lang="en-US" dirty="0" err="1">
                <a:latin typeface="Courier"/>
                <a:cs typeface="Courier"/>
              </a:rPr>
              <a:t>instruction_name.s</a:t>
            </a:r>
            <a:r>
              <a:rPr lang="en-US" dirty="0"/>
              <a:t> for single precision </a:t>
            </a:r>
            <a:r>
              <a:rPr lang="en-US" dirty="0" smtClean="0"/>
              <a:t>operations.</a:t>
            </a:r>
          </a:p>
          <a:p>
            <a:r>
              <a:rPr lang="en-US" dirty="0" smtClean="0"/>
              <a:t>Examples </a:t>
            </a:r>
            <a:r>
              <a:rPr lang="en-US" dirty="0"/>
              <a:t>of such operations follow below</a:t>
            </a:r>
            <a:r>
              <a:rPr lang="en-US" dirty="0" smtClean="0"/>
              <a:t>.</a:t>
            </a:r>
          </a:p>
          <a:p>
            <a:endParaRPr lang="en-US" sz="1500" dirty="0" smtClean="0"/>
          </a:p>
          <a:p>
            <a:r>
              <a:rPr lang="en-US" dirty="0" err="1" smtClean="0">
                <a:latin typeface="Courier"/>
                <a:cs typeface="Courier"/>
              </a:rPr>
              <a:t>add.s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$f1, $f2, $</a:t>
            </a:r>
            <a:r>
              <a:rPr lang="en-US" dirty="0" smtClean="0">
                <a:latin typeface="Courier"/>
                <a:cs typeface="Courier"/>
              </a:rPr>
              <a:t>f3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add.d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$f2, $f4, $</a:t>
            </a:r>
            <a:r>
              <a:rPr lang="en-US" dirty="0" smtClean="0">
                <a:latin typeface="Courier"/>
                <a:cs typeface="Courier"/>
              </a:rPr>
              <a:t>f6</a:t>
            </a:r>
          </a:p>
          <a:p>
            <a:r>
              <a:rPr lang="en-US" dirty="0" err="1" smtClean="0">
                <a:latin typeface="Courier"/>
                <a:cs typeface="Courier"/>
              </a:rPr>
              <a:t>sub.s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$f1, $f2, $</a:t>
            </a:r>
            <a:r>
              <a:rPr lang="en-US" dirty="0" smtClean="0">
                <a:latin typeface="Courier"/>
                <a:cs typeface="Courier"/>
              </a:rPr>
              <a:t>f3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sub.d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$f2, $f4, $</a:t>
            </a:r>
            <a:r>
              <a:rPr lang="en-US" dirty="0" smtClean="0">
                <a:latin typeface="Courier"/>
                <a:cs typeface="Courier"/>
              </a:rPr>
              <a:t>f6</a:t>
            </a:r>
          </a:p>
          <a:p>
            <a:r>
              <a:rPr lang="en-US" dirty="0" err="1" smtClean="0">
                <a:latin typeface="Courier"/>
                <a:cs typeface="Courier"/>
              </a:rPr>
              <a:t>mul.s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$f1, $f2, $</a:t>
            </a:r>
            <a:r>
              <a:rPr lang="en-US" dirty="0" smtClean="0">
                <a:latin typeface="Courier"/>
                <a:cs typeface="Courier"/>
              </a:rPr>
              <a:t>f3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mul.d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$f2, $f4, $</a:t>
            </a:r>
            <a:r>
              <a:rPr lang="en-US" dirty="0" smtClean="0">
                <a:latin typeface="Courier"/>
                <a:cs typeface="Courier"/>
              </a:rPr>
              <a:t>f6</a:t>
            </a:r>
          </a:p>
          <a:p>
            <a:r>
              <a:rPr lang="en-US" dirty="0" err="1" smtClean="0">
                <a:latin typeface="Courier"/>
                <a:cs typeface="Courier"/>
              </a:rPr>
              <a:t>div.s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$f1, $f2, $</a:t>
            </a:r>
            <a:r>
              <a:rPr lang="en-US" dirty="0" smtClean="0">
                <a:latin typeface="Courier"/>
                <a:cs typeface="Courier"/>
              </a:rPr>
              <a:t>f3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div.d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$f2, $f4, $</a:t>
            </a:r>
            <a:r>
              <a:rPr lang="en-US" dirty="0" smtClean="0">
                <a:latin typeface="Courier"/>
                <a:cs typeface="Courier"/>
              </a:rPr>
              <a:t>f6</a:t>
            </a:r>
          </a:p>
          <a:p>
            <a:r>
              <a:rPr lang="en-US" dirty="0" err="1" smtClean="0">
                <a:latin typeface="Courier"/>
                <a:cs typeface="Courier"/>
              </a:rPr>
              <a:t>mov.s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$f2, $</a:t>
            </a:r>
            <a:r>
              <a:rPr lang="en-US" dirty="0" smtClean="0">
                <a:latin typeface="Courier"/>
                <a:cs typeface="Courier"/>
              </a:rPr>
              <a:t>f3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mov.d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$f2, $</a:t>
            </a:r>
            <a:r>
              <a:rPr lang="en-US" dirty="0" smtClean="0">
                <a:latin typeface="Courier"/>
                <a:cs typeface="Courier"/>
              </a:rPr>
              <a:t>f4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     # move </a:t>
            </a:r>
            <a:r>
              <a:rPr lang="en-US" dirty="0">
                <a:latin typeface="Courier"/>
                <a:cs typeface="Courier"/>
              </a:rPr>
              <a:t>contents of one 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     # double register </a:t>
            </a:r>
            <a:r>
              <a:rPr lang="en-US" dirty="0">
                <a:latin typeface="Courier"/>
                <a:cs typeface="Courier"/>
              </a:rPr>
              <a:t>to another</a:t>
            </a:r>
          </a:p>
        </p:txBody>
      </p:sp>
    </p:spTree>
    <p:extLst>
      <p:ext uri="{BB962C8B-B14F-4D97-AF65-F5344CB8AC3E}">
        <p14:creationId xmlns:p14="http://schemas.microsoft.com/office/powerpoint/2010/main" val="84446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05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935"/>
            <a:ext cx="8229600" cy="5116230"/>
          </a:xfrm>
        </p:spPr>
        <p:txBody>
          <a:bodyPr>
            <a:normAutofit/>
          </a:bodyPr>
          <a:lstStyle/>
          <a:p>
            <a:r>
              <a:rPr lang="en-US" dirty="0"/>
              <a:t>Examples of array allocation for double or single precision values are provided below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myFloatArray</a:t>
            </a:r>
            <a:r>
              <a:rPr lang="en-US" dirty="0">
                <a:latin typeface="Courier"/>
                <a:cs typeface="Courier"/>
              </a:rPr>
              <a:t>: .single 1.1, 2.2, </a:t>
            </a:r>
            <a:r>
              <a:rPr lang="en-US" dirty="0" smtClean="0">
                <a:latin typeface="Courier"/>
                <a:cs typeface="Courier"/>
              </a:rPr>
              <a:t>3.3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myDoubleArray</a:t>
            </a:r>
            <a:r>
              <a:rPr lang="en-US" dirty="0">
                <a:latin typeface="Courier"/>
                <a:cs typeface="Courier"/>
              </a:rPr>
              <a:t>: .double 4.4, 5.5, 6.6, </a:t>
            </a:r>
            <a:r>
              <a:rPr lang="en-US" dirty="0" smtClean="0">
                <a:latin typeface="Courier"/>
                <a:cs typeface="Courier"/>
              </a:rPr>
              <a:t>7.7</a:t>
            </a:r>
          </a:p>
          <a:p>
            <a:r>
              <a:rPr lang="en-US" dirty="0" smtClean="0"/>
              <a:t>Space </a:t>
            </a:r>
            <a:r>
              <a:rPr lang="en-US" dirty="0"/>
              <a:t>may be allocated for arrays of fixed size as follows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myFloatArray</a:t>
            </a:r>
            <a:r>
              <a:rPr lang="en-US" dirty="0">
                <a:latin typeface="Courier"/>
                <a:cs typeface="Courier"/>
              </a:rPr>
              <a:t>: .single </a:t>
            </a:r>
            <a:r>
              <a:rPr lang="en-US" dirty="0" smtClean="0">
                <a:latin typeface="Courier"/>
                <a:cs typeface="Courier"/>
              </a:rPr>
              <a:t>0:200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myDoubleArray</a:t>
            </a:r>
            <a:r>
              <a:rPr lang="en-US" dirty="0">
                <a:latin typeface="Courier"/>
                <a:cs typeface="Courier"/>
              </a:rPr>
              <a:t>: .double </a:t>
            </a:r>
            <a:r>
              <a:rPr lang="en-US" dirty="0" smtClean="0">
                <a:latin typeface="Courier"/>
                <a:cs typeface="Courier"/>
              </a:rPr>
              <a:t>0:100</a:t>
            </a:r>
          </a:p>
          <a:p>
            <a:r>
              <a:rPr lang="en-US" dirty="0" smtClean="0"/>
              <a:t>Where </a:t>
            </a:r>
            <a:r>
              <a:rPr lang="en-US" dirty="0"/>
              <a:t>size and initialization value are provided in the format  </a:t>
            </a:r>
            <a:r>
              <a:rPr lang="en-US" dirty="0" err="1">
                <a:latin typeface="Courier"/>
                <a:cs typeface="Courier"/>
              </a:rPr>
              <a:t>init_value:size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291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303</TotalTime>
  <Words>1195</Words>
  <Application>Microsoft Macintosh PowerPoint</Application>
  <PresentationFormat>On-screen Show (4:3)</PresentationFormat>
  <Paragraphs>168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Floating-Point register</vt:lpstr>
      <vt:lpstr>Various Instruction Formats</vt:lpstr>
      <vt:lpstr>Various Instruction Formats</vt:lpstr>
      <vt:lpstr>J format instructions</vt:lpstr>
      <vt:lpstr>J Format</vt:lpstr>
      <vt:lpstr>Exercises</vt:lpstr>
      <vt:lpstr>Floating Point  Registers</vt:lpstr>
      <vt:lpstr>Floating Pt. Operations</vt:lpstr>
      <vt:lpstr>Example</vt:lpstr>
      <vt:lpstr>Example</vt:lpstr>
      <vt:lpstr>Load Instructions</vt:lpstr>
      <vt:lpstr>Floating Point Instructions</vt:lpstr>
      <vt:lpstr>Floating Point Instructions</vt:lpstr>
      <vt:lpstr>Floating Instructions</vt:lpstr>
      <vt:lpstr>MIPS – four sets of coprocessor registers</vt:lpstr>
      <vt:lpstr>Floating Pt. Registers</vt:lpstr>
      <vt:lpstr>Floating Point Instructions</vt:lpstr>
      <vt:lpstr>Example Program</vt:lpstr>
    </vt:vector>
  </TitlesOfParts>
  <Company>Framingham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Changyong Jung</dc:creator>
  <cp:lastModifiedBy>Changyong Jung</cp:lastModifiedBy>
  <cp:revision>8</cp:revision>
  <dcterms:created xsi:type="dcterms:W3CDTF">2016-10-27T11:34:57Z</dcterms:created>
  <dcterms:modified xsi:type="dcterms:W3CDTF">2016-10-27T16:51:40Z</dcterms:modified>
</cp:coreProperties>
</file>