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aba32d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aba32d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ba32d96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ba32d9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ba32d96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ba32d96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ba32d96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aba32d96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aba32d96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aba32d96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aba32d96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aba32d96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aba32d96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aba32d96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aba32d96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aba32d96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sz="2586"/>
              <a:t>Matthew Gerloff</a:t>
            </a:r>
            <a:endParaRPr sz="2586"/>
          </a:p>
          <a:p>
            <a:pPr indent="0" lvl="0" marL="0" rtl="0" algn="ctr">
              <a:spcBef>
                <a:spcPts val="0"/>
              </a:spcBef>
              <a:spcAft>
                <a:spcPts val="0"/>
              </a:spcAft>
              <a:buNone/>
            </a:pPr>
            <a:r>
              <a:rPr lang="en" sz="2348"/>
              <a:t>Laptop Price Prediction Model</a:t>
            </a:r>
            <a:endParaRPr sz="2348"/>
          </a:p>
        </p:txBody>
      </p:sp>
      <p:pic>
        <p:nvPicPr>
          <p:cNvPr id="129" name="Google Shape;129;p13"/>
          <p:cNvPicPr preferRelativeResize="0"/>
          <p:nvPr/>
        </p:nvPicPr>
        <p:blipFill>
          <a:blip r:embed="rId3">
            <a:alphaModFix/>
          </a:blip>
          <a:stretch>
            <a:fillRect/>
          </a:stretch>
        </p:blipFill>
        <p:spPr>
          <a:xfrm>
            <a:off x="3144525" y="522375"/>
            <a:ext cx="2789650" cy="2278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14350" y="54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SwiftLap</a:t>
            </a:r>
            <a:endParaRPr/>
          </a:p>
        </p:txBody>
      </p:sp>
      <p:sp>
        <p:nvSpPr>
          <p:cNvPr id="135" name="Google Shape;135;p14"/>
          <p:cNvSpPr txBox="1"/>
          <p:nvPr>
            <p:ph idx="1" type="body"/>
          </p:nvPr>
        </p:nvSpPr>
        <p:spPr>
          <a:xfrm>
            <a:off x="92775" y="1524900"/>
            <a:ext cx="3803100" cy="2952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Looking to compete in high-end laptop market</a:t>
            </a:r>
            <a:endParaRPr sz="1500"/>
          </a:p>
          <a:p>
            <a:pPr indent="-323850" lvl="0" marL="457200" rtl="0" algn="l">
              <a:spcBef>
                <a:spcPts val="0"/>
              </a:spcBef>
              <a:spcAft>
                <a:spcPts val="0"/>
              </a:spcAft>
              <a:buSzPts val="1500"/>
              <a:buChar char="●"/>
            </a:pPr>
            <a:r>
              <a:rPr lang="en" sz="1500"/>
              <a:t>Prioritizes quality</a:t>
            </a:r>
            <a:endParaRPr sz="1500"/>
          </a:p>
          <a:p>
            <a:pPr indent="-323850" lvl="0" marL="457200" rtl="0" algn="l">
              <a:spcBef>
                <a:spcPts val="0"/>
              </a:spcBef>
              <a:spcAft>
                <a:spcPts val="0"/>
              </a:spcAft>
              <a:buSzPts val="1500"/>
              <a:buChar char="●"/>
            </a:pPr>
            <a:r>
              <a:rPr lang="en" sz="1500"/>
              <a:t>Goal of offering latest technology to consumers</a:t>
            </a:r>
            <a:endParaRPr sz="1500"/>
          </a:p>
          <a:p>
            <a:pPr indent="-323850" lvl="0" marL="457200" rtl="0" algn="l">
              <a:spcBef>
                <a:spcPts val="0"/>
              </a:spcBef>
              <a:spcAft>
                <a:spcPts val="0"/>
              </a:spcAft>
              <a:buSzPts val="1500"/>
              <a:buChar char="●"/>
            </a:pPr>
            <a:r>
              <a:rPr lang="en" sz="1500"/>
              <a:t>Target customers are professionals and gamers</a:t>
            </a:r>
            <a:endParaRPr sz="1500"/>
          </a:p>
          <a:p>
            <a:pPr indent="-323850" lvl="0" marL="457200" rtl="0" algn="l">
              <a:spcBef>
                <a:spcPts val="0"/>
              </a:spcBef>
              <a:spcAft>
                <a:spcPts val="0"/>
              </a:spcAft>
              <a:buSzPts val="1500"/>
              <a:buChar char="●"/>
            </a:pPr>
            <a:r>
              <a:rPr lang="en" sz="1500"/>
              <a:t>Needs help with pricing, analysis and strategy</a:t>
            </a:r>
            <a:endParaRPr sz="1500"/>
          </a:p>
        </p:txBody>
      </p:sp>
      <p:pic>
        <p:nvPicPr>
          <p:cNvPr id="136" name="Google Shape;136;p14"/>
          <p:cNvPicPr preferRelativeResize="0"/>
          <p:nvPr/>
        </p:nvPicPr>
        <p:blipFill>
          <a:blip r:embed="rId3">
            <a:alphaModFix/>
          </a:blip>
          <a:stretch>
            <a:fillRect/>
          </a:stretch>
        </p:blipFill>
        <p:spPr>
          <a:xfrm>
            <a:off x="3796125" y="1150400"/>
            <a:ext cx="5033155" cy="2831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a:t>
            </a:r>
            <a:endParaRPr/>
          </a:p>
        </p:txBody>
      </p:sp>
      <p:sp>
        <p:nvSpPr>
          <p:cNvPr id="142" name="Google Shape;142;p15"/>
          <p:cNvSpPr txBox="1"/>
          <p:nvPr>
            <p:ph idx="1" type="body"/>
          </p:nvPr>
        </p:nvSpPr>
        <p:spPr>
          <a:xfrm>
            <a:off x="631100" y="1543950"/>
            <a:ext cx="5067600" cy="273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SwiftLap created a predictive model that could accurately guess the price of a laptop when given the following data:</a:t>
            </a:r>
            <a:endParaRPr sz="1500"/>
          </a:p>
          <a:p>
            <a:pPr indent="-317500" lvl="1" marL="914400" rtl="0" algn="l">
              <a:spcBef>
                <a:spcPts val="0"/>
              </a:spcBef>
              <a:spcAft>
                <a:spcPts val="0"/>
              </a:spcAft>
              <a:buSzPts val="1400"/>
              <a:buChar char="○"/>
            </a:pPr>
            <a:r>
              <a:rPr lang="en" sz="1400"/>
              <a:t>Company</a:t>
            </a:r>
            <a:endParaRPr sz="1400"/>
          </a:p>
          <a:p>
            <a:pPr indent="-317500" lvl="1" marL="914400" rtl="0" algn="l">
              <a:spcBef>
                <a:spcPts val="0"/>
              </a:spcBef>
              <a:spcAft>
                <a:spcPts val="0"/>
              </a:spcAft>
              <a:buSzPts val="1400"/>
              <a:buChar char="○"/>
            </a:pPr>
            <a:r>
              <a:rPr lang="en" sz="1400"/>
              <a:t>Ratings</a:t>
            </a:r>
            <a:endParaRPr sz="1400"/>
          </a:p>
          <a:p>
            <a:pPr indent="-317500" lvl="1" marL="914400" rtl="0" algn="l">
              <a:spcBef>
                <a:spcPts val="0"/>
              </a:spcBef>
              <a:spcAft>
                <a:spcPts val="0"/>
              </a:spcAft>
              <a:buSzPts val="1400"/>
              <a:buChar char="○"/>
            </a:pPr>
            <a:r>
              <a:rPr lang="en" sz="1400"/>
              <a:t>No. of Ratings</a:t>
            </a:r>
            <a:endParaRPr sz="1400"/>
          </a:p>
          <a:p>
            <a:pPr indent="-317500" lvl="1" marL="914400" rtl="0" algn="l">
              <a:spcBef>
                <a:spcPts val="0"/>
              </a:spcBef>
              <a:spcAft>
                <a:spcPts val="0"/>
              </a:spcAft>
              <a:buSzPts val="1400"/>
              <a:buChar char="○"/>
            </a:pPr>
            <a:r>
              <a:rPr lang="en" sz="1400"/>
              <a:t>No. of Review</a:t>
            </a:r>
            <a:endParaRPr sz="1400"/>
          </a:p>
          <a:p>
            <a:pPr indent="-317500" lvl="1" marL="914400" rtl="0" algn="l">
              <a:spcBef>
                <a:spcPts val="0"/>
              </a:spcBef>
              <a:spcAft>
                <a:spcPts val="0"/>
              </a:spcAft>
              <a:buSzPts val="1400"/>
              <a:buChar char="○"/>
            </a:pPr>
            <a:r>
              <a:rPr lang="en" sz="1400"/>
              <a:t>Size</a:t>
            </a:r>
            <a:endParaRPr sz="1400"/>
          </a:p>
          <a:p>
            <a:pPr indent="-317500" lvl="1" marL="914400" rtl="0" algn="l">
              <a:spcBef>
                <a:spcPts val="0"/>
              </a:spcBef>
              <a:spcAft>
                <a:spcPts val="0"/>
              </a:spcAft>
              <a:buSzPts val="1400"/>
              <a:buChar char="○"/>
            </a:pPr>
            <a:r>
              <a:rPr lang="en" sz="1400"/>
              <a:t>RAM</a:t>
            </a:r>
            <a:endParaRPr sz="1400"/>
          </a:p>
          <a:p>
            <a:pPr indent="-317500" lvl="1" marL="914400" rtl="0" algn="l">
              <a:spcBef>
                <a:spcPts val="0"/>
              </a:spcBef>
              <a:spcAft>
                <a:spcPts val="0"/>
              </a:spcAft>
              <a:buSzPts val="1400"/>
              <a:buChar char="○"/>
            </a:pPr>
            <a:r>
              <a:rPr lang="en" sz="1400"/>
              <a:t>MRP (Manufacturer’s Recommended Price)</a:t>
            </a:r>
            <a:endParaRPr sz="1400"/>
          </a:p>
        </p:txBody>
      </p:sp>
      <p:pic>
        <p:nvPicPr>
          <p:cNvPr id="143" name="Google Shape;143;p15"/>
          <p:cNvPicPr preferRelativeResize="0"/>
          <p:nvPr/>
        </p:nvPicPr>
        <p:blipFill>
          <a:blip r:embed="rId3">
            <a:alphaModFix/>
          </a:blip>
          <a:stretch>
            <a:fillRect/>
          </a:stretch>
        </p:blipFill>
        <p:spPr>
          <a:xfrm>
            <a:off x="5517125" y="1151538"/>
            <a:ext cx="3145225" cy="314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953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149" name="Google Shape;149;p16"/>
          <p:cNvSpPr txBox="1"/>
          <p:nvPr>
            <p:ph idx="1" type="body"/>
          </p:nvPr>
        </p:nvSpPr>
        <p:spPr>
          <a:xfrm>
            <a:off x="917475" y="1619600"/>
            <a:ext cx="35562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a:t>
            </a:r>
            <a:r>
              <a:rPr lang="en" sz="1500"/>
              <a:t>he model has provided advantages for SwiftLap in these areas:</a:t>
            </a:r>
            <a:endParaRPr sz="1500"/>
          </a:p>
          <a:p>
            <a:pPr indent="-323850" lvl="1" marL="914400" rtl="0" algn="l">
              <a:spcBef>
                <a:spcPts val="0"/>
              </a:spcBef>
              <a:spcAft>
                <a:spcPts val="0"/>
              </a:spcAft>
              <a:buSzPts val="1500"/>
              <a:buChar char="○"/>
            </a:pPr>
            <a:r>
              <a:rPr lang="en" sz="1500"/>
              <a:t>Pricing Strategy</a:t>
            </a:r>
            <a:endParaRPr sz="1500"/>
          </a:p>
          <a:p>
            <a:pPr indent="-323850" lvl="1" marL="914400" rtl="0" algn="l">
              <a:spcBef>
                <a:spcPts val="0"/>
              </a:spcBef>
              <a:spcAft>
                <a:spcPts val="0"/>
              </a:spcAft>
              <a:buSzPts val="1500"/>
              <a:buChar char="○"/>
            </a:pPr>
            <a:r>
              <a:rPr lang="en" sz="1500"/>
              <a:t>Competitive Analysis</a:t>
            </a:r>
            <a:endParaRPr sz="1500"/>
          </a:p>
          <a:p>
            <a:pPr indent="-323850" lvl="1" marL="914400" rtl="0" algn="l">
              <a:spcBef>
                <a:spcPts val="0"/>
              </a:spcBef>
              <a:spcAft>
                <a:spcPts val="0"/>
              </a:spcAft>
              <a:buSzPts val="1500"/>
              <a:buChar char="○"/>
            </a:pPr>
            <a:r>
              <a:rPr lang="en" sz="1500"/>
              <a:t>Product Development</a:t>
            </a:r>
            <a:endParaRPr sz="1500"/>
          </a:p>
          <a:p>
            <a:pPr indent="-323850" lvl="1" marL="914400" rtl="0" algn="l">
              <a:spcBef>
                <a:spcPts val="0"/>
              </a:spcBef>
              <a:spcAft>
                <a:spcPts val="0"/>
              </a:spcAft>
              <a:buSzPts val="1500"/>
              <a:buChar char="○"/>
            </a:pPr>
            <a:r>
              <a:rPr lang="en" sz="1500"/>
              <a:t>Marketing Strategy</a:t>
            </a:r>
            <a:endParaRPr sz="1500"/>
          </a:p>
        </p:txBody>
      </p:sp>
      <p:pic>
        <p:nvPicPr>
          <p:cNvPr id="150" name="Google Shape;150;p16"/>
          <p:cNvPicPr preferRelativeResize="0"/>
          <p:nvPr/>
        </p:nvPicPr>
        <p:blipFill>
          <a:blip r:embed="rId3">
            <a:alphaModFix/>
          </a:blip>
          <a:stretch>
            <a:fillRect/>
          </a:stretch>
        </p:blipFill>
        <p:spPr>
          <a:xfrm>
            <a:off x="5748200" y="1370550"/>
            <a:ext cx="2006350" cy="200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Pricing Strategy</a:t>
            </a:r>
            <a:endParaRPr/>
          </a:p>
        </p:txBody>
      </p:sp>
      <p:sp>
        <p:nvSpPr>
          <p:cNvPr id="156" name="Google Shape;156;p17"/>
          <p:cNvSpPr txBox="1"/>
          <p:nvPr>
            <p:ph idx="1" type="body"/>
          </p:nvPr>
        </p:nvSpPr>
        <p:spPr>
          <a:xfrm>
            <a:off x="819150" y="1990725"/>
            <a:ext cx="48243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SwiftLap now uses the features included in the model to determine optimal price ranges for their laptops. By setting prices that align with the predicted values from the model, they are able to increase sales and revenue totals.</a:t>
            </a:r>
            <a:endParaRPr sz="1500"/>
          </a:p>
          <a:p>
            <a:pPr indent="-323850" lvl="0" marL="457200" rtl="0" algn="l">
              <a:spcBef>
                <a:spcPts val="0"/>
              </a:spcBef>
              <a:spcAft>
                <a:spcPts val="0"/>
              </a:spcAft>
              <a:buSzPts val="1500"/>
              <a:buChar char="●"/>
            </a:pPr>
            <a:r>
              <a:rPr lang="en" sz="1500"/>
              <a:t>Value created by avoiding charging less than the market is willing to pay.</a:t>
            </a:r>
            <a:endParaRPr sz="1500"/>
          </a:p>
        </p:txBody>
      </p:sp>
      <p:pic>
        <p:nvPicPr>
          <p:cNvPr id="157" name="Google Shape;157;p17"/>
          <p:cNvPicPr preferRelativeResize="0"/>
          <p:nvPr/>
        </p:nvPicPr>
        <p:blipFill>
          <a:blip r:embed="rId3">
            <a:alphaModFix/>
          </a:blip>
          <a:stretch>
            <a:fillRect/>
          </a:stretch>
        </p:blipFill>
        <p:spPr>
          <a:xfrm>
            <a:off x="5643450" y="1266800"/>
            <a:ext cx="3038500"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6667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Competitive Analysis</a:t>
            </a:r>
            <a:endParaRPr/>
          </a:p>
        </p:txBody>
      </p:sp>
      <p:sp>
        <p:nvSpPr>
          <p:cNvPr id="163" name="Google Shape;163;p18"/>
          <p:cNvSpPr txBox="1"/>
          <p:nvPr>
            <p:ph idx="1" type="body"/>
          </p:nvPr>
        </p:nvSpPr>
        <p:spPr>
          <a:xfrm>
            <a:off x="361950" y="1661150"/>
            <a:ext cx="3445500" cy="2930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Using data from the model, SwiftLap can compare prices of their laptops with that of their competitors. This allows them to identify areas where they can change their pricing strategy to be more </a:t>
            </a:r>
            <a:r>
              <a:rPr lang="en" sz="1400"/>
              <a:t>aggressive</a:t>
            </a:r>
            <a:r>
              <a:rPr lang="en" sz="1400"/>
              <a:t> and capture a larger market share. </a:t>
            </a:r>
            <a:endParaRPr sz="1400"/>
          </a:p>
          <a:p>
            <a:pPr indent="-317500" lvl="0" marL="457200" rtl="0" algn="l">
              <a:spcBef>
                <a:spcPts val="0"/>
              </a:spcBef>
              <a:spcAft>
                <a:spcPts val="0"/>
              </a:spcAft>
              <a:buSzPts val="1400"/>
              <a:buChar char="●"/>
            </a:pPr>
            <a:r>
              <a:rPr lang="en" sz="1400"/>
              <a:t>Value created by charging less than competitors to gain market share.</a:t>
            </a:r>
            <a:endParaRPr sz="1400"/>
          </a:p>
        </p:txBody>
      </p:sp>
      <p:pic>
        <p:nvPicPr>
          <p:cNvPr id="164" name="Google Shape;164;p18"/>
          <p:cNvPicPr preferRelativeResize="0"/>
          <p:nvPr/>
        </p:nvPicPr>
        <p:blipFill>
          <a:blip r:embed="rId3">
            <a:alphaModFix/>
          </a:blip>
          <a:stretch>
            <a:fillRect/>
          </a:stretch>
        </p:blipFill>
        <p:spPr>
          <a:xfrm>
            <a:off x="3656025" y="1759438"/>
            <a:ext cx="5241726" cy="2539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Development</a:t>
            </a:r>
            <a:endParaRPr/>
          </a:p>
        </p:txBody>
      </p:sp>
      <p:sp>
        <p:nvSpPr>
          <p:cNvPr id="170" name="Google Shape;170;p19"/>
          <p:cNvSpPr txBox="1"/>
          <p:nvPr>
            <p:ph idx="1" type="body"/>
          </p:nvPr>
        </p:nvSpPr>
        <p:spPr>
          <a:xfrm>
            <a:off x="742950" y="1609725"/>
            <a:ext cx="3375300" cy="2664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By analyzing the model, SwiftLap can determine the importance that each feature has in the overall price of a laptop. By understanding which features have the highest impact on price, they could potentially develop products that are more attractive to their target market. </a:t>
            </a:r>
            <a:endParaRPr sz="1400"/>
          </a:p>
          <a:p>
            <a:pPr indent="-317500" lvl="0" marL="457200" rtl="0" algn="l">
              <a:spcBef>
                <a:spcPts val="0"/>
              </a:spcBef>
              <a:spcAft>
                <a:spcPts val="0"/>
              </a:spcAft>
              <a:buSzPts val="1400"/>
              <a:buChar char="●"/>
            </a:pPr>
            <a:r>
              <a:rPr lang="en" sz="1400"/>
              <a:t>RAM has a high positive correlation with an increase in price.</a:t>
            </a:r>
            <a:endParaRPr sz="1400"/>
          </a:p>
        </p:txBody>
      </p:sp>
      <p:pic>
        <p:nvPicPr>
          <p:cNvPr id="171" name="Google Shape;171;p19"/>
          <p:cNvPicPr preferRelativeResize="0"/>
          <p:nvPr/>
        </p:nvPicPr>
        <p:blipFill>
          <a:blip r:embed="rId3">
            <a:alphaModFix/>
          </a:blip>
          <a:stretch>
            <a:fillRect/>
          </a:stretch>
        </p:blipFill>
        <p:spPr>
          <a:xfrm>
            <a:off x="4194450" y="1571600"/>
            <a:ext cx="4123293" cy="30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Marketing Strategy</a:t>
            </a:r>
            <a:endParaRPr/>
          </a:p>
        </p:txBody>
      </p:sp>
      <p:sp>
        <p:nvSpPr>
          <p:cNvPr id="177" name="Google Shape;177;p20"/>
          <p:cNvSpPr txBox="1"/>
          <p:nvPr>
            <p:ph idx="1" type="body"/>
          </p:nvPr>
        </p:nvSpPr>
        <p:spPr>
          <a:xfrm>
            <a:off x="666750" y="1609725"/>
            <a:ext cx="3674100" cy="307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Swiftlap uses the model to identify target customers who are more likely to purchase their laptops when certain features are included. This allows them to create more </a:t>
            </a:r>
            <a:r>
              <a:rPr lang="en" sz="1400"/>
              <a:t>targeted</a:t>
            </a:r>
            <a:r>
              <a:rPr lang="en" sz="1400"/>
              <a:t> marketing campaigns to increase their chances of converting potential customers into buyers. </a:t>
            </a:r>
            <a:endParaRPr sz="1400"/>
          </a:p>
          <a:p>
            <a:pPr indent="-317500" lvl="0" marL="457200" rtl="0" algn="l">
              <a:spcBef>
                <a:spcPts val="0"/>
              </a:spcBef>
              <a:spcAft>
                <a:spcPts val="0"/>
              </a:spcAft>
              <a:buSzPts val="1400"/>
              <a:buAutoNum type="arabicPeriod"/>
            </a:pPr>
            <a:r>
              <a:rPr lang="en" sz="1400"/>
              <a:t>Model shows most popular features</a:t>
            </a:r>
            <a:endParaRPr sz="1400"/>
          </a:p>
          <a:p>
            <a:pPr indent="-317500" lvl="0" marL="457200" rtl="0" algn="l">
              <a:spcBef>
                <a:spcPts val="0"/>
              </a:spcBef>
              <a:spcAft>
                <a:spcPts val="0"/>
              </a:spcAft>
              <a:buSzPts val="1400"/>
              <a:buAutoNum type="arabicPeriod"/>
            </a:pPr>
            <a:r>
              <a:rPr lang="en" sz="1400"/>
              <a:t>Popular features get advertised</a:t>
            </a:r>
            <a:endParaRPr sz="1400"/>
          </a:p>
          <a:p>
            <a:pPr indent="-317500" lvl="0" marL="457200" rtl="0" algn="l">
              <a:spcBef>
                <a:spcPts val="0"/>
              </a:spcBef>
              <a:spcAft>
                <a:spcPts val="0"/>
              </a:spcAft>
              <a:buSzPts val="1400"/>
              <a:buAutoNum type="arabicPeriod"/>
            </a:pPr>
            <a:r>
              <a:rPr lang="en" sz="1400"/>
              <a:t>Features become even more popular</a:t>
            </a:r>
            <a:endParaRPr sz="1400"/>
          </a:p>
        </p:txBody>
      </p:sp>
      <p:pic>
        <p:nvPicPr>
          <p:cNvPr id="178" name="Google Shape;178;p20"/>
          <p:cNvPicPr preferRelativeResize="0"/>
          <p:nvPr/>
        </p:nvPicPr>
        <p:blipFill>
          <a:blip r:embed="rId3">
            <a:alphaModFix/>
          </a:blip>
          <a:stretch>
            <a:fillRect/>
          </a:stretch>
        </p:blipFill>
        <p:spPr>
          <a:xfrm>
            <a:off x="4424425" y="1537800"/>
            <a:ext cx="4345950" cy="29009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769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4" name="Google Shape;184;p21"/>
          <p:cNvSpPr txBox="1"/>
          <p:nvPr>
            <p:ph idx="1" type="body"/>
          </p:nvPr>
        </p:nvSpPr>
        <p:spPr>
          <a:xfrm>
            <a:off x="819150" y="15335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Using the Predictive Pricing model, SwiftLap has been able to successfully grow its company, leaning on the advantages gained in the areas of Pricing, Analysis, Product Development, and Marketing Strategy. Today, SwiftLap considers the model a valuable asset and will continue its use going forward. </a:t>
            </a:r>
            <a:endParaRPr sz="1400"/>
          </a:p>
        </p:txBody>
      </p:sp>
      <p:pic>
        <p:nvPicPr>
          <p:cNvPr id="185" name="Google Shape;185;p21"/>
          <p:cNvPicPr preferRelativeResize="0"/>
          <p:nvPr/>
        </p:nvPicPr>
        <p:blipFill>
          <a:blip r:embed="rId3">
            <a:alphaModFix/>
          </a:blip>
          <a:stretch>
            <a:fillRect/>
          </a:stretch>
        </p:blipFill>
        <p:spPr>
          <a:xfrm>
            <a:off x="3177175" y="2571750"/>
            <a:ext cx="2789650" cy="2278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