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fz/XguupY6QLlYcvh5n8QgPpz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dc821e4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dc821e4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6d9e3c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66d9e3c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dc821e4f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dc821e4f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c821e4f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5dc821e4f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dc821e4f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5dc821e4f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c821e4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c821e4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083bdd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6083bdd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083bdde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083bdde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083bdde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083bdde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083bdde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083bdde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c821e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5dc821e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083bdde2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083bdde2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083bdde2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083bdde2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083bdde2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083bdde2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083bdde2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083bdde2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083bdde2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6083bdde2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6d9e3cd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6d9e3cd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c821e4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5dc821e4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821e4f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821e4f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c821e4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c821e4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c821e4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c821e4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50317b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e50317b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cf8f895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cf8f895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dc821e4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dc821e4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Mencionar que sirve tanto para refrescar conocimientos básicos de IA y DL como para temas docentes. Pronto se va a implementar un nuevo grado de IA y puede que estos conocimientos sean útiles a la hora de transmitir la información a los alumnos.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Todo el material lo tendrán disponible, tanto las diapositivas como los cuadernos Jupyter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" name="Google Shape;14;p28"/>
          <p:cNvSpPr txBox="1"/>
          <p:nvPr/>
        </p:nvSpPr>
        <p:spPr>
          <a:xfrm>
            <a:off x="956400" y="2025300"/>
            <a:ext cx="723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Manuel Germán y David de la Rosa</a:t>
            </a:r>
            <a:endParaRPr b="1" i="0" sz="1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2333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Jaén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/>
        </p:nvSpPr>
        <p:spPr>
          <a:xfrm>
            <a:off x="0" y="42133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(mgerman,drrosa)@ujaen.es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50150" y="2514688"/>
            <a:ext cx="2253300" cy="180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 b="37234" l="0" r="15201" t="38642"/>
          <a:stretch/>
        </p:blipFill>
        <p:spPr>
          <a:xfrm>
            <a:off x="5262300" y="3159387"/>
            <a:ext cx="2352609" cy="66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37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" name="Google Shape;67;p3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b="1"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30"/>
          <p:cNvSpPr/>
          <p:nvPr/>
        </p:nvSpPr>
        <p:spPr>
          <a:xfrm>
            <a:off x="4566200" y="359550"/>
            <a:ext cx="4584600" cy="4424400"/>
          </a:xfrm>
          <a:prstGeom prst="rect">
            <a:avLst/>
          </a:prstGeom>
          <a:solidFill>
            <a:srgbClr val="ADC4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/>
          <p:nvPr>
            <p:ph idx="2" type="title"/>
          </p:nvPr>
        </p:nvSpPr>
        <p:spPr>
          <a:xfrm>
            <a:off x="5314550" y="2150850"/>
            <a:ext cx="3087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33C"/>
              </a:buClr>
              <a:buSzPts val="4700"/>
              <a:buNone/>
              <a:defRPr sz="4700">
                <a:solidFill>
                  <a:srgbClr val="23333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" name="Google Shape;28;p29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-1148225" y="1327625"/>
            <a:ext cx="8899800" cy="3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32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33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3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" name="Google Shape;55;p35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36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36"/>
          <p:cNvSpPr txBox="1"/>
          <p:nvPr>
            <p:ph idx="2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ADC465">
            <a:alpha val="5098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/>
          <p:nvPr/>
        </p:nvSpPr>
        <p:spPr>
          <a:xfrm>
            <a:off x="-18000" y="4779825"/>
            <a:ext cx="9180000" cy="378000"/>
          </a:xfrm>
          <a:prstGeom prst="rect">
            <a:avLst/>
          </a:prstGeom>
          <a:solidFill>
            <a:srgbClr val="2333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7"/>
          <p:cNvSpPr txBox="1"/>
          <p:nvPr/>
        </p:nvSpPr>
        <p:spPr>
          <a:xfrm>
            <a:off x="311700" y="4761075"/>
            <a:ext cx="76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Introducción al Deep Learning | </a:t>
            </a:r>
            <a:r>
              <a:rPr lang="es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{drrosa, mgerman}@ujaen.es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" name="Google Shape;11;p27"/>
          <p:cNvSpPr/>
          <p:nvPr/>
        </p:nvSpPr>
        <p:spPr>
          <a:xfrm>
            <a:off x="-18000" y="-20775"/>
            <a:ext cx="9180000" cy="378000"/>
          </a:xfrm>
          <a:prstGeom prst="rect">
            <a:avLst/>
          </a:prstGeom>
          <a:solidFill>
            <a:srgbClr val="2333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mgermanm0.github.io/intro-t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idx="4294967295" type="ctrTitle"/>
          </p:nvPr>
        </p:nvSpPr>
        <p:spPr>
          <a:xfrm>
            <a:off x="688200" y="549725"/>
            <a:ext cx="77676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al Deep Learning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 </a:t>
            </a:r>
            <a:r>
              <a:rPr lang="es" sz="2830"/>
              <a:t>3</a:t>
            </a: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2830"/>
              <a:t>Redes neuronales recurrentes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c821e4f9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es una RNN?</a:t>
            </a:r>
            <a:endParaRPr/>
          </a:p>
        </p:txBody>
      </p:sp>
      <p:sp>
        <p:nvSpPr>
          <p:cNvPr id="158" name="Google Shape;158;g35dc821e4f9_0_9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9" name="Google Shape;159;g35dc821e4f9_0_9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60" name="Google Shape;160;g35dc821e4f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109400"/>
            <a:ext cx="7943327" cy="29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5dc821e4f9_0_94" title="[0,0,0,&quot;https://www.codecogs.com/eqnedit.php?latex=h_t%20%3D%20tanh(x_t%20%5Ccdot%20U%20%2B%20h_%7Bt-1%7D%20%5Ccdot%20V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12" y="4294600"/>
            <a:ext cx="3840577" cy="3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6d9e3cdf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es una RNN?</a:t>
            </a:r>
            <a:endParaRPr/>
          </a:p>
        </p:txBody>
      </p:sp>
      <p:sp>
        <p:nvSpPr>
          <p:cNvPr id="167" name="Google Shape;167;g366d9e3cdf7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8" name="Google Shape;168;g366d9e3cdf7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69" name="Google Shape;169;g366d9e3cdf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25" y="1109400"/>
            <a:ext cx="7943327" cy="29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66d9e3cdf7_0_0" title="[0,0,0,&quot;https://www.codecogs.com/eqnedit.php?latex=h_t%20%3D%20tanh(x_t%20%5Ccdot%20U%20%2B%20h_%7Bt-1%7D%20%5Ccdot%20V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12" y="4294600"/>
            <a:ext cx="3840577" cy="3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66d9e3cdf7_0_0"/>
          <p:cNvSpPr/>
          <p:nvPr/>
        </p:nvSpPr>
        <p:spPr>
          <a:xfrm>
            <a:off x="1963750" y="2159650"/>
            <a:ext cx="5353200" cy="99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</a:rPr>
              <a:t>¿Cómo afecta el tamaño del estado oculto al modelo?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dc821e4f9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77" name="Google Shape;177;g35dc821e4f9_0_10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8" name="Google Shape;178;g35dc821e4f9_0_102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sp>
        <p:nvSpPr>
          <p:cNvPr id="179" name="Google Shape;179;g35dc821e4f9_0_102"/>
          <p:cNvSpPr txBox="1"/>
          <p:nvPr/>
        </p:nvSpPr>
        <p:spPr>
          <a:xfrm>
            <a:off x="228600" y="1085850"/>
            <a:ext cx="8763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</a:rPr>
              <a:t>Pérdida de dependencias temporales en ventanas grandes.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</a:rPr>
              <a:t>Explosión/desvanecimiento del gradiente.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rgbClr val="000000"/>
                </a:solidFill>
              </a:rPr>
              <a:t>Imposibilidad de paralelizar el entrenamiento.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80" name="Google Shape;180;g35dc821e4f9_0_102"/>
          <p:cNvSpPr/>
          <p:nvPr/>
        </p:nvSpPr>
        <p:spPr>
          <a:xfrm>
            <a:off x="2141400" y="2824750"/>
            <a:ext cx="48612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</a:rPr>
              <a:t>Modificaciones propuestas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81" name="Google Shape;181;g35dc821e4f9_0_102"/>
          <p:cNvSpPr/>
          <p:nvPr/>
        </p:nvSpPr>
        <p:spPr>
          <a:xfrm>
            <a:off x="2141400" y="3510550"/>
            <a:ext cx="48612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</a:rPr>
              <a:t>Nuevos modelos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c821e4f9_0_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Long-Short Term Memory (LSTM)</a:t>
            </a:r>
            <a:endParaRPr/>
          </a:p>
        </p:txBody>
      </p:sp>
      <p:sp>
        <p:nvSpPr>
          <p:cNvPr id="187" name="Google Shape;187;g35dc821e4f9_0_116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" name="Google Shape;188;g35dc821e4f9_0_116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89" name="Google Shape;189;g35dc821e4f9_0_116" title="lstm-ce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23" y="1017725"/>
            <a:ext cx="5303151" cy="363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5dc821e4f9_0_116"/>
          <p:cNvSpPr txBox="1"/>
          <p:nvPr/>
        </p:nvSpPr>
        <p:spPr>
          <a:xfrm>
            <a:off x="477850" y="1155700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Largo plazo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g35dc821e4f9_0_116"/>
          <p:cNvSpPr txBox="1"/>
          <p:nvPr/>
        </p:nvSpPr>
        <p:spPr>
          <a:xfrm>
            <a:off x="525475" y="3470275"/>
            <a:ext cx="54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Corto</a:t>
            </a:r>
            <a:r>
              <a:rPr lang="es" sz="1800">
                <a:solidFill>
                  <a:schemeClr val="dk2"/>
                </a:solidFill>
              </a:rPr>
              <a:t> plazo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dc821e4f9_0_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Gated-Recurrent Unit (GRU)</a:t>
            </a:r>
            <a:endParaRPr/>
          </a:p>
        </p:txBody>
      </p:sp>
      <p:sp>
        <p:nvSpPr>
          <p:cNvPr id="197" name="Google Shape;197;g35dc821e4f9_0_129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8" name="Google Shape;198;g35dc821e4f9_0_129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99" name="Google Shape;199;g35dc821e4f9_0_129" title="gru-ce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50" y="1086775"/>
            <a:ext cx="4906675" cy="33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dc821e4f9_0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Apilando capas recurrentes</a:t>
            </a:r>
            <a:endParaRPr/>
          </a:p>
        </p:txBody>
      </p:sp>
      <p:sp>
        <p:nvSpPr>
          <p:cNvPr id="205" name="Google Shape;205;g35dc821e4f9_0_141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6" name="Google Shape;206;g35dc821e4f9_0_141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207" name="Google Shape;207;g35dc821e4f9_0_141" title="rnn-lay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75" y="1138825"/>
            <a:ext cx="4976850" cy="30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5dc821e4f9_0_141"/>
          <p:cNvSpPr txBox="1"/>
          <p:nvPr/>
        </p:nvSpPr>
        <p:spPr>
          <a:xfrm>
            <a:off x="620725" y="1017725"/>
            <a:ext cx="33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Un estado oculto para cada paso temporal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083bdde25_0_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214" name="Google Shape;214;g36083bdde25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15" name="Google Shape;215;g36083bdde25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g36083bdde25_0_0"/>
          <p:cNvSpPr txBox="1"/>
          <p:nvPr>
            <p:ph idx="2" type="title"/>
          </p:nvPr>
        </p:nvSpPr>
        <p:spPr>
          <a:xfrm>
            <a:off x="5162400" y="1549650"/>
            <a:ext cx="3669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Predicción de series temporales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083bdde25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 de serie temporal</a:t>
            </a:r>
            <a:endParaRPr/>
          </a:p>
        </p:txBody>
      </p:sp>
      <p:sp>
        <p:nvSpPr>
          <p:cNvPr id="222" name="Google Shape;222;g36083bdde25_0_23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3" name="Google Shape;223;g36083bdde25_0_23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sp>
        <p:nvSpPr>
          <p:cNvPr id="224" name="Google Shape;224;g36083bdde25_0_23"/>
          <p:cNvSpPr txBox="1"/>
          <p:nvPr/>
        </p:nvSpPr>
        <p:spPr>
          <a:xfrm>
            <a:off x="311700" y="1086775"/>
            <a:ext cx="87630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Conjunto de observaciones ordenadas en el tiempo.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5" name="Google Shape;225;g36083bdde25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37" y="1860950"/>
            <a:ext cx="5218326" cy="26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083bdde25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a problema supervisado: Ventanas deslizantes</a:t>
            </a:r>
            <a:endParaRPr/>
          </a:p>
        </p:txBody>
      </p:sp>
      <p:sp>
        <p:nvSpPr>
          <p:cNvPr id="231" name="Google Shape;231;g36083bdde25_0_3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2" name="Google Shape;232;g36083bdde25_0_32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sp>
        <p:nvSpPr>
          <p:cNvPr id="233" name="Google Shape;233;g36083bdde25_0_32"/>
          <p:cNvSpPr txBox="1"/>
          <p:nvPr/>
        </p:nvSpPr>
        <p:spPr>
          <a:xfrm>
            <a:off x="228600" y="1085850"/>
            <a:ext cx="47325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Una ventana está compuesta por </a:t>
            </a: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instantes (</a:t>
            </a: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lags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) de </a:t>
            </a:r>
            <a:r>
              <a:rPr b="1" lang="es" sz="2000">
                <a:latin typeface="Open Sans"/>
                <a:ea typeface="Open Sans"/>
                <a:cs typeface="Open Sans"/>
                <a:sym typeface="Open Sans"/>
              </a:rPr>
              <a:t>entrada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y </a:t>
            </a: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H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instantes de </a:t>
            </a:r>
            <a:r>
              <a:rPr b="1" lang="es" sz="2000">
                <a:latin typeface="Open Sans"/>
                <a:ea typeface="Open Sans"/>
                <a:cs typeface="Open Sans"/>
                <a:sym typeface="Open Sans"/>
              </a:rPr>
              <a:t>salida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horizonte de predicción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instantes actúan como </a:t>
            </a:r>
            <a:r>
              <a:rPr b="1" lang="es" sz="2000">
                <a:latin typeface="Open Sans"/>
                <a:ea typeface="Open Sans"/>
                <a:cs typeface="Open Sans"/>
                <a:sym typeface="Open Sans"/>
              </a:rPr>
              <a:t>entradas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 para el modelo. </a:t>
            </a:r>
            <a:r>
              <a:rPr i="1" lang="es" sz="2000">
                <a:latin typeface="Open Sans"/>
                <a:ea typeface="Open Sans"/>
                <a:cs typeface="Open Sans"/>
                <a:sym typeface="Open Sans"/>
              </a:rPr>
              <a:t>H </a:t>
            </a:r>
            <a:r>
              <a:rPr lang="es" sz="2000">
                <a:latin typeface="Open Sans"/>
                <a:ea typeface="Open Sans"/>
                <a:cs typeface="Open Sans"/>
                <a:sym typeface="Open Sans"/>
              </a:rPr>
              <a:t>instantes serán la “etiqueta” que queremos que el modelo tiene que predecir.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4" name="Google Shape;234;g36083bdde2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952" y="946800"/>
            <a:ext cx="4327650" cy="36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083bdde25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Conversión a problema supervisado: Ventanas deslizantes</a:t>
            </a:r>
            <a:endParaRPr/>
          </a:p>
        </p:txBody>
      </p:sp>
      <p:sp>
        <p:nvSpPr>
          <p:cNvPr id="240" name="Google Shape;240;g36083bdde25_0_44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1" name="Google Shape;241;g36083bdde25_0_44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pic>
        <p:nvPicPr>
          <p:cNvPr id="242" name="Google Shape;242;g36083bdde25_0_44"/>
          <p:cNvPicPr preferRelativeResize="0"/>
          <p:nvPr/>
        </p:nvPicPr>
        <p:blipFill rotWithShape="1">
          <a:blip r:embed="rId3">
            <a:alphaModFix/>
          </a:blip>
          <a:srcRect b="9844" l="0" r="0" t="0"/>
          <a:stretch/>
        </p:blipFill>
        <p:spPr>
          <a:xfrm>
            <a:off x="311700" y="1019038"/>
            <a:ext cx="8623725" cy="31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6083bdde25_0_44"/>
          <p:cNvSpPr/>
          <p:nvPr/>
        </p:nvSpPr>
        <p:spPr>
          <a:xfrm>
            <a:off x="1424150" y="1614000"/>
            <a:ext cx="548700" cy="3579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6083bdde25_0_44"/>
          <p:cNvSpPr txBox="1"/>
          <p:nvPr/>
        </p:nvSpPr>
        <p:spPr>
          <a:xfrm>
            <a:off x="1379400" y="1543700"/>
            <a:ext cx="36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N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245" name="Google Shape;245;g36083bdde25_0_44"/>
          <p:cNvSpPr txBox="1"/>
          <p:nvPr/>
        </p:nvSpPr>
        <p:spPr>
          <a:xfrm>
            <a:off x="1379400" y="1702475"/>
            <a:ext cx="368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chemeClr val="dk1"/>
                </a:solidFill>
              </a:rPr>
              <a:t>H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c821e4f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Expectativas</a:t>
            </a:r>
            <a:endParaRPr/>
          </a:p>
        </p:txBody>
      </p:sp>
      <p:sp>
        <p:nvSpPr>
          <p:cNvPr id="79" name="Google Shape;79;g35dc821e4f9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g35dc821e4f9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81" name="Google Shape;81;g35dc821e4f9_0_0"/>
          <p:cNvSpPr txBox="1"/>
          <p:nvPr/>
        </p:nvSpPr>
        <p:spPr>
          <a:xfrm>
            <a:off x="433500" y="1133425"/>
            <a:ext cx="83988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Tras esta sesión, sabremos: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Qué es una Red Neuronal Recurrente (RNN).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Cómo procesa una RNN una secuencia.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Qué problemas presentan las RNN.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Cuáles son los diferentes tipos de celdas recurrentes.</a:t>
            </a:r>
            <a:endParaRPr i="1"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Cómo implementar todo lo anterior usando </a:t>
            </a:r>
            <a:r>
              <a:rPr i="1" lang="es" sz="1800">
                <a:solidFill>
                  <a:schemeClr val="dk2"/>
                </a:solidFill>
              </a:rPr>
              <a:t>Pytorch </a:t>
            </a:r>
            <a:r>
              <a:rPr lang="es" sz="1800">
                <a:solidFill>
                  <a:schemeClr val="dk2"/>
                </a:solidFill>
              </a:rPr>
              <a:t>y </a:t>
            </a:r>
            <a:r>
              <a:rPr i="1" lang="es" sz="1800">
                <a:solidFill>
                  <a:schemeClr val="dk2"/>
                </a:solidFill>
              </a:rPr>
              <a:t>Pytorch Lightning</a:t>
            </a:r>
            <a:r>
              <a:rPr lang="es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083bdde25_1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 de evaluación</a:t>
            </a:r>
            <a:endParaRPr/>
          </a:p>
        </p:txBody>
      </p:sp>
      <p:sp>
        <p:nvSpPr>
          <p:cNvPr id="251" name="Google Shape;251;g36083bdde25_1_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2" name="Google Shape;252;g36083bdde25_1_2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pic>
        <p:nvPicPr>
          <p:cNvPr id="253" name="Google Shape;253;g36083bdde25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125" y="1017725"/>
            <a:ext cx="6343501" cy="35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083bdde25_1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cruzada en TSF</a:t>
            </a:r>
            <a:endParaRPr/>
          </a:p>
        </p:txBody>
      </p:sp>
      <p:sp>
        <p:nvSpPr>
          <p:cNvPr id="259" name="Google Shape;259;g36083bdde25_1_26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0" name="Google Shape;260;g36083bdde25_1_26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pic>
        <p:nvPicPr>
          <p:cNvPr id="261" name="Google Shape;261;g36083bdde2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89" y="1017725"/>
            <a:ext cx="7051088" cy="3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083bdde25_1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cruzada en TSF</a:t>
            </a:r>
            <a:endParaRPr/>
          </a:p>
        </p:txBody>
      </p:sp>
      <p:sp>
        <p:nvSpPr>
          <p:cNvPr id="267" name="Google Shape;267;g36083bdde25_1_39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8" name="Google Shape;268;g36083bdde25_1_39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pic>
        <p:nvPicPr>
          <p:cNvPr id="269" name="Google Shape;269;g36083bdde2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003" y="1017725"/>
            <a:ext cx="7070346" cy="3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83bdde25_1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Esquema general</a:t>
            </a:r>
            <a:endParaRPr/>
          </a:p>
        </p:txBody>
      </p:sp>
      <p:sp>
        <p:nvSpPr>
          <p:cNvPr id="275" name="Google Shape;275;g36083bdde25_1_47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6" name="Google Shape;276;g36083bdde25_1_47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sp>
        <p:nvSpPr>
          <p:cNvPr id="277" name="Google Shape;277;g36083bdde25_1_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Particionamos</a:t>
            </a:r>
            <a:r>
              <a:rPr lang="es">
                <a:solidFill>
                  <a:schemeClr val="dk1"/>
                </a:solidFill>
              </a:rPr>
              <a:t> conjunto de datos en Train-Test.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Asignamos rango de </a:t>
            </a:r>
            <a:r>
              <a:rPr lang="es">
                <a:solidFill>
                  <a:schemeClr val="dk1"/>
                </a:solidFill>
              </a:rPr>
              <a:t>hiper-parámetros</a:t>
            </a:r>
            <a:r>
              <a:rPr lang="es">
                <a:solidFill>
                  <a:schemeClr val="dk1"/>
                </a:solidFill>
              </a:rPr>
              <a:t> a optimizar.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Aplicamos CV</a:t>
            </a:r>
            <a:r>
              <a:rPr lang="es">
                <a:solidFill>
                  <a:schemeClr val="dk1"/>
                </a:solidFill>
              </a:rPr>
              <a:t> con el conjunto de entrenamiento, agregamos las métricas por </a:t>
            </a:r>
            <a:r>
              <a:rPr i="1" lang="es">
                <a:solidFill>
                  <a:schemeClr val="dk1"/>
                </a:solidFill>
              </a:rPr>
              <a:t>fold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Creamos modelo con los </a:t>
            </a:r>
            <a:r>
              <a:rPr b="1" lang="es">
                <a:solidFill>
                  <a:schemeClr val="dk1"/>
                </a:solidFill>
              </a:rPr>
              <a:t>mejores parámetros</a:t>
            </a:r>
            <a:r>
              <a:rPr lang="es">
                <a:solidFill>
                  <a:schemeClr val="dk1"/>
                </a:solidFill>
              </a:rPr>
              <a:t>. Lo ajustamos con el </a:t>
            </a:r>
            <a:r>
              <a:rPr b="1" lang="es">
                <a:solidFill>
                  <a:schemeClr val="dk1"/>
                </a:solidFill>
              </a:rPr>
              <a:t>100%</a:t>
            </a:r>
            <a:r>
              <a:rPr lang="es">
                <a:solidFill>
                  <a:schemeClr val="dk1"/>
                </a:solidFill>
              </a:rPr>
              <a:t> del conjunto de train.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Evaluamos</a:t>
            </a:r>
            <a:r>
              <a:rPr lang="es">
                <a:solidFill>
                  <a:schemeClr val="dk1"/>
                </a:solidFill>
              </a:rPr>
              <a:t> el modelo mediante el conjunto de test.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083bdde25_1_32"/>
          <p:cNvSpPr txBox="1"/>
          <p:nvPr>
            <p:ph idx="4294967295" type="ctrTitle"/>
          </p:nvPr>
        </p:nvSpPr>
        <p:spPr>
          <a:xfrm>
            <a:off x="688200" y="549725"/>
            <a:ext cx="77676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al Deep Learning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t/>
            </a:r>
            <a:endParaRPr b="0" i="0" sz="15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Día </a:t>
            </a:r>
            <a:r>
              <a:rPr lang="es" sz="2830"/>
              <a:t>3</a:t>
            </a:r>
            <a:r>
              <a:rPr b="0" i="0" lang="es" sz="283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" sz="2830"/>
              <a:t>Redes neuronales recurrentes</a:t>
            </a:r>
            <a:endParaRPr b="0" i="0" sz="283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6083bdde25_1_32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6d9e3cdf7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 complementario</a:t>
            </a:r>
            <a:endParaRPr/>
          </a:p>
        </p:txBody>
      </p:sp>
      <p:sp>
        <p:nvSpPr>
          <p:cNvPr id="289" name="Google Shape;289;g366d9e3cdf7_0_13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0" name="Google Shape;290;g366d9e3cdf7_0_13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series temporales</a:t>
            </a:r>
            <a:endParaRPr/>
          </a:p>
        </p:txBody>
      </p:sp>
      <p:sp>
        <p:nvSpPr>
          <p:cNvPr id="291" name="Google Shape;291;g366d9e3cdf7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En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https://mgermanm0.github.io/intro-ts/</a:t>
            </a:r>
            <a:r>
              <a:rPr lang="es">
                <a:solidFill>
                  <a:schemeClr val="dk1"/>
                </a:solidFill>
              </a:rPr>
              <a:t> se detallan algunas técnicas para pre-procesar y analizar con más detalle series temporales.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En GitHub se subirá un cuaderno sobre el manejo de tensores en Pytorch.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Existe una versión mucho más extendida de esta sesión. Si te interesa, dímelo y te la comparto.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dc821e4f9_0_148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87" name="Google Shape;87;g35dc821e4f9_0_14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88" name="Google Shape;88;g35dc821e4f9_0_14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g35dc821e4f9_0_148"/>
          <p:cNvSpPr txBox="1"/>
          <p:nvPr>
            <p:ph idx="2" type="title"/>
          </p:nvPr>
        </p:nvSpPr>
        <p:spPr>
          <a:xfrm>
            <a:off x="5162400" y="1549650"/>
            <a:ext cx="3669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Datos secuenciales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c821e4f9_0_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Secuencias</a:t>
            </a:r>
            <a:endParaRPr/>
          </a:p>
        </p:txBody>
      </p:sp>
      <p:sp>
        <p:nvSpPr>
          <p:cNvPr id="95" name="Google Shape;95;g35dc821e4f9_0_155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" name="Google Shape;96;g35dc821e4f9_0_155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secuenciales</a:t>
            </a:r>
            <a:endParaRPr/>
          </a:p>
        </p:txBody>
      </p:sp>
      <p:sp>
        <p:nvSpPr>
          <p:cNvPr id="97" name="Google Shape;97;g35dc821e4f9_0_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aquello que esté ordenado a lo largo del tiempo, es una secuencia.</a:t>
            </a:r>
            <a:endParaRPr/>
          </a:p>
        </p:txBody>
      </p:sp>
      <p:pic>
        <p:nvPicPr>
          <p:cNvPr id="98" name="Google Shape;98;g35dc821e4f9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25" y="1725950"/>
            <a:ext cx="3552726" cy="177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5dc821e4f9_0_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396" y="1865271"/>
            <a:ext cx="4269150" cy="22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5dc821e4f9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25" y="3395746"/>
            <a:ext cx="5548401" cy="1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dc821e4f9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Secuencias</a:t>
            </a:r>
            <a:endParaRPr/>
          </a:p>
        </p:txBody>
      </p:sp>
      <p:sp>
        <p:nvSpPr>
          <p:cNvPr id="106" name="Google Shape;106;g35dc821e4f9_0_17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g35dc821e4f9_0_178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secuenciales</a:t>
            </a:r>
            <a:endParaRPr/>
          </a:p>
        </p:txBody>
      </p:sp>
      <p:sp>
        <p:nvSpPr>
          <p:cNvPr id="108" name="Google Shape;108;g35dc821e4f9_0_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gran cantidad de dominios presentan datos secuenciales</a:t>
            </a:r>
            <a:endParaRPr/>
          </a:p>
        </p:txBody>
      </p:sp>
      <p:pic>
        <p:nvPicPr>
          <p:cNvPr id="109" name="Google Shape;109;g35dc821e4f9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" y="1795616"/>
            <a:ext cx="1840890" cy="184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5dc821e4f9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419" y="2921846"/>
            <a:ext cx="2501789" cy="167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5dc821e4f9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409" y="1615352"/>
            <a:ext cx="2201416" cy="220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5dc821e4f9_0_1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925" y="2492100"/>
            <a:ext cx="2076774" cy="20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c821e4f9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Secuencias</a:t>
            </a:r>
            <a:endParaRPr/>
          </a:p>
        </p:txBody>
      </p:sp>
      <p:sp>
        <p:nvSpPr>
          <p:cNvPr id="118" name="Google Shape;118;g35dc821e4f9_0_192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9" name="Google Shape;119;g35dc821e4f9_0_192"/>
          <p:cNvSpPr txBox="1"/>
          <p:nvPr>
            <p:ph idx="3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secuenciales</a:t>
            </a:r>
            <a:endParaRPr/>
          </a:p>
        </p:txBody>
      </p:sp>
      <p:sp>
        <p:nvSpPr>
          <p:cNvPr id="120" name="Google Shape;120;g35dc821e4f9_0_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gran cantidad de dominios presentan datos secuenciales</a:t>
            </a:r>
            <a:endParaRPr/>
          </a:p>
        </p:txBody>
      </p:sp>
      <p:pic>
        <p:nvPicPr>
          <p:cNvPr id="121" name="Google Shape;121;g35dc821e4f9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25" y="1795616"/>
            <a:ext cx="1840890" cy="1840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5dc821e4f9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419" y="2921846"/>
            <a:ext cx="2501789" cy="167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5dc821e4f9_0_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409" y="1615352"/>
            <a:ext cx="2201416" cy="220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5dc821e4f9_0_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925" y="2492100"/>
            <a:ext cx="2076774" cy="207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5dc821e4f9_0_192"/>
          <p:cNvSpPr/>
          <p:nvPr/>
        </p:nvSpPr>
        <p:spPr>
          <a:xfrm>
            <a:off x="2346875" y="2027575"/>
            <a:ext cx="3704100" cy="7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necesario captar las dependencias temporales para poder obtener un conocimiento de calidad</a:t>
            </a:r>
            <a:endParaRPr/>
          </a:p>
        </p:txBody>
      </p:sp>
      <p:sp>
        <p:nvSpPr>
          <p:cNvPr id="126" name="Google Shape;126;g35dc821e4f9_0_192"/>
          <p:cNvSpPr/>
          <p:nvPr/>
        </p:nvSpPr>
        <p:spPr>
          <a:xfrm>
            <a:off x="2346875" y="3058950"/>
            <a:ext cx="3704100" cy="75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b="1" lang="es"/>
              <a:t>redes recurrentes </a:t>
            </a:r>
            <a:r>
              <a:rPr lang="es"/>
              <a:t>poseen mecanismos para captarlas </a:t>
            </a:r>
            <a:r>
              <a:rPr b="1" lang="es"/>
              <a:t>intrínsecamente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50317be2f_0_0"/>
          <p:cNvSpPr txBox="1"/>
          <p:nvPr>
            <p:ph type="title"/>
          </p:nvPr>
        </p:nvSpPr>
        <p:spPr>
          <a:xfrm>
            <a:off x="295700" y="2150850"/>
            <a:ext cx="42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132" name="Google Shape;132;g2e50317be2f_0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33" name="Google Shape;133;g2e50317be2f_0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4" name="Google Shape;134;g2e50317be2f_0_0"/>
          <p:cNvSpPr txBox="1"/>
          <p:nvPr>
            <p:ph idx="2" type="title"/>
          </p:nvPr>
        </p:nvSpPr>
        <p:spPr>
          <a:xfrm>
            <a:off x="5162400" y="1549650"/>
            <a:ext cx="36699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Redes neuronales recurrentes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f8f8953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es una RNN?</a:t>
            </a:r>
            <a:endParaRPr/>
          </a:p>
        </p:txBody>
      </p:sp>
      <p:sp>
        <p:nvSpPr>
          <p:cNvPr id="140" name="Google Shape;140;g35cf8f8953a_1_0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g35cf8f8953a_1_0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42" name="Google Shape;142;g35cf8f8953a_1_0"/>
          <p:cNvPicPr preferRelativeResize="0"/>
          <p:nvPr/>
        </p:nvPicPr>
        <p:blipFill rotWithShape="1">
          <a:blip r:embed="rId3">
            <a:alphaModFix/>
          </a:blip>
          <a:srcRect b="0" l="0" r="74951" t="0"/>
          <a:stretch/>
        </p:blipFill>
        <p:spPr>
          <a:xfrm>
            <a:off x="0" y="999300"/>
            <a:ext cx="2290401" cy="3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dc821e4f9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¿Qué es una RNN?</a:t>
            </a:r>
            <a:endParaRPr/>
          </a:p>
        </p:txBody>
      </p:sp>
      <p:sp>
        <p:nvSpPr>
          <p:cNvPr id="148" name="Google Shape;148;g35dc821e4f9_0_78"/>
          <p:cNvSpPr txBox="1"/>
          <p:nvPr>
            <p:ph idx="12" type="sldNum"/>
          </p:nvPr>
        </p:nvSpPr>
        <p:spPr>
          <a:xfrm>
            <a:off x="8283608" y="4772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9" name="Google Shape;149;g35dc821e4f9_0_78"/>
          <p:cNvSpPr txBox="1"/>
          <p:nvPr>
            <p:ph idx="1" type="subTitle"/>
          </p:nvPr>
        </p:nvSpPr>
        <p:spPr>
          <a:xfrm>
            <a:off x="311700" y="-39525"/>
            <a:ext cx="737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/>
              <a:t>RNN</a:t>
            </a:r>
            <a:endParaRPr/>
          </a:p>
        </p:txBody>
      </p:sp>
      <p:pic>
        <p:nvPicPr>
          <p:cNvPr id="150" name="Google Shape;150;g35dc821e4f9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009231"/>
            <a:ext cx="9144003" cy="304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5dc821e4f9_0_78" title="[0,0,0,&quot;https://www.codecogs.com/eqnedit.php?latex=h_t%20%3D%20f(x_t%20%5Ccdot%20U%20%2B%20h_%7Bt-1%7D%20%5Ccdot%20V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813" y="3790450"/>
            <a:ext cx="3696573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5dc821e4f9_0_78" title="[0,0,0,&quot;https://www.codecogs.com/eqnedit.php?latex=o_t%3D%20f(h_t%20%5Ccdot%20W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5800" y="4330825"/>
            <a:ext cx="2152399" cy="3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