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uSEaNFlRsIr+3JTb/19LJKXH2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69a4ca5c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669a4ca5c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97aeafd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97aeaf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forzar que el code contenga las características más representativas de los datos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97aeafd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97aeafd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97aeafd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97aeafd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97aeafdb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97aeafdb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97aeafdb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97aeafdb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97aeafdb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97aeafdb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69a4ca5c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669a4ca5c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97aeafdb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97aeafdb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Sparse Autoencoder que tiene una capa latente más grande que la entrada (expande en lugar de comprimir), forzando que se apaguen neuronas en el proceso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Contrastive Autoencoder incluye información de la clase para organizar el espacio latente y separar las clases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Denoising autoencoder, especializado en eliminar ruido de los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Variational Autoencoder que regulariza el espacio latente para que las codificaciones tengan forma normal (0,1) y esté organizado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Diffusion Autoencoder que utilizan como base modelos de difusión para extraer características representativas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Autoencoder convolucional, para trabajar con imágenes,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LSTMAE,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a181909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6a181909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9a4ca5c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669a4ca5c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Mencionar que sirve tanto para refrescar conocimientos básicos de IA y DL como para temas docentes. Pronto se va a implementar un nuevo grado de IA y puede que estos conocimientos sean útiles a la hora de transmitir la información a los alumnos.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Todo el material lo tendrán disponible, tanto las diapositivas como los cuadernos Jupyter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9a4ca5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669a4ca5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Mencionar que sirve tanto para refrescar conocimientos básicos de IA y DL como para temas docentes. Pronto se va a implementar un nuevo grado de IA y puede que estos conocimientos sean útiles a la hora de transmitir la información a los alumnos.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Todo el material lo tendrán disponible, tanto las diapositivas como los cuadernos Jupyter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50317be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e50317be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cf8f895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5cf8f895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Objetivo: que la red aprenda a clasificar o a predecir valores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69a4ca5c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69a4ca5c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69a4ca5c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69a4ca5c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69a4ca5c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669a4ca5c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69a4ca5c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69a4ca5c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Dos partes: encoder y decoder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Busca que la salida sea identica a la entrada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" name="Google Shape;14;p28"/>
          <p:cNvSpPr txBox="1"/>
          <p:nvPr/>
        </p:nvSpPr>
        <p:spPr>
          <a:xfrm>
            <a:off x="956400" y="2025300"/>
            <a:ext cx="7231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Manuel Germán y David de la Rosa</a:t>
            </a:r>
            <a:endParaRPr b="1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2333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Jaén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/>
        </p:nvSpPr>
        <p:spPr>
          <a:xfrm>
            <a:off x="0" y="42133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(mgerman,drrosa)@ujaen.es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" name="Google Shape;1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0150" y="2514688"/>
            <a:ext cx="2253300" cy="180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8"/>
          <p:cNvPicPr preferRelativeResize="0"/>
          <p:nvPr/>
        </p:nvPicPr>
        <p:blipFill rotWithShape="1">
          <a:blip r:embed="rId3">
            <a:alphaModFix/>
          </a:blip>
          <a:srcRect b="37234" l="0" r="15200" t="38641"/>
          <a:stretch/>
        </p:blipFill>
        <p:spPr>
          <a:xfrm>
            <a:off x="5262300" y="3159387"/>
            <a:ext cx="2352609" cy="669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37"/>
          <p:cNvSpPr txBox="1"/>
          <p:nvPr>
            <p:ph idx="2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7" name="Google Shape;67;p38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295700" y="2150850"/>
            <a:ext cx="427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" name="Google Shape;22;p30"/>
          <p:cNvSpPr/>
          <p:nvPr/>
        </p:nvSpPr>
        <p:spPr>
          <a:xfrm>
            <a:off x="4566200" y="359550"/>
            <a:ext cx="4584600" cy="4424400"/>
          </a:xfrm>
          <a:prstGeom prst="rect">
            <a:avLst/>
          </a:prstGeom>
          <a:solidFill>
            <a:srgbClr val="ADC4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0"/>
          <p:cNvSpPr txBox="1"/>
          <p:nvPr>
            <p:ph idx="2" type="title"/>
          </p:nvPr>
        </p:nvSpPr>
        <p:spPr>
          <a:xfrm>
            <a:off x="5314550" y="2150850"/>
            <a:ext cx="3087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33C"/>
              </a:buClr>
              <a:buSzPts val="4700"/>
              <a:buNone/>
              <a:defRPr sz="4700">
                <a:solidFill>
                  <a:srgbClr val="23333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" name="Google Shape;28;p29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31"/>
          <p:cNvSpPr txBox="1"/>
          <p:nvPr>
            <p:ph idx="2" type="body"/>
          </p:nvPr>
        </p:nvSpPr>
        <p:spPr>
          <a:xfrm>
            <a:off x="-1148225" y="1327625"/>
            <a:ext cx="88998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3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32"/>
          <p:cNvSpPr txBox="1"/>
          <p:nvPr>
            <p:ph idx="3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" name="Google Shape;45;p33"/>
          <p:cNvSpPr txBox="1"/>
          <p:nvPr>
            <p:ph idx="2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34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5" name="Google Shape;55;p35"/>
          <p:cNvSpPr txBox="1"/>
          <p:nvPr>
            <p:ph idx="3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36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9" name="Google Shape;59;p36"/>
          <p:cNvSpPr txBox="1"/>
          <p:nvPr>
            <p:ph idx="2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ADC465">
            <a:alpha val="4705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/>
          <p:nvPr/>
        </p:nvSpPr>
        <p:spPr>
          <a:xfrm>
            <a:off x="-18000" y="4779825"/>
            <a:ext cx="9180000" cy="378000"/>
          </a:xfrm>
          <a:prstGeom prst="rect">
            <a:avLst/>
          </a:prstGeom>
          <a:solidFill>
            <a:srgbClr val="2333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7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7"/>
          <p:cNvSpPr txBox="1"/>
          <p:nvPr/>
        </p:nvSpPr>
        <p:spPr>
          <a:xfrm>
            <a:off x="311700" y="4761075"/>
            <a:ext cx="752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Introducción al Deep Learning | </a:t>
            </a:r>
            <a:r>
              <a:rPr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{drrosa, mgerman}@ujaen.es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1" name="Google Shape;11;p27"/>
          <p:cNvSpPr/>
          <p:nvPr/>
        </p:nvSpPr>
        <p:spPr>
          <a:xfrm>
            <a:off x="-18000" y="-20775"/>
            <a:ext cx="9180000" cy="378000"/>
          </a:xfrm>
          <a:prstGeom prst="rect">
            <a:avLst/>
          </a:prstGeom>
          <a:solidFill>
            <a:srgbClr val="2333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idx="4294967295" type="ctrTitle"/>
          </p:nvPr>
        </p:nvSpPr>
        <p:spPr>
          <a:xfrm>
            <a:off x="688200" y="549725"/>
            <a:ext cx="77676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0" i="0" lang="es" sz="28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 al Deep Learning</a:t>
            </a:r>
            <a:endParaRPr b="0" i="0" sz="28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0" i="0" lang="es" sz="28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Día 4: Arquitecturas Avanzadas. Transformers</a:t>
            </a:r>
            <a:endParaRPr b="0" i="0" sz="28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69a4ca5ce_0_177"/>
          <p:cNvSpPr txBox="1"/>
          <p:nvPr>
            <p:ph type="title"/>
          </p:nvPr>
        </p:nvSpPr>
        <p:spPr>
          <a:xfrm>
            <a:off x="295700" y="2150850"/>
            <a:ext cx="427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146" name="Google Shape;146;g3669a4ca5ce_0_177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47" name="Google Shape;147;g3669a4ca5ce_0_177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8" name="Google Shape;148;g3669a4ca5ce_0_177"/>
          <p:cNvSpPr txBox="1"/>
          <p:nvPr>
            <p:ph idx="2" type="title"/>
          </p:nvPr>
        </p:nvSpPr>
        <p:spPr>
          <a:xfrm>
            <a:off x="4917600" y="1740450"/>
            <a:ext cx="39147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2"/>
              <a:buNone/>
            </a:pPr>
            <a:r>
              <a:rPr lang="es"/>
              <a:t>Para qué sirven los AE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97aeafdb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¿Esto para qué?</a:t>
            </a:r>
            <a:endParaRPr/>
          </a:p>
        </p:txBody>
      </p:sp>
      <p:sp>
        <p:nvSpPr>
          <p:cNvPr id="154" name="Google Shape;154;g3697aeafdbf_0_0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5" name="Google Shape;155;g3697aeafdbf_0_0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3697aeafdb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63" y="1827550"/>
            <a:ext cx="5010073" cy="28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697aeafdbf_0_0"/>
          <p:cNvSpPr txBox="1"/>
          <p:nvPr/>
        </p:nvSpPr>
        <p:spPr>
          <a:xfrm>
            <a:off x="311700" y="1017725"/>
            <a:ext cx="781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La clave está en el “code” o la codificación. Se fuerza que aprenda las características más representativas de los datos.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97aeafdbf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</a:t>
            </a:r>
            <a:endParaRPr/>
          </a:p>
        </p:txBody>
      </p:sp>
      <p:sp>
        <p:nvSpPr>
          <p:cNvPr id="163" name="Google Shape;163;g3697aeafdbf_0_8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4" name="Google Shape;164;g3697aeafdbf_0_8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697aeafdbf_0_8"/>
          <p:cNvSpPr txBox="1"/>
          <p:nvPr/>
        </p:nvSpPr>
        <p:spPr>
          <a:xfrm>
            <a:off x="311700" y="995600"/>
            <a:ext cx="78189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</a:rPr>
              <a:t>Reducción de dimensionalidad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Los datos en bruto tienen alta dimensionalidad, añadiendo complejidad a la tarea a realizar.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Un AE puede reducir la dimensionalidad de los datos usando el “code” e incluso si es necesario, volver a reconstruirlos usando el </a:t>
            </a:r>
            <a:r>
              <a:rPr i="1" lang="es" sz="1800">
                <a:solidFill>
                  <a:schemeClr val="dk1"/>
                </a:solidFill>
              </a:rPr>
              <a:t>decoder.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6" name="Google Shape;166;g3697aeafdbf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935" y="3233150"/>
            <a:ext cx="1684225" cy="130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697aeafdbf_0_8"/>
          <p:cNvSpPr/>
          <p:nvPr/>
        </p:nvSpPr>
        <p:spPr>
          <a:xfrm>
            <a:off x="3336150" y="3188925"/>
            <a:ext cx="1165800" cy="14142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97aeafdbf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</a:t>
            </a:r>
            <a:endParaRPr/>
          </a:p>
        </p:txBody>
      </p:sp>
      <p:sp>
        <p:nvSpPr>
          <p:cNvPr id="173" name="Google Shape;173;g3697aeafdbf_0_16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g3697aeafdbf_0_16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697aeafdbf_0_16"/>
          <p:cNvSpPr txBox="1"/>
          <p:nvPr/>
        </p:nvSpPr>
        <p:spPr>
          <a:xfrm>
            <a:off x="311700" y="995600"/>
            <a:ext cx="78189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</a:rPr>
              <a:t>Favorecer </a:t>
            </a:r>
            <a:r>
              <a:rPr b="1" i="1" lang="es" sz="1800">
                <a:solidFill>
                  <a:schemeClr val="accent5"/>
                </a:solidFill>
              </a:rPr>
              <a:t>downstream tasks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Gracias a un estado codificado de los datos en bruto, de menor dimensión, la tarea (clasificación, regresión,...) se vuelve más sencilla</a:t>
            </a:r>
            <a:r>
              <a:rPr i="1" lang="es" sz="1800">
                <a:solidFill>
                  <a:schemeClr val="dk1"/>
                </a:solidFill>
              </a:rPr>
              <a:t>.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Además, en el entrenamiento se fuerza a que “code” capture las propiedades más relevantes, sin pérdida de información.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176" name="Google Shape;176;g3697aeafdbf_0_16"/>
          <p:cNvGrpSpPr/>
          <p:nvPr/>
        </p:nvGrpSpPr>
        <p:grpSpPr>
          <a:xfrm>
            <a:off x="3336150" y="3188900"/>
            <a:ext cx="1770010" cy="1414200"/>
            <a:chOff x="3336150" y="3188900"/>
            <a:chExt cx="1770010" cy="1414200"/>
          </a:xfrm>
        </p:grpSpPr>
        <p:pic>
          <p:nvPicPr>
            <p:cNvPr id="177" name="Google Shape;177;g3697aeafdbf_0_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21935" y="3233125"/>
              <a:ext cx="1684225" cy="1305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g3697aeafdbf_0_16"/>
            <p:cNvSpPr/>
            <p:nvPr/>
          </p:nvSpPr>
          <p:spPr>
            <a:xfrm>
              <a:off x="3336150" y="3188900"/>
              <a:ext cx="1165800" cy="1414200"/>
            </a:xfrm>
            <a:prstGeom prst="rect">
              <a:avLst/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97aeafdbf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</a:t>
            </a:r>
            <a:endParaRPr/>
          </a:p>
        </p:txBody>
      </p:sp>
      <p:sp>
        <p:nvSpPr>
          <p:cNvPr id="184" name="Google Shape;184;g3697aeafdbf_0_24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5" name="Google Shape;185;g3697aeafdbf_0_24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697aeafdbf_0_24"/>
          <p:cNvSpPr txBox="1"/>
          <p:nvPr/>
        </p:nvSpPr>
        <p:spPr>
          <a:xfrm>
            <a:off x="311700" y="995600"/>
            <a:ext cx="78189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</a:rPr>
              <a:t>Generación de instancias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El espacio latente captura las propiedades de las instancias originales. Cogiendo un punto cualquiera del espacio latente, idealmente obtenemos una reconstrucción útil y lógica.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187" name="Google Shape;187;g3697aeafdbf_0_24"/>
          <p:cNvGrpSpPr/>
          <p:nvPr/>
        </p:nvGrpSpPr>
        <p:grpSpPr>
          <a:xfrm>
            <a:off x="3421935" y="3188900"/>
            <a:ext cx="1814815" cy="1414200"/>
            <a:chOff x="3421935" y="3188900"/>
            <a:chExt cx="1814815" cy="1414200"/>
          </a:xfrm>
        </p:grpSpPr>
        <p:pic>
          <p:nvPicPr>
            <p:cNvPr id="188" name="Google Shape;188;g3697aeafdbf_0_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21935" y="3233125"/>
              <a:ext cx="1684225" cy="1305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g3697aeafdbf_0_24"/>
            <p:cNvSpPr/>
            <p:nvPr/>
          </p:nvSpPr>
          <p:spPr>
            <a:xfrm>
              <a:off x="4070950" y="3188900"/>
              <a:ext cx="1165800" cy="1414200"/>
            </a:xfrm>
            <a:prstGeom prst="rect">
              <a:avLst/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97aeafdbf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</a:t>
            </a:r>
            <a:endParaRPr/>
          </a:p>
        </p:txBody>
      </p:sp>
      <p:sp>
        <p:nvSpPr>
          <p:cNvPr id="195" name="Google Shape;195;g3697aeafdbf_0_43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6" name="Google Shape;196;g3697aeafdbf_0_43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697aeafdbf_0_43"/>
          <p:cNvSpPr txBox="1"/>
          <p:nvPr/>
        </p:nvSpPr>
        <p:spPr>
          <a:xfrm>
            <a:off x="311700" y="995600"/>
            <a:ext cx="78189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</a:rPr>
              <a:t>Denoining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Eliminar el ruido de las instancias, como imágenes.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Entrenamos al autoencoder para que, en el proceso de codificación y decodificación, sea capaz de reconstruir eliminando el ruido inicial.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198" name="Google Shape;198;g3697aeafdbf_0_43"/>
          <p:cNvGrpSpPr/>
          <p:nvPr/>
        </p:nvGrpSpPr>
        <p:grpSpPr>
          <a:xfrm>
            <a:off x="3328188" y="3188900"/>
            <a:ext cx="1871700" cy="1414200"/>
            <a:chOff x="3328188" y="3188900"/>
            <a:chExt cx="1871700" cy="1414200"/>
          </a:xfrm>
        </p:grpSpPr>
        <p:pic>
          <p:nvPicPr>
            <p:cNvPr id="199" name="Google Shape;199;g3697aeafdbf_0_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21935" y="3233125"/>
              <a:ext cx="1684225" cy="1305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g3697aeafdbf_0_43"/>
            <p:cNvSpPr/>
            <p:nvPr/>
          </p:nvSpPr>
          <p:spPr>
            <a:xfrm>
              <a:off x="3328188" y="3188900"/>
              <a:ext cx="1871700" cy="1414200"/>
            </a:xfrm>
            <a:prstGeom prst="rect">
              <a:avLst/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97aeafdbf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</a:t>
            </a:r>
            <a:endParaRPr/>
          </a:p>
        </p:txBody>
      </p:sp>
      <p:sp>
        <p:nvSpPr>
          <p:cNvPr id="206" name="Google Shape;206;g3697aeafdbf_0_54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7" name="Google Shape;207;g3697aeafdbf_0_54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697aeafdbf_0_54"/>
          <p:cNvSpPr txBox="1"/>
          <p:nvPr/>
        </p:nvSpPr>
        <p:spPr>
          <a:xfrm>
            <a:off x="311700" y="995600"/>
            <a:ext cx="78189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</a:rPr>
              <a:t>Detección de anomalías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El autoencoder aprende a reconstruir lo que le pasemos como entrada, es decir, sabe reconstruir cosas “similares” a las que se ha entrenado.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Cuando le pedimos que reconstruya algo diferente, una </a:t>
            </a:r>
            <a:r>
              <a:rPr i="1" lang="es" sz="1800">
                <a:solidFill>
                  <a:schemeClr val="dk1"/>
                </a:solidFill>
              </a:rPr>
              <a:t>anomalía</a:t>
            </a:r>
            <a:r>
              <a:rPr lang="es" sz="1800">
                <a:solidFill>
                  <a:schemeClr val="dk1"/>
                </a:solidFill>
              </a:rPr>
              <a:t>, no puede reconstruirlo de forma exacta.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209" name="Google Shape;209;g3697aeafdbf_0_54"/>
          <p:cNvGrpSpPr/>
          <p:nvPr/>
        </p:nvGrpSpPr>
        <p:grpSpPr>
          <a:xfrm>
            <a:off x="3328188" y="3188900"/>
            <a:ext cx="1871700" cy="1414200"/>
            <a:chOff x="3328188" y="3188900"/>
            <a:chExt cx="1871700" cy="1414200"/>
          </a:xfrm>
        </p:grpSpPr>
        <p:pic>
          <p:nvPicPr>
            <p:cNvPr id="210" name="Google Shape;210;g3697aeafdbf_0_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21935" y="3233125"/>
              <a:ext cx="1684225" cy="1305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g3697aeafdbf_0_54"/>
            <p:cNvSpPr/>
            <p:nvPr/>
          </p:nvSpPr>
          <p:spPr>
            <a:xfrm>
              <a:off x="3328188" y="3188900"/>
              <a:ext cx="1871700" cy="1414200"/>
            </a:xfrm>
            <a:prstGeom prst="rect">
              <a:avLst/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69a4ca5ce_0_184"/>
          <p:cNvSpPr txBox="1"/>
          <p:nvPr>
            <p:ph type="title"/>
          </p:nvPr>
        </p:nvSpPr>
        <p:spPr>
          <a:xfrm>
            <a:off x="295700" y="2150850"/>
            <a:ext cx="427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217" name="Google Shape;217;g3669a4ca5ce_0_184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218" name="Google Shape;218;g3669a4ca5ce_0_184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9" name="Google Shape;219;g3669a4ca5ce_0_184"/>
          <p:cNvSpPr txBox="1"/>
          <p:nvPr>
            <p:ph idx="2" type="title"/>
          </p:nvPr>
        </p:nvSpPr>
        <p:spPr>
          <a:xfrm>
            <a:off x="4917600" y="2106600"/>
            <a:ext cx="39147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2"/>
              <a:buNone/>
            </a:pPr>
            <a:r>
              <a:rPr lang="es"/>
              <a:t>Tipos de AE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97aeafdbf_0_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AE</a:t>
            </a:r>
            <a:endParaRPr/>
          </a:p>
        </p:txBody>
      </p:sp>
      <p:sp>
        <p:nvSpPr>
          <p:cNvPr id="225" name="Google Shape;225;g3697aeafdbf_0_64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6" name="Google Shape;226;g3697aeafdbf_0_64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g3697aeafdbf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975" y="1603800"/>
            <a:ext cx="6582049" cy="19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a18190991_0_0"/>
          <p:cNvSpPr txBox="1"/>
          <p:nvPr>
            <p:ph type="title"/>
          </p:nvPr>
        </p:nvSpPr>
        <p:spPr>
          <a:xfrm>
            <a:off x="311700" y="236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programar un Autoencoder!</a:t>
            </a:r>
            <a:endParaRPr/>
          </a:p>
        </p:txBody>
      </p:sp>
      <p:sp>
        <p:nvSpPr>
          <p:cNvPr id="233" name="Google Shape;233;g36a18190991_0_0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4" name="Google Shape;234;g36a18190991_0_0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69a4ca5ce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Cuestiones previas</a:t>
            </a:r>
            <a:endParaRPr/>
          </a:p>
        </p:txBody>
      </p:sp>
      <p:sp>
        <p:nvSpPr>
          <p:cNvPr id="79" name="Google Shape;79;g3669a4ca5ce_0_70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g3669a4ca5ce_0_70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81" name="Google Shape;81;g3669a4ca5ce_0_70"/>
          <p:cNvSpPr txBox="1"/>
          <p:nvPr/>
        </p:nvSpPr>
        <p:spPr>
          <a:xfrm>
            <a:off x="433500" y="1133425"/>
            <a:ext cx="83988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AutoNum type="arabicPeriod"/>
            </a:pPr>
            <a:r>
              <a:rPr lang="es" sz="1800">
                <a:solidFill>
                  <a:schemeClr val="dk1"/>
                </a:solidFill>
              </a:rPr>
              <a:t>¿Qué es el </a:t>
            </a:r>
            <a:r>
              <a:rPr i="1" lang="es" sz="1800">
                <a:solidFill>
                  <a:schemeClr val="dk1"/>
                </a:solidFill>
              </a:rPr>
              <a:t>Deep Learning</a:t>
            </a:r>
            <a:r>
              <a:rPr lang="es" sz="1800">
                <a:solidFill>
                  <a:schemeClr val="dk1"/>
                </a:solidFill>
              </a:rPr>
              <a:t>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s" sz="1800">
                <a:solidFill>
                  <a:schemeClr val="dk1"/>
                </a:solidFill>
              </a:rPr>
              <a:t>¿Qué es una neurona?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s" sz="1800">
                <a:solidFill>
                  <a:schemeClr val="dk1"/>
                </a:solidFill>
              </a:rPr>
              <a:t>¿Qué es una red neuronal y cómo se programa?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s" sz="1800">
                <a:solidFill>
                  <a:schemeClr val="dk1"/>
                </a:solidFill>
              </a:rPr>
              <a:t>¿Cómo se procesan imágenes con redes neuronales?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s" sz="1800">
                <a:solidFill>
                  <a:schemeClr val="dk1"/>
                </a:solidFill>
              </a:rPr>
              <a:t>¿Cómo se procesan secuencias con redes neuronales?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69a4ca5ce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Expectativas</a:t>
            </a:r>
            <a:endParaRPr/>
          </a:p>
        </p:txBody>
      </p:sp>
      <p:sp>
        <p:nvSpPr>
          <p:cNvPr id="87" name="Google Shape;87;g3669a4ca5ce_0_0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g3669a4ca5ce_0_0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89" name="Google Shape;89;g3669a4ca5ce_0_0"/>
          <p:cNvSpPr txBox="1"/>
          <p:nvPr/>
        </p:nvSpPr>
        <p:spPr>
          <a:xfrm>
            <a:off x="433500" y="1133425"/>
            <a:ext cx="83988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Tras esta sesión, sabremos: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No todas las redes neuronales tienen la misma arquitectura.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¿Qué es un Autoencoder?.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¿Qué arquitectura tiene un Autoencoder?.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¿Para qué sirve un Autoencoder?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Cómo implementar un Autoencoder usando </a:t>
            </a:r>
            <a:r>
              <a:rPr i="1" lang="es" sz="1800">
                <a:solidFill>
                  <a:schemeClr val="dk1"/>
                </a:solidFill>
              </a:rPr>
              <a:t>Pytorch </a:t>
            </a:r>
            <a:r>
              <a:rPr lang="es" sz="1800">
                <a:solidFill>
                  <a:schemeClr val="dk1"/>
                </a:solidFill>
              </a:rPr>
              <a:t>y </a:t>
            </a:r>
            <a:r>
              <a:rPr i="1" lang="es" sz="1800">
                <a:solidFill>
                  <a:schemeClr val="dk1"/>
                </a:solidFill>
              </a:rPr>
              <a:t>Pytorch Lightning</a:t>
            </a:r>
            <a:r>
              <a:rPr lang="e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50317be2f_0_0"/>
          <p:cNvSpPr txBox="1"/>
          <p:nvPr>
            <p:ph type="title"/>
          </p:nvPr>
        </p:nvSpPr>
        <p:spPr>
          <a:xfrm>
            <a:off x="295700" y="2150850"/>
            <a:ext cx="427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95" name="Google Shape;95;g2e50317be2f_0_0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96" name="Google Shape;96;g2e50317be2f_0_0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7" name="Google Shape;97;g2e50317be2f_0_0"/>
          <p:cNvSpPr txBox="1"/>
          <p:nvPr>
            <p:ph idx="2" type="title"/>
          </p:nvPr>
        </p:nvSpPr>
        <p:spPr>
          <a:xfrm>
            <a:off x="5162400" y="1543950"/>
            <a:ext cx="36699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Arquitecturas de red neuronal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cf8f8953a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Redes neuronales tradicionales</a:t>
            </a:r>
            <a:endParaRPr/>
          </a:p>
        </p:txBody>
      </p:sp>
      <p:sp>
        <p:nvSpPr>
          <p:cNvPr id="103" name="Google Shape;103;g35cf8f8953a_1_0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4" name="Google Shape;104;g35cf8f8953a_1_0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105" name="Google Shape;105;g35cf8f8953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775" y="2106950"/>
            <a:ext cx="3990450" cy="25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35cf8f8953a_1_0"/>
          <p:cNvSpPr txBox="1"/>
          <p:nvPr/>
        </p:nvSpPr>
        <p:spPr>
          <a:xfrm>
            <a:off x="311700" y="1017725"/>
            <a:ext cx="797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Hidden Layers grandes para extraer a más características mejor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Output layer para clasificación / regresión, con pocas neuronas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69a4ca5ce_0_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más arquitecturas</a:t>
            </a:r>
            <a:endParaRPr/>
          </a:p>
        </p:txBody>
      </p:sp>
      <p:sp>
        <p:nvSpPr>
          <p:cNvPr id="112" name="Google Shape;112;g3669a4ca5ce_0_144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3" name="Google Shape;113;g3669a4ca5ce_0_144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g3669a4ca5ce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025" y="1048575"/>
            <a:ext cx="2697951" cy="354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69a4ca5ce_0_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más arquitecturas</a:t>
            </a:r>
            <a:endParaRPr/>
          </a:p>
        </p:txBody>
      </p:sp>
      <p:sp>
        <p:nvSpPr>
          <p:cNvPr id="120" name="Google Shape;120;g3669a4ca5ce_0_152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1" name="Google Shape;121;g3669a4ca5ce_0_152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g3669a4ca5ce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025" y="1048575"/>
            <a:ext cx="2697951" cy="35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669a4ca5ce_0_152"/>
          <p:cNvSpPr/>
          <p:nvPr/>
        </p:nvSpPr>
        <p:spPr>
          <a:xfrm>
            <a:off x="3280425" y="2343625"/>
            <a:ext cx="548700" cy="657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69a4ca5ce_0_160"/>
          <p:cNvSpPr txBox="1"/>
          <p:nvPr>
            <p:ph type="title"/>
          </p:nvPr>
        </p:nvSpPr>
        <p:spPr>
          <a:xfrm>
            <a:off x="295700" y="2150850"/>
            <a:ext cx="427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129" name="Google Shape;129;g3669a4ca5ce_0_160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30" name="Google Shape;130;g3669a4ca5ce_0_160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g3669a4ca5ce_0_160"/>
          <p:cNvSpPr txBox="1"/>
          <p:nvPr>
            <p:ph idx="2" type="title"/>
          </p:nvPr>
        </p:nvSpPr>
        <p:spPr>
          <a:xfrm>
            <a:off x="4917600" y="1740450"/>
            <a:ext cx="39147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2"/>
              <a:buNone/>
            </a:pPr>
            <a:r>
              <a:rPr lang="es"/>
              <a:t>Qué es un Autoencoder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69a4ca5ce_0_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Autoencoder?</a:t>
            </a:r>
            <a:endParaRPr/>
          </a:p>
        </p:txBody>
      </p:sp>
      <p:sp>
        <p:nvSpPr>
          <p:cNvPr id="137" name="Google Shape;137;g3669a4ca5ce_0_167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8" name="Google Shape;138;g3669a4ca5ce_0_167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g3669a4ca5ce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63" y="1827550"/>
            <a:ext cx="5010073" cy="28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669a4ca5ce_0_167"/>
          <p:cNvSpPr txBox="1"/>
          <p:nvPr/>
        </p:nvSpPr>
        <p:spPr>
          <a:xfrm>
            <a:off x="311700" y="1017725"/>
            <a:ext cx="781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Es un tipo de red neuronal entrenada para codificar los datos y reconstruir la entrada a partir de la codificación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