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8" r:id="rId9"/>
    <p:sldId id="263" r:id="rId10"/>
    <p:sldId id="267" r:id="rId11"/>
    <p:sldId id="259" r:id="rId12"/>
    <p:sldId id="265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0" autoAdjust="0"/>
    <p:restoredTop sz="94660"/>
  </p:normalViewPr>
  <p:slideViewPr>
    <p:cSldViewPr>
      <p:cViewPr>
        <p:scale>
          <a:sx n="66" d="100"/>
          <a:sy n="66" d="100"/>
        </p:scale>
        <p:origin x="-1290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315EC-1BC3-4DE1-B2E2-A5520C5EC6B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319CDD-098D-4AFA-95C5-C63FEB46B812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 lexicon</a:t>
          </a:r>
          <a:endParaRPr lang="en-US" sz="20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D6C4A6-B17F-4B41-8E74-35DBA2CB5316}" type="parTrans" cxnId="{773725E7-67F7-4345-8D9E-85CCA7F43D5F}">
      <dgm:prSet/>
      <dgm:spPr/>
      <dgm:t>
        <a:bodyPr/>
        <a:lstStyle/>
        <a:p>
          <a:endParaRPr lang="en-US" noProof="0"/>
        </a:p>
      </dgm:t>
    </dgm:pt>
    <dgm:pt modelId="{E3F3D002-F09D-4E7C-A2B1-AC6B6A1F448B}" type="sibTrans" cxnId="{773725E7-67F7-4345-8D9E-85CCA7F43D5F}">
      <dgm:prSet/>
      <dgm:spPr/>
      <dgm:t>
        <a:bodyPr/>
        <a:lstStyle/>
        <a:p>
          <a:endParaRPr lang="en-US" noProof="0"/>
        </a:p>
      </dgm:t>
    </dgm:pt>
    <dgm:pt modelId="{EBDBB84C-1497-43CC-ACB9-3ED48F3EE181}">
      <dgm:prSet phldrT="[Texte]"/>
      <dgm:spPr/>
      <dgm:t>
        <a:bodyPr/>
        <a:lstStyle/>
        <a:p>
          <a:r>
            <a:rPr lang="en-US" noProof="0" dirty="0" smtClean="0"/>
            <a:t>“It is good” =&gt; score = 0+0+1 = 1</a:t>
          </a:r>
          <a:endParaRPr lang="en-US" noProof="0" dirty="0"/>
        </a:p>
      </dgm:t>
    </dgm:pt>
    <dgm:pt modelId="{1D933092-0887-4858-A25E-F63316251F1F}" type="parTrans" cxnId="{97682060-1275-45C4-8A80-3E2BDC4DCF44}">
      <dgm:prSet/>
      <dgm:spPr/>
      <dgm:t>
        <a:bodyPr/>
        <a:lstStyle/>
        <a:p>
          <a:endParaRPr lang="en-US" noProof="0"/>
        </a:p>
      </dgm:t>
    </dgm:pt>
    <dgm:pt modelId="{8D5AA287-3737-40ED-83F6-2E8BE438DDDA}" type="sibTrans" cxnId="{97682060-1275-45C4-8A80-3E2BDC4DCF44}">
      <dgm:prSet/>
      <dgm:spPr/>
      <dgm:t>
        <a:bodyPr/>
        <a:lstStyle/>
        <a:p>
          <a:endParaRPr lang="en-US" noProof="0"/>
        </a:p>
      </dgm:t>
    </dgm:pt>
    <dgm:pt modelId="{165151B7-ADD3-45D3-8AC4-EE8950CAC798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Modifiers and negations : add a coefficient for the following words</a:t>
          </a:r>
          <a:endParaRPr lang="en-US" sz="18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478297-650D-450B-B873-18E9F019A8D6}" type="parTrans" cxnId="{261D2D48-730D-4B61-BE37-F1AD998FD0E3}">
      <dgm:prSet/>
      <dgm:spPr/>
      <dgm:t>
        <a:bodyPr/>
        <a:lstStyle/>
        <a:p>
          <a:endParaRPr lang="en-US" noProof="0"/>
        </a:p>
      </dgm:t>
    </dgm:pt>
    <dgm:pt modelId="{BE69EA97-59FC-4A7C-81F6-15B06873AB2C}" type="sibTrans" cxnId="{261D2D48-730D-4B61-BE37-F1AD998FD0E3}">
      <dgm:prSet/>
      <dgm:spPr/>
      <dgm:t>
        <a:bodyPr/>
        <a:lstStyle/>
        <a:p>
          <a:endParaRPr lang="en-US" noProof="0"/>
        </a:p>
      </dgm:t>
    </dgm:pt>
    <dgm:pt modelId="{75FE0475-AC29-4795-B683-04839A1A7E54}">
      <dgm:prSet phldrT="[Texte]"/>
      <dgm:spPr/>
      <dgm:t>
        <a:bodyPr/>
        <a:lstStyle/>
        <a:p>
          <a:r>
            <a:rPr lang="en-US" noProof="0" dirty="0" smtClean="0"/>
            <a:t>“It is not good” =&gt; score = 0+0+0+(-1)*1 = -1</a:t>
          </a:r>
          <a:endParaRPr lang="en-US" noProof="0" dirty="0"/>
        </a:p>
      </dgm:t>
    </dgm:pt>
    <dgm:pt modelId="{597B4D05-6395-42C2-922B-E4CD2A49D99C}" type="parTrans" cxnId="{6710001F-3F6B-48A0-AD02-2D58E9480A8F}">
      <dgm:prSet/>
      <dgm:spPr/>
      <dgm:t>
        <a:bodyPr/>
        <a:lstStyle/>
        <a:p>
          <a:endParaRPr lang="en-US" noProof="0"/>
        </a:p>
      </dgm:t>
    </dgm:pt>
    <dgm:pt modelId="{E32F3685-D262-40E7-A3B6-E1B2E03F2E94}" type="sibTrans" cxnId="{6710001F-3F6B-48A0-AD02-2D58E9480A8F}">
      <dgm:prSet/>
      <dgm:spPr/>
      <dgm:t>
        <a:bodyPr/>
        <a:lstStyle/>
        <a:p>
          <a:endParaRPr lang="en-US" noProof="0"/>
        </a:p>
      </dgm:t>
    </dgm:pt>
    <dgm:pt modelId="{C8B6373D-39F1-4760-81D1-432DEE0116DB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Distance : the score decreases as the distance between the sentiment word and the name of the</a:t>
          </a:r>
          <a:r>
            <a:rPr lang="en-US" sz="1800" b="0" noProof="0" dirty="0" smtClean="0">
              <a:effectLst/>
            </a:rPr>
            <a:t> </a:t>
          </a:r>
          <a:r>
            <a:rPr lang="en-US" sz="18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increases</a:t>
          </a:r>
          <a:endParaRPr lang="en-US" sz="18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D3C93A-DB6B-4271-B1F6-39814832363C}" type="parTrans" cxnId="{5573455B-1CF3-475F-8F07-1B228691172D}">
      <dgm:prSet/>
      <dgm:spPr/>
      <dgm:t>
        <a:bodyPr/>
        <a:lstStyle/>
        <a:p>
          <a:endParaRPr lang="en-US" noProof="0"/>
        </a:p>
      </dgm:t>
    </dgm:pt>
    <dgm:pt modelId="{F1922115-4FD1-46FD-A533-0F832B2C78EF}" type="sibTrans" cxnId="{5573455B-1CF3-475F-8F07-1B228691172D}">
      <dgm:prSet/>
      <dgm:spPr/>
      <dgm:t>
        <a:bodyPr/>
        <a:lstStyle/>
        <a:p>
          <a:endParaRPr lang="en-US" noProof="0"/>
        </a:p>
      </dgm:t>
    </dgm:pt>
    <dgm:pt modelId="{509C9821-0974-44FF-BECE-28BE138E123B}">
      <dgm:prSet phldrT="[Texte]"/>
      <dgm:spPr/>
      <dgm:t>
        <a:bodyPr/>
        <a:lstStyle/>
        <a:p>
          <a:r>
            <a:rPr lang="en-US" noProof="0" dirty="0" smtClean="0"/>
            <a:t>“I like A but I really hate B” =&gt; Positive score for A, negative score for B</a:t>
          </a:r>
          <a:endParaRPr lang="en-US" noProof="0" dirty="0"/>
        </a:p>
      </dgm:t>
    </dgm:pt>
    <dgm:pt modelId="{B355E239-FECB-443A-920F-9193A0C76A0F}" type="parTrans" cxnId="{9DE289A8-8DE0-4209-A064-9DE548454021}">
      <dgm:prSet/>
      <dgm:spPr/>
      <dgm:t>
        <a:bodyPr/>
        <a:lstStyle/>
        <a:p>
          <a:endParaRPr lang="en-US" noProof="0"/>
        </a:p>
      </dgm:t>
    </dgm:pt>
    <dgm:pt modelId="{3DF625EB-DC33-4392-80A9-65A8C358F8A7}" type="sibTrans" cxnId="{9DE289A8-8DE0-4209-A064-9DE548454021}">
      <dgm:prSet/>
      <dgm:spPr/>
      <dgm:t>
        <a:bodyPr/>
        <a:lstStyle/>
        <a:p>
          <a:endParaRPr lang="en-US" noProof="0"/>
        </a:p>
      </dgm:t>
    </dgm:pt>
    <dgm:pt modelId="{072E01B9-20A3-40B4-B4C8-04D9514ADB8E}" type="pres">
      <dgm:prSet presAssocID="{ADA315EC-1BC3-4DE1-B2E2-A5520C5EC6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4EF592-CE0E-4C64-BE87-29DE82931A87}" type="pres">
      <dgm:prSet presAssocID="{C8B6373D-39F1-4760-81D1-432DEE0116DB}" presName="boxAndChildren" presStyleCnt="0"/>
      <dgm:spPr/>
    </dgm:pt>
    <dgm:pt modelId="{1722D198-6D74-49F5-9680-D149CBE73C43}" type="pres">
      <dgm:prSet presAssocID="{C8B6373D-39F1-4760-81D1-432DEE0116DB}" presName="parentTextBox" presStyleLbl="node1" presStyleIdx="0" presStyleCnt="3"/>
      <dgm:spPr/>
      <dgm:t>
        <a:bodyPr/>
        <a:lstStyle/>
        <a:p>
          <a:endParaRPr lang="fr-FR"/>
        </a:p>
      </dgm:t>
    </dgm:pt>
    <dgm:pt modelId="{591C266E-8CCD-4E59-A2A3-AAB81D9E04EE}" type="pres">
      <dgm:prSet presAssocID="{C8B6373D-39F1-4760-81D1-432DEE0116DB}" presName="entireBox" presStyleLbl="node1" presStyleIdx="0" presStyleCnt="3" custScaleY="149428"/>
      <dgm:spPr/>
      <dgm:t>
        <a:bodyPr/>
        <a:lstStyle/>
        <a:p>
          <a:endParaRPr lang="fr-FR"/>
        </a:p>
      </dgm:t>
    </dgm:pt>
    <dgm:pt modelId="{51F29915-08E0-44A3-B953-AADDAE3D83C1}" type="pres">
      <dgm:prSet presAssocID="{C8B6373D-39F1-4760-81D1-432DEE0116DB}" presName="descendantBox" presStyleCnt="0"/>
      <dgm:spPr/>
    </dgm:pt>
    <dgm:pt modelId="{BAD4D478-EC24-45F7-8D29-6C8C611B6EB7}" type="pres">
      <dgm:prSet presAssocID="{509C9821-0974-44FF-BECE-28BE138E123B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E16417-EDD7-44C9-9AA6-262595FF1081}" type="pres">
      <dgm:prSet presAssocID="{BE69EA97-59FC-4A7C-81F6-15B06873AB2C}" presName="sp" presStyleCnt="0"/>
      <dgm:spPr/>
    </dgm:pt>
    <dgm:pt modelId="{08EB6874-6CA0-4F0B-A8FD-B33B3CF00EBA}" type="pres">
      <dgm:prSet presAssocID="{165151B7-ADD3-45D3-8AC4-EE8950CAC798}" presName="arrowAndChildren" presStyleCnt="0"/>
      <dgm:spPr/>
    </dgm:pt>
    <dgm:pt modelId="{2B60D076-A821-4A87-A363-A572B85A9E18}" type="pres">
      <dgm:prSet presAssocID="{165151B7-ADD3-45D3-8AC4-EE8950CAC798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6DBD26C5-E785-4285-AE77-CD8261C2437E}" type="pres">
      <dgm:prSet presAssocID="{165151B7-ADD3-45D3-8AC4-EE8950CAC798}" presName="arrow" presStyleLbl="node1" presStyleIdx="1" presStyleCnt="3"/>
      <dgm:spPr/>
      <dgm:t>
        <a:bodyPr/>
        <a:lstStyle/>
        <a:p>
          <a:endParaRPr lang="fr-FR"/>
        </a:p>
      </dgm:t>
    </dgm:pt>
    <dgm:pt modelId="{FC9D522E-1327-4057-9EFB-EBF1A30A250F}" type="pres">
      <dgm:prSet presAssocID="{165151B7-ADD3-45D3-8AC4-EE8950CAC798}" presName="descendantArrow" presStyleCnt="0"/>
      <dgm:spPr/>
    </dgm:pt>
    <dgm:pt modelId="{138D8006-E130-4B0F-878B-712F4DBDDFF1}" type="pres">
      <dgm:prSet presAssocID="{75FE0475-AC29-4795-B683-04839A1A7E5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6B0879-F268-4386-B1F8-95C0FA39A6EE}" type="pres">
      <dgm:prSet presAssocID="{E3F3D002-F09D-4E7C-A2B1-AC6B6A1F448B}" presName="sp" presStyleCnt="0"/>
      <dgm:spPr/>
    </dgm:pt>
    <dgm:pt modelId="{89E743D4-3958-40B6-8AE0-3CA8A30E5319}" type="pres">
      <dgm:prSet presAssocID="{BE319CDD-098D-4AFA-95C5-C63FEB46B812}" presName="arrowAndChildren" presStyleCnt="0"/>
      <dgm:spPr/>
    </dgm:pt>
    <dgm:pt modelId="{BC653117-E0A4-491A-B91D-BC44CF4C07BC}" type="pres">
      <dgm:prSet presAssocID="{BE319CDD-098D-4AFA-95C5-C63FEB46B812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F05E7B3E-1FD3-47AE-BA1B-D1D8B148CE4A}" type="pres">
      <dgm:prSet presAssocID="{BE319CDD-098D-4AFA-95C5-C63FEB46B812}" presName="arrow" presStyleLbl="node1" presStyleIdx="2" presStyleCnt="3"/>
      <dgm:spPr/>
      <dgm:t>
        <a:bodyPr/>
        <a:lstStyle/>
        <a:p>
          <a:endParaRPr lang="fr-FR"/>
        </a:p>
      </dgm:t>
    </dgm:pt>
    <dgm:pt modelId="{480C6778-2300-45F4-A465-70001941F0CD}" type="pres">
      <dgm:prSet presAssocID="{BE319CDD-098D-4AFA-95C5-C63FEB46B812}" presName="descendantArrow" presStyleCnt="0"/>
      <dgm:spPr/>
    </dgm:pt>
    <dgm:pt modelId="{1D3464D6-CAFC-4697-86D3-D929AF34762D}" type="pres">
      <dgm:prSet presAssocID="{EBDBB84C-1497-43CC-ACB9-3ED48F3EE181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CE9BFF-BECE-4FE8-BB0B-21298555EDF2}" type="presOf" srcId="{C8B6373D-39F1-4760-81D1-432DEE0116DB}" destId="{1722D198-6D74-49F5-9680-D149CBE73C43}" srcOrd="0" destOrd="0" presId="urn:microsoft.com/office/officeart/2005/8/layout/process4"/>
    <dgm:cxn modelId="{6710001F-3F6B-48A0-AD02-2D58E9480A8F}" srcId="{165151B7-ADD3-45D3-8AC4-EE8950CAC798}" destId="{75FE0475-AC29-4795-B683-04839A1A7E54}" srcOrd="0" destOrd="0" parTransId="{597B4D05-6395-42C2-922B-E4CD2A49D99C}" sibTransId="{E32F3685-D262-40E7-A3B6-E1B2E03F2E94}"/>
    <dgm:cxn modelId="{8830E519-D11F-4AAD-8DBA-23A2171E5176}" type="presOf" srcId="{75FE0475-AC29-4795-B683-04839A1A7E54}" destId="{138D8006-E130-4B0F-878B-712F4DBDDFF1}" srcOrd="0" destOrd="0" presId="urn:microsoft.com/office/officeart/2005/8/layout/process4"/>
    <dgm:cxn modelId="{880EA5A5-57F1-4AC2-A14D-403F2CCC7B0B}" type="presOf" srcId="{BE319CDD-098D-4AFA-95C5-C63FEB46B812}" destId="{BC653117-E0A4-491A-B91D-BC44CF4C07BC}" srcOrd="0" destOrd="0" presId="urn:microsoft.com/office/officeart/2005/8/layout/process4"/>
    <dgm:cxn modelId="{261D2D48-730D-4B61-BE37-F1AD998FD0E3}" srcId="{ADA315EC-1BC3-4DE1-B2E2-A5520C5EC6B3}" destId="{165151B7-ADD3-45D3-8AC4-EE8950CAC798}" srcOrd="1" destOrd="0" parTransId="{1D478297-650D-450B-B873-18E9F019A8D6}" sibTransId="{BE69EA97-59FC-4A7C-81F6-15B06873AB2C}"/>
    <dgm:cxn modelId="{97682060-1275-45C4-8A80-3E2BDC4DCF44}" srcId="{BE319CDD-098D-4AFA-95C5-C63FEB46B812}" destId="{EBDBB84C-1497-43CC-ACB9-3ED48F3EE181}" srcOrd="0" destOrd="0" parTransId="{1D933092-0887-4858-A25E-F63316251F1F}" sibTransId="{8D5AA287-3737-40ED-83F6-2E8BE438DDDA}"/>
    <dgm:cxn modelId="{4AD398EE-376C-4227-B43F-C445772DBD57}" type="presOf" srcId="{165151B7-ADD3-45D3-8AC4-EE8950CAC798}" destId="{6DBD26C5-E785-4285-AE77-CD8261C2437E}" srcOrd="1" destOrd="0" presId="urn:microsoft.com/office/officeart/2005/8/layout/process4"/>
    <dgm:cxn modelId="{9DE289A8-8DE0-4209-A064-9DE548454021}" srcId="{C8B6373D-39F1-4760-81D1-432DEE0116DB}" destId="{509C9821-0974-44FF-BECE-28BE138E123B}" srcOrd="0" destOrd="0" parTransId="{B355E239-FECB-443A-920F-9193A0C76A0F}" sibTransId="{3DF625EB-DC33-4392-80A9-65A8C358F8A7}"/>
    <dgm:cxn modelId="{41F53BEB-8EF3-4BBD-9200-F175C1F7B7E1}" type="presOf" srcId="{ADA315EC-1BC3-4DE1-B2E2-A5520C5EC6B3}" destId="{072E01B9-20A3-40B4-B4C8-04D9514ADB8E}" srcOrd="0" destOrd="0" presId="urn:microsoft.com/office/officeart/2005/8/layout/process4"/>
    <dgm:cxn modelId="{F5DEC064-4CB6-4915-81E7-3D0E50522EED}" type="presOf" srcId="{C8B6373D-39F1-4760-81D1-432DEE0116DB}" destId="{591C266E-8CCD-4E59-A2A3-AAB81D9E04EE}" srcOrd="1" destOrd="0" presId="urn:microsoft.com/office/officeart/2005/8/layout/process4"/>
    <dgm:cxn modelId="{773725E7-67F7-4345-8D9E-85CCA7F43D5F}" srcId="{ADA315EC-1BC3-4DE1-B2E2-A5520C5EC6B3}" destId="{BE319CDD-098D-4AFA-95C5-C63FEB46B812}" srcOrd="0" destOrd="0" parTransId="{6ED6C4A6-B17F-4B41-8E74-35DBA2CB5316}" sibTransId="{E3F3D002-F09D-4E7C-A2B1-AC6B6A1F448B}"/>
    <dgm:cxn modelId="{7387B3A8-9215-4EB3-9E88-39BA8EB50671}" type="presOf" srcId="{165151B7-ADD3-45D3-8AC4-EE8950CAC798}" destId="{2B60D076-A821-4A87-A363-A572B85A9E18}" srcOrd="0" destOrd="0" presId="urn:microsoft.com/office/officeart/2005/8/layout/process4"/>
    <dgm:cxn modelId="{5573455B-1CF3-475F-8F07-1B228691172D}" srcId="{ADA315EC-1BC3-4DE1-B2E2-A5520C5EC6B3}" destId="{C8B6373D-39F1-4760-81D1-432DEE0116DB}" srcOrd="2" destOrd="0" parTransId="{38D3C93A-DB6B-4271-B1F6-39814832363C}" sibTransId="{F1922115-4FD1-46FD-A533-0F832B2C78EF}"/>
    <dgm:cxn modelId="{2523B424-9340-4A20-A932-5176CF28AC50}" type="presOf" srcId="{509C9821-0974-44FF-BECE-28BE138E123B}" destId="{BAD4D478-EC24-45F7-8D29-6C8C611B6EB7}" srcOrd="0" destOrd="0" presId="urn:microsoft.com/office/officeart/2005/8/layout/process4"/>
    <dgm:cxn modelId="{6656EACB-0811-4BD3-834C-284767AB43AD}" type="presOf" srcId="{EBDBB84C-1497-43CC-ACB9-3ED48F3EE181}" destId="{1D3464D6-CAFC-4697-86D3-D929AF34762D}" srcOrd="0" destOrd="0" presId="urn:microsoft.com/office/officeart/2005/8/layout/process4"/>
    <dgm:cxn modelId="{7C7937B6-956B-40E5-BA6B-9152DA3D506E}" type="presOf" srcId="{BE319CDD-098D-4AFA-95C5-C63FEB46B812}" destId="{F05E7B3E-1FD3-47AE-BA1B-D1D8B148CE4A}" srcOrd="1" destOrd="0" presId="urn:microsoft.com/office/officeart/2005/8/layout/process4"/>
    <dgm:cxn modelId="{E6001968-A5E5-4828-A0F4-A729DE0FE1F5}" type="presParOf" srcId="{072E01B9-20A3-40B4-B4C8-04D9514ADB8E}" destId="{5A4EF592-CE0E-4C64-BE87-29DE82931A87}" srcOrd="0" destOrd="0" presId="urn:microsoft.com/office/officeart/2005/8/layout/process4"/>
    <dgm:cxn modelId="{D6374FC0-F8FB-4C9F-98D8-914CECEDB638}" type="presParOf" srcId="{5A4EF592-CE0E-4C64-BE87-29DE82931A87}" destId="{1722D198-6D74-49F5-9680-D149CBE73C43}" srcOrd="0" destOrd="0" presId="urn:microsoft.com/office/officeart/2005/8/layout/process4"/>
    <dgm:cxn modelId="{8B310E5D-B15F-4B0D-A56A-3256B4041C61}" type="presParOf" srcId="{5A4EF592-CE0E-4C64-BE87-29DE82931A87}" destId="{591C266E-8CCD-4E59-A2A3-AAB81D9E04EE}" srcOrd="1" destOrd="0" presId="urn:microsoft.com/office/officeart/2005/8/layout/process4"/>
    <dgm:cxn modelId="{9584E133-FD68-41EB-8AA3-41119C6B4F0C}" type="presParOf" srcId="{5A4EF592-CE0E-4C64-BE87-29DE82931A87}" destId="{51F29915-08E0-44A3-B953-AADDAE3D83C1}" srcOrd="2" destOrd="0" presId="urn:microsoft.com/office/officeart/2005/8/layout/process4"/>
    <dgm:cxn modelId="{D571F82D-CB04-4084-929A-EDF9A4D829FD}" type="presParOf" srcId="{51F29915-08E0-44A3-B953-AADDAE3D83C1}" destId="{BAD4D478-EC24-45F7-8D29-6C8C611B6EB7}" srcOrd="0" destOrd="0" presId="urn:microsoft.com/office/officeart/2005/8/layout/process4"/>
    <dgm:cxn modelId="{50F7AF41-D7BE-481D-8B6F-BC2A990A6DE6}" type="presParOf" srcId="{072E01B9-20A3-40B4-B4C8-04D9514ADB8E}" destId="{B9E16417-EDD7-44C9-9AA6-262595FF1081}" srcOrd="1" destOrd="0" presId="urn:microsoft.com/office/officeart/2005/8/layout/process4"/>
    <dgm:cxn modelId="{945C6C42-D7A7-4E33-A262-6E4D1A4192E4}" type="presParOf" srcId="{072E01B9-20A3-40B4-B4C8-04D9514ADB8E}" destId="{08EB6874-6CA0-4F0B-A8FD-B33B3CF00EBA}" srcOrd="2" destOrd="0" presId="urn:microsoft.com/office/officeart/2005/8/layout/process4"/>
    <dgm:cxn modelId="{4291E164-A1D9-48B9-A2BA-6A15F28DEB2B}" type="presParOf" srcId="{08EB6874-6CA0-4F0B-A8FD-B33B3CF00EBA}" destId="{2B60D076-A821-4A87-A363-A572B85A9E18}" srcOrd="0" destOrd="0" presId="urn:microsoft.com/office/officeart/2005/8/layout/process4"/>
    <dgm:cxn modelId="{FF1BCB0D-F4F7-4601-A4DD-B71ABD1AF954}" type="presParOf" srcId="{08EB6874-6CA0-4F0B-A8FD-B33B3CF00EBA}" destId="{6DBD26C5-E785-4285-AE77-CD8261C2437E}" srcOrd="1" destOrd="0" presId="urn:microsoft.com/office/officeart/2005/8/layout/process4"/>
    <dgm:cxn modelId="{81FE4743-18F6-4A10-8D48-DF276D7D63B8}" type="presParOf" srcId="{08EB6874-6CA0-4F0B-A8FD-B33B3CF00EBA}" destId="{FC9D522E-1327-4057-9EFB-EBF1A30A250F}" srcOrd="2" destOrd="0" presId="urn:microsoft.com/office/officeart/2005/8/layout/process4"/>
    <dgm:cxn modelId="{A4F63182-013E-435D-8DA3-5D4CEDEF5B70}" type="presParOf" srcId="{FC9D522E-1327-4057-9EFB-EBF1A30A250F}" destId="{138D8006-E130-4B0F-878B-712F4DBDDFF1}" srcOrd="0" destOrd="0" presId="urn:microsoft.com/office/officeart/2005/8/layout/process4"/>
    <dgm:cxn modelId="{9008CDDC-751A-46FE-A200-3658CC57F55A}" type="presParOf" srcId="{072E01B9-20A3-40B4-B4C8-04D9514ADB8E}" destId="{246B0879-F268-4386-B1F8-95C0FA39A6EE}" srcOrd="3" destOrd="0" presId="urn:microsoft.com/office/officeart/2005/8/layout/process4"/>
    <dgm:cxn modelId="{EFFA4C7E-8FC3-4E2E-9823-9E29B75E5D56}" type="presParOf" srcId="{072E01B9-20A3-40B4-B4C8-04D9514ADB8E}" destId="{89E743D4-3958-40B6-8AE0-3CA8A30E5319}" srcOrd="4" destOrd="0" presId="urn:microsoft.com/office/officeart/2005/8/layout/process4"/>
    <dgm:cxn modelId="{345B7D39-D75F-42FF-B827-2ED8CC8FD748}" type="presParOf" srcId="{89E743D4-3958-40B6-8AE0-3CA8A30E5319}" destId="{BC653117-E0A4-491A-B91D-BC44CF4C07BC}" srcOrd="0" destOrd="0" presId="urn:microsoft.com/office/officeart/2005/8/layout/process4"/>
    <dgm:cxn modelId="{20CE658F-9FCC-4E7F-9014-B156041F527D}" type="presParOf" srcId="{89E743D4-3958-40B6-8AE0-3CA8A30E5319}" destId="{F05E7B3E-1FD3-47AE-BA1B-D1D8B148CE4A}" srcOrd="1" destOrd="0" presId="urn:microsoft.com/office/officeart/2005/8/layout/process4"/>
    <dgm:cxn modelId="{A8765298-521D-48D0-BD63-C03414901B2E}" type="presParOf" srcId="{89E743D4-3958-40B6-8AE0-3CA8A30E5319}" destId="{480C6778-2300-45F4-A465-70001941F0CD}" srcOrd="2" destOrd="0" presId="urn:microsoft.com/office/officeart/2005/8/layout/process4"/>
    <dgm:cxn modelId="{D8C888AB-D9F2-4B71-8516-7444C7864BBC}" type="presParOf" srcId="{480C6778-2300-45F4-A465-70001941F0CD}" destId="{1D3464D6-CAFC-4697-86D3-D929AF3476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A1CF7-316A-4F5A-B069-6A14819FD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228872-401A-4383-BB6E-F7C9D70B847D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 the tweet content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7DDBC6-1FA6-4309-9CDD-137A07217F1F}" type="parTrans" cxnId="{FCC764C8-010F-45B6-ACB9-2D91D0D2B0E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F52D67-C801-48C7-B29A-66E78DD8E0C0}" type="sibTrans" cxnId="{FCC764C8-010F-45B6-ACB9-2D91D0D2B0E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D701678-E5AF-40A9-A52F-A24FDB48F1AD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Transform it into a feature vector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8A764A-57FA-4B50-ADE1-08EE9F3DB59B}" type="parTrans" cxnId="{1A32D72A-F338-497A-946A-79E98C5C8781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4E27E7-6F69-47C6-A1F8-CA981BF1BEE7}" type="sibTrans" cxnId="{1A32D72A-F338-497A-946A-79E98C5C8781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CC5B52-EE26-41DA-AADB-A0239184DCF2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Train the model with the extracted annotated data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5BC98A-0AF1-4AEC-B06E-B5C6E0A82340}" type="parTrans" cxnId="{810A3C64-2E33-47C7-90C5-308A2EA9A5B2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46E09F-7179-4D30-884E-5E30F5D151DC}" type="sibTrans" cxnId="{810A3C64-2E33-47C7-90C5-308A2EA9A5B2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C9C221-A261-428C-BA2C-BE290D7E7FD4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Serialize the model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9C51FF-A0D8-4ACB-81FB-EAD6F63F7936}" type="parTrans" cxnId="{9750D75B-FA74-408D-B2F8-4AFBD7D7FE7F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0B905F-1CB1-4686-B9AF-4F7E1B9D96F7}" type="sibTrans" cxnId="{9750D75B-FA74-408D-B2F8-4AFBD7D7FE7F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DB396-DE6F-40C4-852E-2E995EC4E8B9}" type="pres">
      <dgm:prSet presAssocID="{4B4A1CF7-316A-4F5A-B069-6A14819FD573}" presName="Name0" presStyleCnt="0">
        <dgm:presLayoutVars>
          <dgm:dir/>
          <dgm:animLvl val="lvl"/>
          <dgm:resizeHandles val="exact"/>
        </dgm:presLayoutVars>
      </dgm:prSet>
      <dgm:spPr/>
    </dgm:pt>
    <dgm:pt modelId="{BE29C82B-7654-4023-AD9B-5727BDAB2828}" type="pres">
      <dgm:prSet presAssocID="{A5228872-401A-4383-BB6E-F7C9D70B84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500B2F-D37E-451D-8C25-5A030681BEB8}" type="pres">
      <dgm:prSet presAssocID="{D5F52D67-C801-48C7-B29A-66E78DD8E0C0}" presName="parTxOnlySpace" presStyleCnt="0"/>
      <dgm:spPr/>
    </dgm:pt>
    <dgm:pt modelId="{988B0673-C808-4415-9A04-1AFEBCCD9DDD}" type="pres">
      <dgm:prSet presAssocID="{8D701678-E5AF-40A9-A52F-A24FDB48F1AD}" presName="parTxOnly" presStyleLbl="node1" presStyleIdx="1" presStyleCnt="4" custLinFactNeighborX="-64135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E8BE00-70B0-4796-9F4F-8624499B89A9}" type="pres">
      <dgm:prSet presAssocID="{FB4E27E7-6F69-47C6-A1F8-CA981BF1BEE7}" presName="parTxOnlySpace" presStyleCnt="0"/>
      <dgm:spPr/>
    </dgm:pt>
    <dgm:pt modelId="{F4E520FE-1712-4DE4-82CC-1295132788F4}" type="pres">
      <dgm:prSet presAssocID="{23CC5B52-EE26-41DA-AADB-A0239184DCF2}" presName="parTxOnly" presStyleLbl="node1" presStyleIdx="2" presStyleCnt="4" custLinFactX="-3376" custLinFactNeighborX="-100000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A17024-7ABF-4A52-A0C1-9B64E63E15B6}" type="pres">
      <dgm:prSet presAssocID="{D646E09F-7179-4D30-884E-5E30F5D151DC}" presName="parTxOnlySpace" presStyleCnt="0"/>
      <dgm:spPr/>
    </dgm:pt>
    <dgm:pt modelId="{75D9EF93-FD13-4B08-A475-6D454FEF82FB}" type="pres">
      <dgm:prSet presAssocID="{4BC9C221-A261-428C-BA2C-BE290D7E7FD4}" presName="parTxOnly" presStyleLbl="node1" presStyleIdx="3" presStyleCnt="4" custLinFactX="-9618" custLinFactNeighborX="-100000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4AC85A-D3DF-4D94-9E40-2A3964DE89D4}" type="presOf" srcId="{23CC5B52-EE26-41DA-AADB-A0239184DCF2}" destId="{F4E520FE-1712-4DE4-82CC-1295132788F4}" srcOrd="0" destOrd="0" presId="urn:microsoft.com/office/officeart/2005/8/layout/chevron1"/>
    <dgm:cxn modelId="{2C743286-505F-46AE-A140-063884666E9E}" type="presOf" srcId="{4BC9C221-A261-428C-BA2C-BE290D7E7FD4}" destId="{75D9EF93-FD13-4B08-A475-6D454FEF82FB}" srcOrd="0" destOrd="0" presId="urn:microsoft.com/office/officeart/2005/8/layout/chevron1"/>
    <dgm:cxn modelId="{9750D75B-FA74-408D-B2F8-4AFBD7D7FE7F}" srcId="{4B4A1CF7-316A-4F5A-B069-6A14819FD573}" destId="{4BC9C221-A261-428C-BA2C-BE290D7E7FD4}" srcOrd="3" destOrd="0" parTransId="{A49C51FF-A0D8-4ACB-81FB-EAD6F63F7936}" sibTransId="{9F0B905F-1CB1-4686-B9AF-4F7E1B9D96F7}"/>
    <dgm:cxn modelId="{810A3C64-2E33-47C7-90C5-308A2EA9A5B2}" srcId="{4B4A1CF7-316A-4F5A-B069-6A14819FD573}" destId="{23CC5B52-EE26-41DA-AADB-A0239184DCF2}" srcOrd="2" destOrd="0" parTransId="{015BC98A-0AF1-4AEC-B06E-B5C6E0A82340}" sibTransId="{D646E09F-7179-4D30-884E-5E30F5D151DC}"/>
    <dgm:cxn modelId="{FCC764C8-010F-45B6-ACB9-2D91D0D2B0E6}" srcId="{4B4A1CF7-316A-4F5A-B069-6A14819FD573}" destId="{A5228872-401A-4383-BB6E-F7C9D70B847D}" srcOrd="0" destOrd="0" parTransId="{CE7DDBC6-1FA6-4309-9CDD-137A07217F1F}" sibTransId="{D5F52D67-C801-48C7-B29A-66E78DD8E0C0}"/>
    <dgm:cxn modelId="{A329BA4F-5560-4986-A49A-AB9E548FBF53}" type="presOf" srcId="{A5228872-401A-4383-BB6E-F7C9D70B847D}" destId="{BE29C82B-7654-4023-AD9B-5727BDAB2828}" srcOrd="0" destOrd="0" presId="urn:microsoft.com/office/officeart/2005/8/layout/chevron1"/>
    <dgm:cxn modelId="{E03D936D-83F2-45C3-9D5A-D6F353F32E6E}" type="presOf" srcId="{4B4A1CF7-316A-4F5A-B069-6A14819FD573}" destId="{5A7DB396-DE6F-40C4-852E-2E995EC4E8B9}" srcOrd="0" destOrd="0" presId="urn:microsoft.com/office/officeart/2005/8/layout/chevron1"/>
    <dgm:cxn modelId="{1A32D72A-F338-497A-946A-79E98C5C8781}" srcId="{4B4A1CF7-316A-4F5A-B069-6A14819FD573}" destId="{8D701678-E5AF-40A9-A52F-A24FDB48F1AD}" srcOrd="1" destOrd="0" parTransId="{218A764A-57FA-4B50-ADE1-08EE9F3DB59B}" sibTransId="{FB4E27E7-6F69-47C6-A1F8-CA981BF1BEE7}"/>
    <dgm:cxn modelId="{7A5E4B91-9B7C-4481-A2DE-712C872AF6E3}" type="presOf" srcId="{8D701678-E5AF-40A9-A52F-A24FDB48F1AD}" destId="{988B0673-C808-4415-9A04-1AFEBCCD9DDD}" srcOrd="0" destOrd="0" presId="urn:microsoft.com/office/officeart/2005/8/layout/chevron1"/>
    <dgm:cxn modelId="{3D3BDDA9-49AE-401E-A910-D0895A67E9F7}" type="presParOf" srcId="{5A7DB396-DE6F-40C4-852E-2E995EC4E8B9}" destId="{BE29C82B-7654-4023-AD9B-5727BDAB2828}" srcOrd="0" destOrd="0" presId="urn:microsoft.com/office/officeart/2005/8/layout/chevron1"/>
    <dgm:cxn modelId="{09BEE9DF-E52F-4905-A5AF-07F4D8990037}" type="presParOf" srcId="{5A7DB396-DE6F-40C4-852E-2E995EC4E8B9}" destId="{F6500B2F-D37E-451D-8C25-5A030681BEB8}" srcOrd="1" destOrd="0" presId="urn:microsoft.com/office/officeart/2005/8/layout/chevron1"/>
    <dgm:cxn modelId="{ECC2FDB0-FE94-4067-BE88-37E0D82DC341}" type="presParOf" srcId="{5A7DB396-DE6F-40C4-852E-2E995EC4E8B9}" destId="{988B0673-C808-4415-9A04-1AFEBCCD9DDD}" srcOrd="2" destOrd="0" presId="urn:microsoft.com/office/officeart/2005/8/layout/chevron1"/>
    <dgm:cxn modelId="{5CD6010E-D695-4845-9387-AF155A87BD34}" type="presParOf" srcId="{5A7DB396-DE6F-40C4-852E-2E995EC4E8B9}" destId="{97E8BE00-70B0-4796-9F4F-8624499B89A9}" srcOrd="3" destOrd="0" presId="urn:microsoft.com/office/officeart/2005/8/layout/chevron1"/>
    <dgm:cxn modelId="{817F0249-1AC5-4CD7-BFAF-A245A58B4796}" type="presParOf" srcId="{5A7DB396-DE6F-40C4-852E-2E995EC4E8B9}" destId="{F4E520FE-1712-4DE4-82CC-1295132788F4}" srcOrd="4" destOrd="0" presId="urn:microsoft.com/office/officeart/2005/8/layout/chevron1"/>
    <dgm:cxn modelId="{47112150-BE79-4B62-A569-2161DD75E515}" type="presParOf" srcId="{5A7DB396-DE6F-40C4-852E-2E995EC4E8B9}" destId="{D5A17024-7ABF-4A52-A0C1-9B64E63E15B6}" srcOrd="5" destOrd="0" presId="urn:microsoft.com/office/officeart/2005/8/layout/chevron1"/>
    <dgm:cxn modelId="{1F57D08C-6B5E-4BC5-9E17-E419C7EC298E}" type="presParOf" srcId="{5A7DB396-DE6F-40C4-852E-2E995EC4E8B9}" destId="{75D9EF93-FD13-4B08-A475-6D454FEF82F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515F71-DE6E-4F33-9985-84D608DDF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6F038B-66CC-4CAD-B5CE-A7DDC5D74ABD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number</a:t>
          </a:r>
          <a:r>
            <a:rPr lang="en-US" b="1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en-US" b="1" baseline="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retweets</a:t>
          </a:r>
          <a:r>
            <a:rPr lang="en-US" b="1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number of followers, friends and other tweets of the author 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A96333-10D4-4AA1-8121-A1D5DC57F215}" type="parTrans" cxnId="{F1AF2F05-3D28-4F15-8B85-74FD434DC60E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565885-19C4-4629-BD8C-88FE8329A593}" type="sibTrans" cxnId="{F1AF2F05-3D28-4F15-8B85-74FD434DC60E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5467D9-A02B-48DC-BAC9-DDA574D81AF0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information about the maximum of such numbers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A1523A-8C5C-44AD-A6D6-B152BEBAB849}" type="parTrans" cxnId="{BC5AF94E-E5F4-463D-80DC-7AEAD90258A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411A71-DF8F-46D3-A5F7-7780DF64DBAE}" type="sibTrans" cxnId="{BC5AF94E-E5F4-463D-80DC-7AEAD90258A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02C144-2B2A-4B77-8C97-5A8B4C8B6113}">
      <dgm:prSet phldrT="[Texte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log of the features and a simple linear mixture</a:t>
          </a:r>
          <a:endParaRPr lang="en-US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1D6C3C-1671-445F-8EB4-3C35DFD1D2AF}" type="parTrans" cxnId="{ECBCCD68-46E5-4592-BC5A-98798A5F9FF0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F74DA9-F529-4644-B2D9-10A2A6B7810E}" type="sibTrans" cxnId="{ECBCCD68-46E5-4592-BC5A-98798A5F9FF0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6018A7-1A13-46BD-8428-EFEDDE5C3257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single number representing authority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66772C-F867-4DB4-AB21-CA26E00FEC37}" type="parTrans" cxnId="{2BAFAADB-F2DE-4BD7-AD87-24A0A80CD0E7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6FCE2C-5C12-421A-8CAA-9B24A3EB17D6}" type="sibTrans" cxnId="{2BAFAADB-F2DE-4BD7-AD87-24A0A80CD0E7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7E5C7F-7E5C-48DE-BBA8-3B078968E6B8}" type="pres">
      <dgm:prSet presAssocID="{66515F71-DE6E-4F33-9985-84D608DDF915}" presName="Name0" presStyleCnt="0">
        <dgm:presLayoutVars>
          <dgm:dir/>
          <dgm:resizeHandles val="exact"/>
        </dgm:presLayoutVars>
      </dgm:prSet>
      <dgm:spPr/>
    </dgm:pt>
    <dgm:pt modelId="{441DFE97-3C6D-4C31-B998-B4CB092FB8B2}" type="pres">
      <dgm:prSet presAssocID="{396F038B-66CC-4CAD-B5CE-A7DDC5D74A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90032C-9858-4C63-83AB-20853EF7258E}" type="pres">
      <dgm:prSet presAssocID="{E6565885-19C4-4629-BD8C-88FE8329A593}" presName="sibTrans" presStyleLbl="sibTrans2D1" presStyleIdx="0" presStyleCnt="3"/>
      <dgm:spPr/>
      <dgm:t>
        <a:bodyPr/>
        <a:lstStyle/>
        <a:p>
          <a:endParaRPr lang="fr-FR"/>
        </a:p>
      </dgm:t>
    </dgm:pt>
    <dgm:pt modelId="{AAED1FAF-247D-48CD-9FDC-5691A5F0F946}" type="pres">
      <dgm:prSet presAssocID="{E6565885-19C4-4629-BD8C-88FE8329A59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D57D7CA-A06B-4B67-B184-1030600289A4}" type="pres">
      <dgm:prSet presAssocID="{345467D9-A02B-48DC-BAC9-DDA574D81AF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9A6A15-20C3-47A5-8174-377F484C523B}" type="pres">
      <dgm:prSet presAssocID="{E5411A71-DF8F-46D3-A5F7-7780DF64DBAE}" presName="sibTrans" presStyleLbl="sibTrans2D1" presStyleIdx="1" presStyleCnt="3"/>
      <dgm:spPr/>
      <dgm:t>
        <a:bodyPr/>
        <a:lstStyle/>
        <a:p>
          <a:endParaRPr lang="fr-FR"/>
        </a:p>
      </dgm:t>
    </dgm:pt>
    <dgm:pt modelId="{7B4A34A3-D612-481D-B239-DE7D10F793CD}" type="pres">
      <dgm:prSet presAssocID="{E5411A71-DF8F-46D3-A5F7-7780DF64DBAE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69AB615-4A95-4048-9427-BD0374CBC02E}" type="pres">
      <dgm:prSet presAssocID="{F502C144-2B2A-4B77-8C97-5A8B4C8B61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B81B7-2111-435C-8EBD-719D6C320D00}" type="pres">
      <dgm:prSet presAssocID="{72F74DA9-F529-4644-B2D9-10A2A6B7810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017A56E8-C8A5-42CB-9E29-9C56F8DF50AC}" type="pres">
      <dgm:prSet presAssocID="{72F74DA9-F529-4644-B2D9-10A2A6B7810E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2108C73E-40F9-4CF7-BBDD-5ED0929CF26F}" type="pres">
      <dgm:prSet presAssocID="{176018A7-1A13-46BD-8428-EFEDDE5C32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04D450-AA65-4D70-984F-F3E7A572CCAB}" type="presOf" srcId="{E5411A71-DF8F-46D3-A5F7-7780DF64DBAE}" destId="{A99A6A15-20C3-47A5-8174-377F484C523B}" srcOrd="0" destOrd="0" presId="urn:microsoft.com/office/officeart/2005/8/layout/process1"/>
    <dgm:cxn modelId="{650B5D8D-9352-4D7C-A41A-A3DF229CCA58}" type="presOf" srcId="{E6565885-19C4-4629-BD8C-88FE8329A593}" destId="{C890032C-9858-4C63-83AB-20853EF7258E}" srcOrd="0" destOrd="0" presId="urn:microsoft.com/office/officeart/2005/8/layout/process1"/>
    <dgm:cxn modelId="{46EE781E-477A-44ED-BA13-1D92ECAFE3CE}" type="presOf" srcId="{345467D9-A02B-48DC-BAC9-DDA574D81AF0}" destId="{ED57D7CA-A06B-4B67-B184-1030600289A4}" srcOrd="0" destOrd="0" presId="urn:microsoft.com/office/officeart/2005/8/layout/process1"/>
    <dgm:cxn modelId="{53E880B1-33C5-4607-AD5B-31357F0A3E6A}" type="presOf" srcId="{396F038B-66CC-4CAD-B5CE-A7DDC5D74ABD}" destId="{441DFE97-3C6D-4C31-B998-B4CB092FB8B2}" srcOrd="0" destOrd="0" presId="urn:microsoft.com/office/officeart/2005/8/layout/process1"/>
    <dgm:cxn modelId="{F1AF2F05-3D28-4F15-8B85-74FD434DC60E}" srcId="{66515F71-DE6E-4F33-9985-84D608DDF915}" destId="{396F038B-66CC-4CAD-B5CE-A7DDC5D74ABD}" srcOrd="0" destOrd="0" parTransId="{A8A96333-10D4-4AA1-8121-A1D5DC57F215}" sibTransId="{E6565885-19C4-4629-BD8C-88FE8329A593}"/>
    <dgm:cxn modelId="{2BA99DAB-0C6C-4B6E-8343-1D37A4D1AD83}" type="presOf" srcId="{72F74DA9-F529-4644-B2D9-10A2A6B7810E}" destId="{A3CB81B7-2111-435C-8EBD-719D6C320D00}" srcOrd="0" destOrd="0" presId="urn:microsoft.com/office/officeart/2005/8/layout/process1"/>
    <dgm:cxn modelId="{B2461659-39C6-40F2-A0F6-889A2D3975BC}" type="presOf" srcId="{E6565885-19C4-4629-BD8C-88FE8329A593}" destId="{AAED1FAF-247D-48CD-9FDC-5691A5F0F946}" srcOrd="1" destOrd="0" presId="urn:microsoft.com/office/officeart/2005/8/layout/process1"/>
    <dgm:cxn modelId="{ECBCCD68-46E5-4592-BC5A-98798A5F9FF0}" srcId="{66515F71-DE6E-4F33-9985-84D608DDF915}" destId="{F502C144-2B2A-4B77-8C97-5A8B4C8B6113}" srcOrd="2" destOrd="0" parTransId="{A31D6C3C-1671-445F-8EB4-3C35DFD1D2AF}" sibTransId="{72F74DA9-F529-4644-B2D9-10A2A6B7810E}"/>
    <dgm:cxn modelId="{2BAFAADB-F2DE-4BD7-AD87-24A0A80CD0E7}" srcId="{66515F71-DE6E-4F33-9985-84D608DDF915}" destId="{176018A7-1A13-46BD-8428-EFEDDE5C3257}" srcOrd="3" destOrd="0" parTransId="{0E66772C-F867-4DB4-AB21-CA26E00FEC37}" sibTransId="{206FCE2C-5C12-421A-8CAA-9B24A3EB17D6}"/>
    <dgm:cxn modelId="{6BBB13D3-252C-455E-8D5D-134CF7779A36}" type="presOf" srcId="{72F74DA9-F529-4644-B2D9-10A2A6B7810E}" destId="{017A56E8-C8A5-42CB-9E29-9C56F8DF50AC}" srcOrd="1" destOrd="0" presId="urn:microsoft.com/office/officeart/2005/8/layout/process1"/>
    <dgm:cxn modelId="{BC5AF94E-E5F4-463D-80DC-7AEAD90258A6}" srcId="{66515F71-DE6E-4F33-9985-84D608DDF915}" destId="{345467D9-A02B-48DC-BAC9-DDA574D81AF0}" srcOrd="1" destOrd="0" parTransId="{E1A1523A-8C5C-44AD-A6D6-B152BEBAB849}" sibTransId="{E5411A71-DF8F-46D3-A5F7-7780DF64DBAE}"/>
    <dgm:cxn modelId="{16A91B64-B85A-48DD-A79B-34999B5477F0}" type="presOf" srcId="{66515F71-DE6E-4F33-9985-84D608DDF915}" destId="{EE7E5C7F-7E5C-48DE-BBA8-3B078968E6B8}" srcOrd="0" destOrd="0" presId="urn:microsoft.com/office/officeart/2005/8/layout/process1"/>
    <dgm:cxn modelId="{24467DCF-BB1D-4E14-943B-DC8B9715E26B}" type="presOf" srcId="{E5411A71-DF8F-46D3-A5F7-7780DF64DBAE}" destId="{7B4A34A3-D612-481D-B239-DE7D10F793CD}" srcOrd="1" destOrd="0" presId="urn:microsoft.com/office/officeart/2005/8/layout/process1"/>
    <dgm:cxn modelId="{7592C992-290C-4FD0-B738-B814CD79FEC7}" type="presOf" srcId="{176018A7-1A13-46BD-8428-EFEDDE5C3257}" destId="{2108C73E-40F9-4CF7-BBDD-5ED0929CF26F}" srcOrd="0" destOrd="0" presId="urn:microsoft.com/office/officeart/2005/8/layout/process1"/>
    <dgm:cxn modelId="{9848A990-8AAD-43CE-A1A1-E948FB44587E}" type="presOf" srcId="{F502C144-2B2A-4B77-8C97-5A8B4C8B6113}" destId="{369AB615-4A95-4048-9427-BD0374CBC02E}" srcOrd="0" destOrd="0" presId="urn:microsoft.com/office/officeart/2005/8/layout/process1"/>
    <dgm:cxn modelId="{CABCF0EA-3B61-4ACA-B804-2DD5CC7BE2D9}" type="presParOf" srcId="{EE7E5C7F-7E5C-48DE-BBA8-3B078968E6B8}" destId="{441DFE97-3C6D-4C31-B998-B4CB092FB8B2}" srcOrd="0" destOrd="0" presId="urn:microsoft.com/office/officeart/2005/8/layout/process1"/>
    <dgm:cxn modelId="{90572E30-0DCD-41DE-9A47-16285A7392DE}" type="presParOf" srcId="{EE7E5C7F-7E5C-48DE-BBA8-3B078968E6B8}" destId="{C890032C-9858-4C63-83AB-20853EF7258E}" srcOrd="1" destOrd="0" presId="urn:microsoft.com/office/officeart/2005/8/layout/process1"/>
    <dgm:cxn modelId="{8E99C5B0-E65E-4F2D-9F5F-1DB48895D15C}" type="presParOf" srcId="{C890032C-9858-4C63-83AB-20853EF7258E}" destId="{AAED1FAF-247D-48CD-9FDC-5691A5F0F946}" srcOrd="0" destOrd="0" presId="urn:microsoft.com/office/officeart/2005/8/layout/process1"/>
    <dgm:cxn modelId="{1D9E3CF6-8766-4721-B324-10C6FB069B29}" type="presParOf" srcId="{EE7E5C7F-7E5C-48DE-BBA8-3B078968E6B8}" destId="{ED57D7CA-A06B-4B67-B184-1030600289A4}" srcOrd="2" destOrd="0" presId="urn:microsoft.com/office/officeart/2005/8/layout/process1"/>
    <dgm:cxn modelId="{75BE6A3B-0505-47B2-8938-CDFCAC59712A}" type="presParOf" srcId="{EE7E5C7F-7E5C-48DE-BBA8-3B078968E6B8}" destId="{A99A6A15-20C3-47A5-8174-377F484C523B}" srcOrd="3" destOrd="0" presId="urn:microsoft.com/office/officeart/2005/8/layout/process1"/>
    <dgm:cxn modelId="{01D8904F-A36E-4491-A18E-F5A26409600D}" type="presParOf" srcId="{A99A6A15-20C3-47A5-8174-377F484C523B}" destId="{7B4A34A3-D612-481D-B239-DE7D10F793CD}" srcOrd="0" destOrd="0" presId="urn:microsoft.com/office/officeart/2005/8/layout/process1"/>
    <dgm:cxn modelId="{D2E62AD3-718A-4133-BD25-A0FA199931DA}" type="presParOf" srcId="{EE7E5C7F-7E5C-48DE-BBA8-3B078968E6B8}" destId="{369AB615-4A95-4048-9427-BD0374CBC02E}" srcOrd="4" destOrd="0" presId="urn:microsoft.com/office/officeart/2005/8/layout/process1"/>
    <dgm:cxn modelId="{7180D484-4CEE-44B5-8E86-8EEB03D1D9C0}" type="presParOf" srcId="{EE7E5C7F-7E5C-48DE-BBA8-3B078968E6B8}" destId="{A3CB81B7-2111-435C-8EBD-719D6C320D00}" srcOrd="5" destOrd="0" presId="urn:microsoft.com/office/officeart/2005/8/layout/process1"/>
    <dgm:cxn modelId="{DDFE2276-0AEA-4E0E-B120-A3D230C0BA83}" type="presParOf" srcId="{A3CB81B7-2111-435C-8EBD-719D6C320D00}" destId="{017A56E8-C8A5-42CB-9E29-9C56F8DF50AC}" srcOrd="0" destOrd="0" presId="urn:microsoft.com/office/officeart/2005/8/layout/process1"/>
    <dgm:cxn modelId="{B25EE625-1C82-40C9-91C2-D708A51AEED3}" type="presParOf" srcId="{EE7E5C7F-7E5C-48DE-BBA8-3B078968E6B8}" destId="{2108C73E-40F9-4CF7-BBDD-5ED0929CF26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266E-8CCD-4E59-A2A3-AAB81D9E04EE}">
      <dsp:nvSpPr>
        <dsp:cNvPr id="0" name=""/>
        <dsp:cNvSpPr/>
      </dsp:nvSpPr>
      <dsp:spPr>
        <a:xfrm>
          <a:off x="0" y="2178683"/>
          <a:ext cx="8496944" cy="1068669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Distance : the score decreases as the distance between the sentiment word and the name of the</a:t>
          </a:r>
          <a:r>
            <a:rPr lang="en-US" sz="1800" b="0" kern="1200" noProof="0" dirty="0" smtClean="0">
              <a:effectLst/>
            </a:rPr>
            <a:t> </a:t>
          </a: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increases</a:t>
          </a:r>
          <a:endParaRPr lang="en-US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178683"/>
        <a:ext cx="8496944" cy="577081"/>
      </dsp:txXfrm>
    </dsp:sp>
    <dsp:sp modelId="{BAD4D478-EC24-45F7-8D29-6C8C611B6EB7}">
      <dsp:nvSpPr>
        <dsp:cNvPr id="0" name=""/>
        <dsp:cNvSpPr/>
      </dsp:nvSpPr>
      <dsp:spPr>
        <a:xfrm>
          <a:off x="0" y="2727322"/>
          <a:ext cx="8496944" cy="328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dirty="0" smtClean="0"/>
            <a:t>“I like A but I really hate B” =&gt; Positive score for A, negative score for B</a:t>
          </a:r>
          <a:endParaRPr lang="en-US" sz="1900" kern="1200" noProof="0" dirty="0"/>
        </a:p>
      </dsp:txBody>
      <dsp:txXfrm>
        <a:off x="0" y="2727322"/>
        <a:ext cx="8496944" cy="328979"/>
      </dsp:txXfrm>
    </dsp:sp>
    <dsp:sp modelId="{6DBD26C5-E785-4285-AE77-CD8261C2437E}">
      <dsp:nvSpPr>
        <dsp:cNvPr id="0" name=""/>
        <dsp:cNvSpPr/>
      </dsp:nvSpPr>
      <dsp:spPr>
        <a:xfrm rot="10800000">
          <a:off x="0" y="1089474"/>
          <a:ext cx="8496944" cy="1099937"/>
        </a:xfrm>
        <a:prstGeom prst="upArrowCallou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Modifiers and negations : add a coefficient for the following words</a:t>
          </a:r>
          <a:endParaRPr lang="en-US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1089474"/>
        <a:ext cx="8496944" cy="386077"/>
      </dsp:txXfrm>
    </dsp:sp>
    <dsp:sp modelId="{138D8006-E130-4B0F-878B-712F4DBDDFF1}">
      <dsp:nvSpPr>
        <dsp:cNvPr id="0" name=""/>
        <dsp:cNvSpPr/>
      </dsp:nvSpPr>
      <dsp:spPr>
        <a:xfrm>
          <a:off x="0" y="1475552"/>
          <a:ext cx="8496944" cy="328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dirty="0" smtClean="0"/>
            <a:t>“It is not good” =&gt; score = 0+0+0+(-1)*1 = -1</a:t>
          </a:r>
          <a:endParaRPr lang="en-US" sz="1900" kern="1200" noProof="0" dirty="0"/>
        </a:p>
      </dsp:txBody>
      <dsp:txXfrm>
        <a:off x="0" y="1475552"/>
        <a:ext cx="8496944" cy="328881"/>
      </dsp:txXfrm>
    </dsp:sp>
    <dsp:sp modelId="{F05E7B3E-1FD3-47AE-BA1B-D1D8B148CE4A}">
      <dsp:nvSpPr>
        <dsp:cNvPr id="0" name=""/>
        <dsp:cNvSpPr/>
      </dsp:nvSpPr>
      <dsp:spPr>
        <a:xfrm rot="10800000">
          <a:off x="0" y="264"/>
          <a:ext cx="8496944" cy="1099937"/>
        </a:xfrm>
        <a:prstGeom prst="upArrowCallou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 lexicon</a:t>
          </a:r>
          <a:endParaRPr lang="en-US" sz="20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264"/>
        <a:ext cx="8496944" cy="386077"/>
      </dsp:txXfrm>
    </dsp:sp>
    <dsp:sp modelId="{1D3464D6-CAFC-4697-86D3-D929AF34762D}">
      <dsp:nvSpPr>
        <dsp:cNvPr id="0" name=""/>
        <dsp:cNvSpPr/>
      </dsp:nvSpPr>
      <dsp:spPr>
        <a:xfrm>
          <a:off x="0" y="386342"/>
          <a:ext cx="8496944" cy="328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dirty="0" smtClean="0"/>
            <a:t>“It is good” =&gt; score = 0+0+1 = 1</a:t>
          </a:r>
          <a:endParaRPr lang="en-US" sz="1900" kern="1200" noProof="0" dirty="0"/>
        </a:p>
      </dsp:txBody>
      <dsp:txXfrm>
        <a:off x="0" y="386342"/>
        <a:ext cx="8496944" cy="328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C82B-7654-4023-AD9B-5727BDAB2828}">
      <dsp:nvSpPr>
        <dsp:cNvPr id="0" name=""/>
        <dsp:cNvSpPr/>
      </dsp:nvSpPr>
      <dsp:spPr>
        <a:xfrm>
          <a:off x="4375" y="1781142"/>
          <a:ext cx="2547107" cy="10188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 the tweet content</a:t>
          </a:r>
          <a:endParaRPr lang="en-US" sz="17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3796" y="1781142"/>
        <a:ext cx="1528265" cy="1018842"/>
      </dsp:txXfrm>
    </dsp:sp>
    <dsp:sp modelId="{988B0673-C808-4415-9A04-1AFEBCCD9DDD}">
      <dsp:nvSpPr>
        <dsp:cNvPr id="0" name=""/>
        <dsp:cNvSpPr/>
      </dsp:nvSpPr>
      <dsp:spPr>
        <a:xfrm>
          <a:off x="2133413" y="1764025"/>
          <a:ext cx="2547107" cy="10188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Transform it into a feature vector</a:t>
          </a:r>
          <a:endParaRPr lang="en-US" sz="17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42834" y="1764025"/>
        <a:ext cx="1528265" cy="1018842"/>
      </dsp:txXfrm>
    </dsp:sp>
    <dsp:sp modelId="{F4E520FE-1712-4DE4-82CC-1295132788F4}">
      <dsp:nvSpPr>
        <dsp:cNvPr id="0" name=""/>
        <dsp:cNvSpPr/>
      </dsp:nvSpPr>
      <dsp:spPr>
        <a:xfrm>
          <a:off x="4248467" y="1764025"/>
          <a:ext cx="2547107" cy="10188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Train the model with the extracted annotated data</a:t>
          </a:r>
          <a:endParaRPr lang="en-US" sz="17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57888" y="1764025"/>
        <a:ext cx="1528265" cy="1018842"/>
      </dsp:txXfrm>
    </dsp:sp>
    <dsp:sp modelId="{75D9EF93-FD13-4B08-A475-6D454FEF82FB}">
      <dsp:nvSpPr>
        <dsp:cNvPr id="0" name=""/>
        <dsp:cNvSpPr/>
      </dsp:nvSpPr>
      <dsp:spPr>
        <a:xfrm>
          <a:off x="6381873" y="1764025"/>
          <a:ext cx="2547107" cy="10188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Serialize the model</a:t>
          </a:r>
          <a:endParaRPr lang="en-US" sz="17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91294" y="1764025"/>
        <a:ext cx="1528265" cy="1018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DFE97-3C6D-4C31-B998-B4CB092FB8B2}">
      <dsp:nvSpPr>
        <dsp:cNvPr id="0" name=""/>
        <dsp:cNvSpPr/>
      </dsp:nvSpPr>
      <dsp:spPr>
        <a:xfrm>
          <a:off x="3738" y="927916"/>
          <a:ext cx="1634579" cy="199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number</a:t>
          </a:r>
          <a:r>
            <a:rPr lang="en-US" sz="1800" b="1" kern="120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en-US" sz="1800" b="1" kern="1200" baseline="0" noProof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retweets</a:t>
          </a:r>
          <a:r>
            <a:rPr lang="en-US" sz="1800" b="1" kern="120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number of followers, friends and other tweets of the author </a:t>
          </a:r>
          <a:endParaRPr lang="en-US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613" y="975791"/>
        <a:ext cx="1538829" cy="1896393"/>
      </dsp:txXfrm>
    </dsp:sp>
    <dsp:sp modelId="{C890032C-9858-4C63-83AB-20853EF7258E}">
      <dsp:nvSpPr>
        <dsp:cNvPr id="0" name=""/>
        <dsp:cNvSpPr/>
      </dsp:nvSpPr>
      <dsp:spPr>
        <a:xfrm>
          <a:off x="1801775" y="1721300"/>
          <a:ext cx="346530" cy="405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01775" y="1802375"/>
        <a:ext cx="242571" cy="243225"/>
      </dsp:txXfrm>
    </dsp:sp>
    <dsp:sp modelId="{ED57D7CA-A06B-4B67-B184-1030600289A4}">
      <dsp:nvSpPr>
        <dsp:cNvPr id="0" name=""/>
        <dsp:cNvSpPr/>
      </dsp:nvSpPr>
      <dsp:spPr>
        <a:xfrm>
          <a:off x="2292149" y="927916"/>
          <a:ext cx="1634579" cy="199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information about the maximum of such numbers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0024" y="975791"/>
        <a:ext cx="1538829" cy="1896393"/>
      </dsp:txXfrm>
    </dsp:sp>
    <dsp:sp modelId="{A99A6A15-20C3-47A5-8174-377F484C523B}">
      <dsp:nvSpPr>
        <dsp:cNvPr id="0" name=""/>
        <dsp:cNvSpPr/>
      </dsp:nvSpPr>
      <dsp:spPr>
        <a:xfrm>
          <a:off x="4090186" y="1721300"/>
          <a:ext cx="346530" cy="405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90186" y="1802375"/>
        <a:ext cx="242571" cy="243225"/>
      </dsp:txXfrm>
    </dsp:sp>
    <dsp:sp modelId="{369AB615-4A95-4048-9427-BD0374CBC02E}">
      <dsp:nvSpPr>
        <dsp:cNvPr id="0" name=""/>
        <dsp:cNvSpPr/>
      </dsp:nvSpPr>
      <dsp:spPr>
        <a:xfrm>
          <a:off x="4580559" y="927916"/>
          <a:ext cx="1634579" cy="199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log of the features and a simple linear mixture</a:t>
          </a:r>
          <a:endParaRPr lang="en-US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28434" y="975791"/>
        <a:ext cx="1538829" cy="1896393"/>
      </dsp:txXfrm>
    </dsp:sp>
    <dsp:sp modelId="{A3CB81B7-2111-435C-8EBD-719D6C320D00}">
      <dsp:nvSpPr>
        <dsp:cNvPr id="0" name=""/>
        <dsp:cNvSpPr/>
      </dsp:nvSpPr>
      <dsp:spPr>
        <a:xfrm>
          <a:off x="6378596" y="1721300"/>
          <a:ext cx="346530" cy="405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78596" y="1802375"/>
        <a:ext cx="242571" cy="243225"/>
      </dsp:txXfrm>
    </dsp:sp>
    <dsp:sp modelId="{2108C73E-40F9-4CF7-BBDD-5ED0929CF26F}">
      <dsp:nvSpPr>
        <dsp:cNvPr id="0" name=""/>
        <dsp:cNvSpPr/>
      </dsp:nvSpPr>
      <dsp:spPr>
        <a:xfrm>
          <a:off x="6868970" y="927916"/>
          <a:ext cx="1634579" cy="1992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single number representing authority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16845" y="975791"/>
        <a:ext cx="1538829" cy="189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33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91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32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137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36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60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5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809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636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60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09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E1-6390-40FC-B069-78F33F9CF4A3}" type="datetimeFigureOut">
              <a:rPr lang="el-GR" smtClean="0"/>
              <a:t>15/5/2012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1338-28E9-444C-87B4-CDAD8B882C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12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US" dirty="0" smtClean="0"/>
              <a:t>Reputation Management System</a:t>
            </a:r>
            <a:endParaRPr lang="el-G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247268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Mihai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Damaschin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err="1" smtClean="0">
                <a:solidFill>
                  <a:schemeClr val="tx2"/>
                </a:solidFill>
              </a:rPr>
              <a:t>Matthijs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Dorst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Maria </a:t>
            </a:r>
            <a:r>
              <a:rPr lang="en-US" sz="2800" dirty="0" err="1" smtClean="0">
                <a:solidFill>
                  <a:schemeClr val="tx2"/>
                </a:solidFill>
              </a:rPr>
              <a:t>Gerontini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err="1" smtClean="0">
                <a:solidFill>
                  <a:schemeClr val="tx2"/>
                </a:solidFill>
              </a:rPr>
              <a:t>Cihat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Imamoglu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Caroline </a:t>
            </a:r>
            <a:r>
              <a:rPr lang="en-US" sz="2800" dirty="0" err="1" smtClean="0">
                <a:solidFill>
                  <a:schemeClr val="tx2"/>
                </a:solidFill>
              </a:rPr>
              <a:t>Queva</a:t>
            </a:r>
            <a:endParaRPr lang="el-G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Methods: User Interface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64896" cy="485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3686" y="908720"/>
            <a:ext cx="8424936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Experimental Set up:</a:t>
            </a:r>
            <a:r>
              <a:rPr lang="en-US" sz="2800" b="1" u="sng" dirty="0" smtClean="0"/>
              <a:t> </a:t>
            </a:r>
            <a:endParaRPr lang="en-US" sz="1400" dirty="0"/>
          </a:p>
          <a:p>
            <a:r>
              <a:rPr lang="en-US" sz="2000" dirty="0" smtClean="0"/>
              <a:t>Use an existing twitter corpus, provided by Sanders Analytics</a:t>
            </a:r>
          </a:p>
          <a:p>
            <a:r>
              <a:rPr lang="en-US" sz="2000" dirty="0" smtClean="0"/>
              <a:t>Split this data set for training and testing</a:t>
            </a:r>
          </a:p>
          <a:p>
            <a:r>
              <a:rPr lang="en-US" sz="2000" dirty="0" smtClean="0"/>
              <a:t>Measure precision and recall</a:t>
            </a:r>
          </a:p>
          <a:p>
            <a:r>
              <a:rPr lang="en-US" sz="2000" dirty="0" smtClean="0"/>
              <a:t>Use the query “Microsoft” for testing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74475"/>
            <a:ext cx="52387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8163" y="3212976"/>
            <a:ext cx="3312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Four different ways </a:t>
            </a:r>
            <a:r>
              <a:rPr lang="en-US" dirty="0" smtClean="0"/>
              <a:t>have been used </a:t>
            </a:r>
            <a:r>
              <a:rPr lang="en-US" dirty="0"/>
              <a:t>for the sentiment estimation  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 Gaussian distance.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 detection of negations and modifiers.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 Bayes </a:t>
            </a:r>
            <a:r>
              <a:rPr lang="en-US" dirty="0" smtClean="0"/>
              <a:t>classifier </a:t>
            </a:r>
            <a:r>
              <a:rPr lang="en-US" dirty="0"/>
              <a:t>and a lexicon with assigned negative and positive scores.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 presence of smileys to the sentiment score.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67944" y="6398700"/>
            <a:ext cx="4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for unfiltered data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58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66" y="-29029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504056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70" y="3645511"/>
            <a:ext cx="5213226" cy="280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97346" y="3356992"/>
            <a:ext cx="4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for data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URL and annotations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26532" y="6453336"/>
            <a:ext cx="4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for data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repeated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436096" y="1314634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significant </a:t>
            </a:r>
            <a:r>
              <a:rPr lang="en-US" dirty="0"/>
              <a:t>improvement occurs at recall for the negations and the </a:t>
            </a:r>
            <a:r>
              <a:rPr lang="en-US" dirty="0" smtClean="0"/>
              <a:t>modifiers.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performance </a:t>
            </a:r>
            <a:r>
              <a:rPr lang="en-US" dirty="0"/>
              <a:t>of precision has been decreased. </a:t>
            </a:r>
            <a:endParaRPr lang="en-US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79512" y="414501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Bayes </a:t>
            </a:r>
            <a:r>
              <a:rPr lang="en-US" dirty="0" smtClean="0"/>
              <a:t>classifier </a:t>
            </a:r>
            <a:r>
              <a:rPr lang="en-US" dirty="0"/>
              <a:t>does not indicate any difference.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overall </a:t>
            </a:r>
            <a:r>
              <a:rPr lang="en-US" dirty="0"/>
              <a:t>score has an </a:t>
            </a:r>
            <a:r>
              <a:rPr lang="en-US" dirty="0" smtClean="0"/>
              <a:t>improvement in </a:t>
            </a:r>
            <a:r>
              <a:rPr lang="en-US" dirty="0"/>
              <a:t>comparison with the unfiltered data.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2108" y="16288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Before</a:t>
            </a:r>
            <a:r>
              <a:rPr lang="fr-FR" sz="2800" b="1" u="sng" dirty="0" smtClean="0"/>
              <a:t> :</a:t>
            </a:r>
            <a:endParaRPr lang="fr-FR" sz="2800" b="1" u="sng" dirty="0"/>
          </a:p>
        </p:txBody>
      </p:sp>
      <p:grpSp>
        <p:nvGrpSpPr>
          <p:cNvPr id="8" name="Groupe 7"/>
          <p:cNvGrpSpPr/>
          <p:nvPr/>
        </p:nvGrpSpPr>
        <p:grpSpPr>
          <a:xfrm>
            <a:off x="291716" y="2273388"/>
            <a:ext cx="3392760" cy="1731676"/>
            <a:chOff x="755576" y="2492896"/>
            <a:chExt cx="3392760" cy="2232248"/>
          </a:xfrm>
        </p:grpSpPr>
        <p:sp>
          <p:nvSpPr>
            <p:cNvPr id="7" name="Bulle ronde 6"/>
            <p:cNvSpPr/>
            <p:nvPr/>
          </p:nvSpPr>
          <p:spPr>
            <a:xfrm>
              <a:off x="755576" y="2492896"/>
              <a:ext cx="2160240" cy="1368152"/>
            </a:xfrm>
            <a:prstGeom prst="wedgeEllipseCallout">
              <a:avLst>
                <a:gd name="adj1" fmla="val -45845"/>
                <a:gd name="adj2" fmla="val 6047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 like this company, and you ?</a:t>
              </a:r>
              <a:endParaRPr lang="en-US" dirty="0"/>
            </a:p>
          </p:txBody>
        </p:sp>
        <p:sp>
          <p:nvSpPr>
            <p:cNvPr id="9" name="Bulle ronde 8"/>
            <p:cNvSpPr/>
            <p:nvPr/>
          </p:nvSpPr>
          <p:spPr>
            <a:xfrm>
              <a:off x="1988096" y="3356992"/>
              <a:ext cx="2160240" cy="1368152"/>
            </a:xfrm>
            <a:prstGeom prst="wedgeEllipseCallout">
              <a:avLst>
                <a:gd name="adj1" fmla="val 43302"/>
                <a:gd name="adj2" fmla="val 706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No I don’t, I think it’s not a good one.</a:t>
              </a:r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72108" y="4609815"/>
            <a:ext cx="3637740" cy="707886"/>
            <a:chOff x="756435" y="4609815"/>
            <a:chExt cx="3637740" cy="707886"/>
          </a:xfrm>
        </p:grpSpPr>
        <p:sp>
          <p:nvSpPr>
            <p:cNvPr id="10" name="ZoneTexte 9"/>
            <p:cNvSpPr txBox="1"/>
            <p:nvPr/>
          </p:nvSpPr>
          <p:spPr>
            <a:xfrm>
              <a:off x="1585863" y="4609815"/>
              <a:ext cx="2808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Difficult to track reputation of a brand.</a:t>
              </a:r>
              <a:endParaRPr lang="en-US" sz="2000" dirty="0"/>
            </a:p>
          </p:txBody>
        </p:sp>
        <p:sp>
          <p:nvSpPr>
            <p:cNvPr id="11" name="Flèche droite 10"/>
            <p:cNvSpPr/>
            <p:nvPr/>
          </p:nvSpPr>
          <p:spPr>
            <a:xfrm>
              <a:off x="756435" y="4844166"/>
              <a:ext cx="829428" cy="254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94175" y="16288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Now</a:t>
            </a:r>
            <a:r>
              <a:rPr lang="fr-FR" sz="2800" b="1" u="sng" dirty="0" smtClean="0"/>
              <a:t> :</a:t>
            </a:r>
            <a:endParaRPr lang="fr-FR" sz="2800" b="1" u="sng" dirty="0"/>
          </a:p>
        </p:txBody>
      </p:sp>
      <p:grpSp>
        <p:nvGrpSpPr>
          <p:cNvPr id="17" name="Groupe 16"/>
          <p:cNvGrpSpPr/>
          <p:nvPr/>
        </p:nvGrpSpPr>
        <p:grpSpPr>
          <a:xfrm>
            <a:off x="4420637" y="2189199"/>
            <a:ext cx="4392488" cy="2247914"/>
            <a:chOff x="4420637" y="2189198"/>
            <a:chExt cx="4392488" cy="2909311"/>
          </a:xfrm>
        </p:grpSpPr>
        <p:pic>
          <p:nvPicPr>
            <p:cNvPr id="1029" name="Picture 5" descr="http://globalvoicesonline.org/wp-content/uploads/2009/07/emin-tweet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637" y="2189198"/>
              <a:ext cx="4392488" cy="290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4572000" y="2804063"/>
              <a:ext cx="3816424" cy="8397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I like this company, it’s a really good one. You should try ! It’s awesome !</a:t>
              </a:r>
              <a:endParaRPr lang="en-US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48064" y="4005063"/>
              <a:ext cx="1080120" cy="3600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US" sz="1200" dirty="0" smtClean="0"/>
                <a:t>Someone</a:t>
              </a:r>
              <a:endParaRPr lang="en-US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750684" y="4617394"/>
            <a:ext cx="3637740" cy="1015663"/>
            <a:chOff x="756435" y="4609815"/>
            <a:chExt cx="3637740" cy="1015663"/>
          </a:xfrm>
        </p:grpSpPr>
        <p:sp>
          <p:nvSpPr>
            <p:cNvPr id="22" name="ZoneTexte 21"/>
            <p:cNvSpPr txBox="1"/>
            <p:nvPr/>
          </p:nvSpPr>
          <p:spPr>
            <a:xfrm>
              <a:off x="1585863" y="4609815"/>
              <a:ext cx="280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Can know the reputation of a brand by monitoring social media sources</a:t>
              </a:r>
              <a:endParaRPr lang="en-US" sz="2000" dirty="0"/>
            </a:p>
          </p:txBody>
        </p:sp>
        <p:sp>
          <p:nvSpPr>
            <p:cNvPr id="23" name="Flèche droite 22"/>
            <p:cNvSpPr/>
            <p:nvPr/>
          </p:nvSpPr>
          <p:spPr>
            <a:xfrm>
              <a:off x="756435" y="4844166"/>
              <a:ext cx="829428" cy="254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046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488832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err="1" smtClean="0"/>
              <a:t>Search</a:t>
            </a:r>
            <a:endParaRPr lang="fr-FR" b="1" u="sng" dirty="0" smtClean="0"/>
          </a:p>
          <a:p>
            <a:endParaRPr lang="fr-FR" sz="2000" dirty="0" smtClean="0"/>
          </a:p>
          <a:p>
            <a:r>
              <a:rPr lang="fr-FR" sz="2000" dirty="0" err="1" smtClean="0"/>
              <a:t>Search</a:t>
            </a:r>
            <a:r>
              <a:rPr lang="fr-FR" sz="2000" dirty="0" smtClean="0"/>
              <a:t> for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keywords : </a:t>
            </a:r>
            <a:r>
              <a:rPr lang="fr-FR" sz="2000" dirty="0" err="1" smtClean="0"/>
              <a:t>provided</a:t>
            </a:r>
            <a:r>
              <a:rPr lang="fr-FR" sz="2000" dirty="0" smtClean="0"/>
              <a:t> by </a:t>
            </a:r>
            <a:r>
              <a:rPr lang="fr-FR" sz="2000" dirty="0" err="1" smtClean="0"/>
              <a:t>Twitter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2000" dirty="0" err="1" smtClean="0"/>
              <a:t>their</a:t>
            </a:r>
            <a:r>
              <a:rPr lang="fr-FR" sz="2000" dirty="0" smtClean="0"/>
              <a:t> in-memory solution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limited</a:t>
            </a:r>
            <a:r>
              <a:rPr lang="fr-FR" sz="2000" dirty="0" smtClean="0"/>
              <a:t> to the last 8 </a:t>
            </a:r>
            <a:r>
              <a:rPr lang="fr-FR" sz="2000" dirty="0" err="1" smtClean="0"/>
              <a:t>days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To </a:t>
            </a:r>
            <a:r>
              <a:rPr lang="fr-FR" sz="2000" dirty="0" err="1" smtClean="0"/>
              <a:t>handle</a:t>
            </a:r>
            <a:r>
              <a:rPr lang="fr-FR" sz="2000" dirty="0" smtClean="0"/>
              <a:t>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problem</a:t>
            </a:r>
            <a:r>
              <a:rPr lang="fr-FR" sz="2000" dirty="0" smtClean="0"/>
              <a:t>, store the </a:t>
            </a:r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in a MySQL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.</a:t>
            </a:r>
          </a:p>
          <a:p>
            <a:r>
              <a:rPr lang="fr-FR" sz="2000" dirty="0" err="1" smtClean="0"/>
              <a:t>Query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as </a:t>
            </a:r>
            <a:r>
              <a:rPr lang="fr-FR" sz="2000" dirty="0" err="1" smtClean="0"/>
              <a:t>well</a:t>
            </a:r>
            <a:r>
              <a:rPr lang="fr-FR" sz="2000" dirty="0" smtClean="0"/>
              <a:t> as the </a:t>
            </a:r>
            <a:r>
              <a:rPr lang="fr-FR" sz="2000" dirty="0" err="1" smtClean="0"/>
              <a:t>Twitter</a:t>
            </a:r>
            <a:r>
              <a:rPr lang="fr-FR" sz="2000" dirty="0" smtClean="0"/>
              <a:t> </a:t>
            </a:r>
            <a:r>
              <a:rPr lang="fr-FR" sz="2000" dirty="0" err="1" smtClean="0"/>
              <a:t>search</a:t>
            </a:r>
            <a:r>
              <a:rPr lang="fr-FR" sz="2000" dirty="0" smtClean="0"/>
              <a:t>.</a:t>
            </a:r>
          </a:p>
          <a:p>
            <a:pPr marL="1828800" lvl="4" indent="0">
              <a:buNone/>
            </a:pP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recall</a:t>
            </a:r>
            <a:r>
              <a:rPr lang="fr-FR" dirty="0" smtClean="0"/>
              <a:t>.</a:t>
            </a:r>
            <a:endParaRPr lang="fr-FR" dirty="0"/>
          </a:p>
          <a:p>
            <a:pPr marL="1828800" lvl="4" indent="0">
              <a:buNone/>
            </a:pPr>
            <a:endParaRPr lang="fr-FR" dirty="0" smtClean="0"/>
          </a:p>
        </p:txBody>
      </p:sp>
      <p:sp>
        <p:nvSpPr>
          <p:cNvPr id="4" name="Flèche droite 3"/>
          <p:cNvSpPr/>
          <p:nvPr/>
        </p:nvSpPr>
        <p:spPr>
          <a:xfrm>
            <a:off x="755576" y="4437112"/>
            <a:ext cx="15841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15616" y="49830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Don’t</a:t>
            </a:r>
            <a:r>
              <a:rPr lang="fr-FR" dirty="0" smtClean="0"/>
              <a:t> use</a:t>
            </a:r>
            <a:r>
              <a:rPr lang="en-US" dirty="0" smtClean="0"/>
              <a:t> </a:t>
            </a:r>
            <a:r>
              <a:rPr lang="en-US" dirty="0"/>
              <a:t>a relevance score based on term frequency</a:t>
            </a:r>
          </a:p>
          <a:p>
            <a:r>
              <a:rPr lang="fr-FR" dirty="0"/>
              <a:t>and document </a:t>
            </a:r>
            <a:r>
              <a:rPr lang="fr-FR" dirty="0" err="1" smtClean="0"/>
              <a:t>frequency</a:t>
            </a:r>
            <a:r>
              <a:rPr lang="fr-FR" dirty="0" smtClean="0"/>
              <a:t>, </a:t>
            </a:r>
            <a:r>
              <a:rPr lang="en-US" dirty="0" smtClean="0"/>
              <a:t>since </a:t>
            </a:r>
            <a:r>
              <a:rPr lang="en-US" dirty="0"/>
              <a:t>tweets are limited in </a:t>
            </a:r>
            <a:r>
              <a:rPr lang="en-US" dirty="0" smtClean="0"/>
              <a:t>length.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81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 : Get tweets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792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Need to retrieve data about the tweets : </a:t>
            </a:r>
            <a:r>
              <a:rPr lang="en-US" dirty="0"/>
              <a:t>Twitter </a:t>
            </a:r>
            <a:r>
              <a:rPr lang="en-US" dirty="0" smtClean="0"/>
              <a:t>offers </a:t>
            </a:r>
            <a:r>
              <a:rPr lang="en-US" dirty="0"/>
              <a:t>access to most of </a:t>
            </a:r>
            <a:r>
              <a:rPr lang="en-US" dirty="0" smtClean="0"/>
              <a:t>the functionalities required through </a:t>
            </a:r>
            <a:r>
              <a:rPr lang="en-US" dirty="0"/>
              <a:t>a REST </a:t>
            </a:r>
            <a:r>
              <a:rPr lang="en-US" dirty="0" smtClean="0"/>
              <a:t>API.</a:t>
            </a:r>
            <a:endParaRPr lang="en-US" dirty="0"/>
          </a:p>
        </p:txBody>
      </p:sp>
      <p:grpSp>
        <p:nvGrpSpPr>
          <p:cNvPr id="17" name="Groupe 16"/>
          <p:cNvGrpSpPr/>
          <p:nvPr/>
        </p:nvGrpSpPr>
        <p:grpSpPr>
          <a:xfrm>
            <a:off x="1066154" y="2278809"/>
            <a:ext cx="7011691" cy="1656183"/>
            <a:chOff x="179512" y="2132856"/>
            <a:chExt cx="7011691" cy="1656183"/>
          </a:xfrm>
        </p:grpSpPr>
        <p:grpSp>
          <p:nvGrpSpPr>
            <p:cNvPr id="4" name="Groupe 3"/>
            <p:cNvGrpSpPr/>
            <p:nvPr/>
          </p:nvGrpSpPr>
          <p:grpSpPr>
            <a:xfrm>
              <a:off x="179512" y="2213251"/>
              <a:ext cx="2232248" cy="1431773"/>
              <a:chOff x="4420637" y="2189198"/>
              <a:chExt cx="4392488" cy="2909311"/>
            </a:xfrm>
          </p:grpSpPr>
          <p:pic>
            <p:nvPicPr>
              <p:cNvPr id="5" name="Picture 5" descr="http://globalvoicesonline.org/wp-content/uploads/2009/07/emin-tweet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637" y="2189198"/>
                <a:ext cx="4392488" cy="29093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4572000" y="2804062"/>
                <a:ext cx="4125533" cy="8397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1000" dirty="0" smtClean="0"/>
                  <a:t>I like this company, it’s really good.</a:t>
                </a:r>
                <a:endParaRPr lang="en-US" sz="1000" dirty="0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148062" y="4005063"/>
                <a:ext cx="2277960" cy="360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sz="800" dirty="0" smtClean="0"/>
                  <a:t>Someone</a:t>
                </a:r>
                <a:endParaRPr lang="en-US" sz="800" dirty="0"/>
              </a:p>
            </p:txBody>
          </p:sp>
        </p:grpSp>
        <p:sp>
          <p:nvSpPr>
            <p:cNvPr id="8" name="Flèche droite 7"/>
            <p:cNvSpPr/>
            <p:nvPr/>
          </p:nvSpPr>
          <p:spPr>
            <a:xfrm>
              <a:off x="2699792" y="2722492"/>
              <a:ext cx="1512168" cy="3844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699792" y="240157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Twitter API</a:t>
              </a:r>
              <a:endParaRPr lang="en-US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572000" y="2132856"/>
              <a:ext cx="2619203" cy="165618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itchFamily="34" charset="0"/>
                <a:buChar char="•"/>
              </a:pP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Tweet text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 of followers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 of </a:t>
              </a:r>
              <a:r>
                <a:rPr lang="en-US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retweets</a:t>
              </a:r>
              <a:endPara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11560" y="4318992"/>
            <a:ext cx="7466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Problem encountered </a:t>
            </a:r>
            <a:r>
              <a:rPr lang="fr-FR" sz="2000" dirty="0" smtClean="0"/>
              <a:t>: </a:t>
            </a:r>
            <a:r>
              <a:rPr lang="en-US" sz="2000" dirty="0"/>
              <a:t>the rate limit imposed by the </a:t>
            </a:r>
            <a:r>
              <a:rPr lang="en-US" sz="2000" dirty="0" smtClean="0"/>
              <a:t>API (</a:t>
            </a:r>
            <a:r>
              <a:rPr lang="en-US" sz="2000" dirty="0"/>
              <a:t>150 calls per hour, when not authenticated and 350 </a:t>
            </a:r>
            <a:r>
              <a:rPr lang="en-US" sz="2000" dirty="0" smtClean="0"/>
              <a:t>otherwise).</a:t>
            </a:r>
          </a:p>
          <a:p>
            <a:endParaRPr lang="en-US" sz="2000" dirty="0"/>
          </a:p>
          <a:p>
            <a:r>
              <a:rPr lang="en-US" sz="2000" b="1" dirty="0" smtClean="0"/>
              <a:t>Solution found </a:t>
            </a:r>
            <a:r>
              <a:rPr lang="en-US" sz="2000" dirty="0" smtClean="0"/>
              <a:t>: caching.</a:t>
            </a:r>
            <a:endParaRPr lang="en-US" sz="2000" dirty="0"/>
          </a:p>
          <a:p>
            <a:r>
              <a:rPr lang="en-US" sz="2000" dirty="0" smtClean="0"/>
              <a:t>But still a problem for the calculation of PageRank (can’t create a user graph)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7706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 :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01" y="1268760"/>
            <a:ext cx="8208912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Preprocessing : To achieve better results with lee noise</a:t>
            </a:r>
            <a:endParaRPr lang="en-US" sz="2000" b="1" dirty="0"/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360026" y="4581128"/>
            <a:ext cx="74888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Tokenization : Use </a:t>
            </a:r>
            <a:r>
              <a:rPr lang="en-US" sz="2000" b="1" dirty="0" err="1" smtClean="0"/>
              <a:t>StandardTokenizer</a:t>
            </a:r>
            <a:r>
              <a:rPr lang="en-US" sz="2000" b="1" dirty="0" smtClean="0"/>
              <a:t> from </a:t>
            </a:r>
            <a:r>
              <a:rPr lang="en-US" sz="2000" b="1" dirty="0" err="1" smtClean="0"/>
              <a:t>Lucene</a:t>
            </a:r>
            <a:r>
              <a:rPr lang="en-US" sz="2000" b="1" dirty="0" smtClean="0"/>
              <a:t> (Apache)</a:t>
            </a:r>
            <a:endParaRPr lang="en-US" sz="2000" b="1" dirty="0"/>
          </a:p>
        </p:txBody>
      </p:sp>
      <p:grpSp>
        <p:nvGrpSpPr>
          <p:cNvPr id="5" name="Groupe 4"/>
          <p:cNvGrpSpPr/>
          <p:nvPr/>
        </p:nvGrpSpPr>
        <p:grpSpPr>
          <a:xfrm>
            <a:off x="1115616" y="4880365"/>
            <a:ext cx="7344816" cy="1569660"/>
            <a:chOff x="395536" y="1960094"/>
            <a:chExt cx="7344816" cy="15696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95536" y="2101498"/>
              <a:ext cx="2232248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to this@mail.com. This is perfect.</a:t>
              </a:r>
              <a:endParaRPr lang="en-US" dirty="0"/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2915816" y="2564904"/>
              <a:ext cx="194421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275856" y="227687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Tokenizer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364088" y="1960094"/>
              <a:ext cx="23762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err="1" smtClean="0"/>
                <a:t>Send</a:t>
              </a:r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smtClean="0"/>
                <a:t>to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smtClean="0"/>
                <a:t>this@mail.com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smtClean="0"/>
                <a:t>This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err="1" smtClean="0"/>
                <a:t>is</a:t>
              </a:r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err="1" smtClean="0"/>
                <a:t>perfect</a:t>
              </a:r>
              <a:endParaRPr lang="fr-FR" sz="1600" dirty="0" smtClean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565913" y="1700808"/>
            <a:ext cx="60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Elimination of repeated characters in tweets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691680" y="2070140"/>
            <a:ext cx="5360573" cy="830997"/>
            <a:chOff x="1691680" y="2070140"/>
            <a:chExt cx="5360573" cy="830997"/>
          </a:xfrm>
        </p:grpSpPr>
        <p:sp>
          <p:nvSpPr>
            <p:cNvPr id="13" name="ZoneTexte 12"/>
            <p:cNvSpPr txBox="1"/>
            <p:nvPr/>
          </p:nvSpPr>
          <p:spPr>
            <a:xfrm>
              <a:off x="1691680" y="2070140"/>
              <a:ext cx="5360573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err="1" smtClean="0"/>
                <a:t>Greeeaaaat</a:t>
              </a:r>
              <a:r>
                <a:rPr lang="fr-FR" sz="1600" dirty="0" smtClean="0"/>
                <a:t>			</a:t>
              </a:r>
              <a:r>
                <a:rPr lang="fr-FR" sz="1600" dirty="0" err="1" smtClean="0"/>
                <a:t>Greeaat</a:t>
              </a:r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err="1" smtClean="0"/>
                <a:t>Aweeesome</a:t>
              </a:r>
              <a:r>
                <a:rPr lang="fr-FR" sz="1600" dirty="0" smtClean="0"/>
                <a:t>			</a:t>
              </a:r>
              <a:r>
                <a:rPr lang="fr-FR" sz="1600" dirty="0" err="1" smtClean="0"/>
                <a:t>Aweesome</a:t>
              </a:r>
              <a:endParaRPr lang="fr-FR" sz="16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dirty="0" smtClean="0"/>
                <a:t>Look				Look</a:t>
              </a:r>
              <a:endParaRPr lang="fr-FR" sz="1600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3275856" y="2204864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275856" y="2485638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275856" y="2780928"/>
              <a:ext cx="1944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1565913" y="2901137"/>
            <a:ext cx="60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Annotations and URL’s removal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1149609" y="3270469"/>
            <a:ext cx="6844783" cy="1199165"/>
            <a:chOff x="895569" y="3270469"/>
            <a:chExt cx="6844783" cy="1199165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895569" y="3270469"/>
              <a:ext cx="2232248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@Someone : it’s awesome. Check www.this.com.</a:t>
              </a:r>
              <a:endParaRPr lang="en-US" dirty="0"/>
            </a:p>
          </p:txBody>
        </p:sp>
        <p:sp>
          <p:nvSpPr>
            <p:cNvPr id="21" name="Flèche droite 20"/>
            <p:cNvSpPr/>
            <p:nvPr/>
          </p:nvSpPr>
          <p:spPr>
            <a:xfrm>
              <a:off x="3415849" y="3733875"/>
              <a:ext cx="194421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5508104" y="3358156"/>
              <a:ext cx="2232248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 smtClean="0"/>
                <a:t>: it’s awesome. Check.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14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7135375" cy="216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116632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 : Sentiment analysis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318727" y="1196752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Lexicon : find the score of a tweet to label it as negative, neutral or positive.</a:t>
            </a:r>
            <a:endParaRPr lang="en-US" sz="2000" b="1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948814367"/>
              </p:ext>
            </p:extLst>
          </p:nvPr>
        </p:nvGraphicFramePr>
        <p:xfrm>
          <a:off x="318727" y="1660894"/>
          <a:ext cx="8496944" cy="324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31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05780025"/>
              </p:ext>
            </p:extLst>
          </p:nvPr>
        </p:nvGraphicFramePr>
        <p:xfrm>
          <a:off x="0" y="1844824"/>
          <a:ext cx="9433048" cy="45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Naïve Bayes</a:t>
            </a:r>
            <a:r>
              <a:rPr lang="en-US" b="1" u="sng" smtClean="0"/>
              <a:t>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algorithm provided by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Weka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hand-classified data provided by Sanders Analytics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3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52436524"/>
              </p:ext>
            </p:extLst>
          </p:nvPr>
        </p:nvGraphicFramePr>
        <p:xfrm>
          <a:off x="251520" y="1052736"/>
          <a:ext cx="8507288" cy="384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1052736"/>
            <a:ext cx="836327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PageRank:</a:t>
            </a:r>
            <a:r>
              <a:rPr lang="en-US" dirty="0" smtClean="0"/>
              <a:t> 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quality measure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39552" y="4653136"/>
            <a:ext cx="783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Problem encountered </a:t>
            </a:r>
            <a:r>
              <a:rPr lang="fr-FR" sz="2000" dirty="0" smtClean="0"/>
              <a:t>: </a:t>
            </a:r>
            <a:r>
              <a:rPr lang="en-US" sz="2000" dirty="0"/>
              <a:t>the rate limit imposed by the </a:t>
            </a:r>
            <a:r>
              <a:rPr lang="en-US" sz="2000" dirty="0" smtClean="0"/>
              <a:t>API is a problem for the creation of a user graph. Consequently, it was not possible to apply the original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algorithm.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8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smtClean="0">
                <a:ln w="11430"/>
                <a:solidFill>
                  <a:srgbClr val="FF5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Methods: User Interface</a:t>
            </a:r>
            <a:endParaRPr lang="el-GR" b="1" spc="50" dirty="0">
              <a:ln w="11430"/>
              <a:solidFill>
                <a:srgbClr val="FF5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5338" y="1301859"/>
            <a:ext cx="781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 smtClean="0"/>
              <a:t> keep </a:t>
            </a:r>
            <a:r>
              <a:rPr lang="fr-FR" sz="2400" dirty="0" smtClean="0"/>
              <a:t>the design </a:t>
            </a:r>
            <a:r>
              <a:rPr lang="en-US" sz="2400" dirty="0" smtClean="0"/>
              <a:t>as </a:t>
            </a:r>
            <a:r>
              <a:rPr lang="en-US" sz="2400" dirty="0"/>
              <a:t>simple and self explanatory as possible, while maintaining the essential functionality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683568" y="2348880"/>
            <a:ext cx="7712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fr-F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</a:p>
          <a:p>
            <a:pPr algn="just"/>
            <a:r>
              <a:rPr lang="fr-FR" sz="2400" dirty="0" smtClean="0"/>
              <a:t>No distractions: the </a:t>
            </a:r>
            <a:r>
              <a:rPr lang="fr-FR" sz="2400" dirty="0"/>
              <a:t>user </a:t>
            </a:r>
            <a:r>
              <a:rPr lang="en-US" sz="2400" dirty="0" smtClean="0"/>
              <a:t>is presented with </a:t>
            </a:r>
            <a:r>
              <a:rPr lang="en-US" sz="2400" dirty="0"/>
              <a:t>a single text input </a:t>
            </a:r>
            <a:r>
              <a:rPr lang="en-US" sz="2400" dirty="0" smtClean="0"/>
              <a:t>field </a:t>
            </a:r>
            <a:r>
              <a:rPr lang="en-US" sz="2400" dirty="0"/>
              <a:t>and a single button.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9335" y="4134559"/>
            <a:ext cx="7765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Results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Overall: pie chart with breakdown of positive, negative and neutral tweets.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Timeline: incremental sentiment over time.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Specific: most influential tweets.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02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730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Reputation Management System</vt:lpstr>
      <vt:lpstr>Introduction</vt:lpstr>
      <vt:lpstr>Methods</vt:lpstr>
      <vt:lpstr>Methods : Get tweets</vt:lpstr>
      <vt:lpstr>Methods :</vt:lpstr>
      <vt:lpstr>Methods : Sentiment analysis</vt:lpstr>
      <vt:lpstr>Methods</vt:lpstr>
      <vt:lpstr>Methods</vt:lpstr>
      <vt:lpstr>Methods: User Interface</vt:lpstr>
      <vt:lpstr>Methods: User Interface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Reputation Management System</dc:title>
  <dc:creator>maryger</dc:creator>
  <cp:lastModifiedBy>Matthijs Dorst</cp:lastModifiedBy>
  <cp:revision>47</cp:revision>
  <dcterms:created xsi:type="dcterms:W3CDTF">2012-05-01T11:17:35Z</dcterms:created>
  <dcterms:modified xsi:type="dcterms:W3CDTF">2012-05-15T17:54:55Z</dcterms:modified>
</cp:coreProperties>
</file>