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7" r:id="rId4"/>
    <p:sldId id="263" r:id="rId5"/>
    <p:sldId id="258" r:id="rId6"/>
    <p:sldId id="264" r:id="rId7"/>
    <p:sldId id="259" r:id="rId8"/>
    <p:sldId id="260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1A24-BC15-4B7E-B2DC-E272BD963203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50B2-F534-4636-897B-C4F76BA91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7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1A24-BC15-4B7E-B2DC-E272BD963203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50B2-F534-4636-897B-C4F76BA91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6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1A24-BC15-4B7E-B2DC-E272BD963203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50B2-F534-4636-897B-C4F76BA91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1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1A24-BC15-4B7E-B2DC-E272BD963203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50B2-F534-4636-897B-C4F76BA91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9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1A24-BC15-4B7E-B2DC-E272BD963203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50B2-F534-4636-897B-C4F76BA91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7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1A24-BC15-4B7E-B2DC-E272BD963203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50B2-F534-4636-897B-C4F76BA91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2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1A24-BC15-4B7E-B2DC-E272BD963203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50B2-F534-4636-897B-C4F76BA91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8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1A24-BC15-4B7E-B2DC-E272BD963203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50B2-F534-4636-897B-C4F76BA91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6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1A24-BC15-4B7E-B2DC-E272BD963203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50B2-F534-4636-897B-C4F76BA91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6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1A24-BC15-4B7E-B2DC-E272BD963203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50B2-F534-4636-897B-C4F76BA91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0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1A24-BC15-4B7E-B2DC-E272BD963203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50B2-F534-4636-897B-C4F76BA91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8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11A24-BC15-4B7E-B2DC-E272BD963203}" type="datetimeFigureOut">
              <a:rPr lang="en-US" smtClean="0"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C50B2-F534-4636-897B-C4F76BA91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1903" y="1905712"/>
            <a:ext cx="1219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Compressed air, 20 psi, charcoal filtered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293831" y="1905712"/>
            <a:ext cx="262072" cy="49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582253" y="2200186"/>
            <a:ext cx="1066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MFC – odor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7208" y="2688365"/>
            <a:ext cx="1066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MFC – odor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82253" y="1752243"/>
            <a:ext cx="1066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MFC – air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98007" y="2237929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Bubbler, odor 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10826" y="2710796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B0F0"/>
                </a:solidFill>
              </a:rPr>
              <a:t>Bubbler, odor 2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22007" y="2482196"/>
            <a:ext cx="1066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Valve Arrays (5)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217207" y="2809607"/>
            <a:ext cx="228600" cy="116258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209373" y="2482196"/>
            <a:ext cx="228600" cy="1335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931350" y="2486736"/>
            <a:ext cx="1066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T-Manifolds (5)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306650" y="2385701"/>
            <a:ext cx="262072" cy="49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22317" y="2693351"/>
            <a:ext cx="233586" cy="1353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698903" y="2383208"/>
            <a:ext cx="262072" cy="49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707449" y="2896311"/>
            <a:ext cx="262072" cy="49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633671" y="2662727"/>
            <a:ext cx="262072" cy="4985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698903" y="1947728"/>
            <a:ext cx="3765847" cy="1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464750" y="1952715"/>
            <a:ext cx="0" cy="437971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260503" y="3412620"/>
            <a:ext cx="7107252" cy="1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367755" y="2636019"/>
            <a:ext cx="0" cy="793693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062955" y="2652400"/>
            <a:ext cx="304800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260503" y="3412620"/>
            <a:ext cx="0" cy="53340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1260503" y="3946020"/>
            <a:ext cx="262072" cy="498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641503" y="3570005"/>
            <a:ext cx="1219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Flow chamber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2999572" y="3951005"/>
            <a:ext cx="262072" cy="4985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436121" y="3765490"/>
            <a:ext cx="1066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exhaust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5940394" y="2129470"/>
            <a:ext cx="230025" cy="253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7543800" y="2136948"/>
            <a:ext cx="230025" cy="253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1260503" y="4078267"/>
            <a:ext cx="230025" cy="253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3035891" y="4019621"/>
            <a:ext cx="230025" cy="2537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14400" y="457200"/>
            <a:ext cx="67757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LADY GAGA V2 Basic flow scheme </a:t>
            </a:r>
          </a:p>
          <a:p>
            <a:r>
              <a:rPr lang="en-US" dirty="0" smtClean="0"/>
              <a:t>arrow indicates air flows between components in indicated direction.  </a:t>
            </a:r>
          </a:p>
          <a:p>
            <a:r>
              <a:rPr lang="en-US" dirty="0" smtClean="0"/>
              <a:t>Letters indicate details follow on subsequent pages.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42683" y="6359495"/>
            <a:ext cx="822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all </a:t>
            </a:r>
            <a:r>
              <a:rPr lang="en-US" dirty="0" err="1" smtClean="0"/>
              <a:t>clippard</a:t>
            </a:r>
            <a:r>
              <a:rPr lang="en-US" dirty="0" smtClean="0"/>
              <a:t> fittings require that the </a:t>
            </a:r>
            <a:r>
              <a:rPr lang="en-US" dirty="0" err="1" smtClean="0"/>
              <a:t>buna</a:t>
            </a:r>
            <a:r>
              <a:rPr lang="en-US" dirty="0" smtClean="0"/>
              <a:t>-n gasket (default) be replaced by </a:t>
            </a:r>
            <a:r>
              <a:rPr lang="en-US" dirty="0" err="1" smtClean="0"/>
              <a:t>epdm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50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899" y="76200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A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385464" y="1173556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Bubbler, odor 1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04664" y="1364056"/>
            <a:ext cx="1519536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124200" y="1172487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Manifold P-153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2554" y="1087057"/>
            <a:ext cx="1303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1/8” </a:t>
            </a:r>
            <a:r>
              <a:rPr lang="en-US" sz="1200" dirty="0" err="1" smtClean="0">
                <a:solidFill>
                  <a:srgbClr val="FF0000"/>
                </a:solidFill>
              </a:rPr>
              <a:t>teflon</a:t>
            </a:r>
            <a:r>
              <a:rPr lang="en-US" sz="1200" dirty="0" smtClean="0">
                <a:solidFill>
                  <a:srgbClr val="FF0000"/>
                </a:solidFill>
              </a:rPr>
              <a:t> tubing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6477" y="584031"/>
            <a:ext cx="1650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Upchurch p-301 fittings</a:t>
            </a:r>
            <a:endParaRPr lang="en-US" sz="12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267200" y="1284172"/>
            <a:ext cx="101384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65524" y="3200400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B0F0"/>
                </a:solidFill>
              </a:rPr>
              <a:t>Bubbler, odor 2</a:t>
            </a:r>
            <a:endParaRPr lang="en-US" sz="1200" dirty="0">
              <a:solidFill>
                <a:srgbClr val="00B0F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584724" y="3390900"/>
            <a:ext cx="1519536" cy="0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04260" y="3199331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B0F0"/>
                </a:solidFill>
              </a:rPr>
              <a:t>Manifold P-153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92614" y="3113901"/>
            <a:ext cx="1303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</a:rPr>
              <a:t>1/8” </a:t>
            </a:r>
            <a:r>
              <a:rPr lang="en-US" sz="1200" dirty="0" err="1" smtClean="0">
                <a:solidFill>
                  <a:srgbClr val="00B0F0"/>
                </a:solidFill>
              </a:rPr>
              <a:t>teflon</a:t>
            </a:r>
            <a:r>
              <a:rPr lang="en-US" sz="1200" dirty="0" smtClean="0">
                <a:solidFill>
                  <a:srgbClr val="00B0F0"/>
                </a:solidFill>
              </a:rPr>
              <a:t> tubing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604664" y="882961"/>
            <a:ext cx="224136" cy="480026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872099" y="861030"/>
            <a:ext cx="228600" cy="480026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8" idx="3"/>
          </p:cNvCxnSpPr>
          <p:nvPr/>
        </p:nvCxnSpPr>
        <p:spPr>
          <a:xfrm>
            <a:off x="3126672" y="722531"/>
            <a:ext cx="1140528" cy="364526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76477" y="2596889"/>
            <a:ext cx="1650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Upchurch p-301 fittings</a:t>
            </a:r>
            <a:endParaRPr lang="en-US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604664" y="2895819"/>
            <a:ext cx="224136" cy="480026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872099" y="2873888"/>
            <a:ext cx="228600" cy="480026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080047" y="2749375"/>
            <a:ext cx="1140528" cy="364526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198312" y="917190"/>
            <a:ext cx="1303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1/8” </a:t>
            </a:r>
            <a:r>
              <a:rPr lang="en-US" sz="1200" dirty="0" err="1" smtClean="0">
                <a:solidFill>
                  <a:srgbClr val="FF0000"/>
                </a:solidFill>
              </a:rPr>
              <a:t>teflon</a:t>
            </a:r>
            <a:r>
              <a:rPr lang="en-US" sz="1200" dirty="0" smtClean="0">
                <a:solidFill>
                  <a:srgbClr val="FF0000"/>
                </a:solidFill>
              </a:rPr>
              <a:t> tubing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029200" y="163698"/>
            <a:ext cx="1713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Clippard</a:t>
            </a:r>
            <a:r>
              <a:rPr lang="en-US" sz="1200" dirty="0" smtClean="0"/>
              <a:t> 11923 1/8” OD </a:t>
            </a:r>
          </a:p>
          <a:p>
            <a:r>
              <a:rPr lang="en-US" sz="1200" dirty="0" smtClean="0"/>
              <a:t>compression fitting</a:t>
            </a:r>
            <a:endParaRPr lang="en-US" sz="1200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5410200" y="584031"/>
            <a:ext cx="112068" cy="757025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5492809" y="965376"/>
            <a:ext cx="2150431" cy="797360"/>
            <a:chOff x="5492809" y="965376"/>
            <a:chExt cx="2150431" cy="797360"/>
          </a:xfrm>
        </p:grpSpPr>
        <p:sp>
          <p:nvSpPr>
            <p:cNvPr id="46" name="Rectangle 45"/>
            <p:cNvSpPr/>
            <p:nvPr/>
          </p:nvSpPr>
          <p:spPr>
            <a:xfrm>
              <a:off x="5492809" y="965376"/>
              <a:ext cx="1066800" cy="797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Valve Array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6629400" y="965376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6629400" y="1064775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6629400" y="1164174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6629400" y="1263573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6629400" y="1362972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6629400" y="1462371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6629400" y="1561770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6629400" y="1661169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6629400" y="1760566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6599490" y="491697"/>
            <a:ext cx="145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1/16” </a:t>
            </a:r>
            <a:r>
              <a:rPr lang="en-US" sz="1200" dirty="0" err="1" smtClean="0">
                <a:solidFill>
                  <a:srgbClr val="00B050"/>
                </a:solidFill>
              </a:rPr>
              <a:t>teflon</a:t>
            </a:r>
            <a:r>
              <a:rPr lang="en-US" sz="1200" dirty="0" smtClean="0">
                <a:solidFill>
                  <a:srgbClr val="00B050"/>
                </a:solidFill>
              </a:rPr>
              <a:t> tubing; 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small ID (0.175 mm)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741468" y="1884322"/>
            <a:ext cx="1650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Upchurch p-844 fittings</a:t>
            </a:r>
            <a:endParaRPr lang="en-US" sz="1200" dirty="0"/>
          </a:p>
        </p:txBody>
      </p:sp>
      <p:cxnSp>
        <p:nvCxnSpPr>
          <p:cNvPr id="78" name="Straight Arrow Connector 77"/>
          <p:cNvCxnSpPr/>
          <p:nvPr/>
        </p:nvCxnSpPr>
        <p:spPr>
          <a:xfrm flipH="1" flipV="1">
            <a:off x="6629400" y="1819008"/>
            <a:ext cx="224136" cy="144030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5479539" y="2218492"/>
            <a:ext cx="2150431" cy="797360"/>
            <a:chOff x="5492809" y="965376"/>
            <a:chExt cx="2150431" cy="797360"/>
          </a:xfrm>
        </p:grpSpPr>
        <p:sp>
          <p:nvSpPr>
            <p:cNvPr id="107" name="Rectangle 106"/>
            <p:cNvSpPr/>
            <p:nvPr/>
          </p:nvSpPr>
          <p:spPr>
            <a:xfrm>
              <a:off x="5492809" y="965376"/>
              <a:ext cx="1066800" cy="797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Valve Array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>
              <a:off x="6629400" y="965376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6629400" y="1064775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6629400" y="1164174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6629400" y="1263573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6629400" y="1362972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6629400" y="1462371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6629400" y="1561770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6629400" y="1661169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6629400" y="1760566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5466269" y="3471608"/>
            <a:ext cx="2150431" cy="797360"/>
            <a:chOff x="5492809" y="965376"/>
            <a:chExt cx="2150431" cy="797360"/>
          </a:xfrm>
        </p:grpSpPr>
        <p:sp>
          <p:nvSpPr>
            <p:cNvPr id="118" name="Rectangle 117"/>
            <p:cNvSpPr/>
            <p:nvPr/>
          </p:nvSpPr>
          <p:spPr>
            <a:xfrm>
              <a:off x="5492809" y="965376"/>
              <a:ext cx="1066800" cy="797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Valve Array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>
              <a:off x="6629400" y="965376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6629400" y="1064775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6629400" y="1164174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6629400" y="1263573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6629400" y="1362972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6629400" y="1462371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>
              <a:off x="6629400" y="1561770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6629400" y="1661169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>
              <a:off x="6629400" y="1760566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5452999" y="4724724"/>
            <a:ext cx="2150431" cy="797360"/>
            <a:chOff x="5492809" y="965376"/>
            <a:chExt cx="2150431" cy="797360"/>
          </a:xfrm>
        </p:grpSpPr>
        <p:sp>
          <p:nvSpPr>
            <p:cNvPr id="129" name="Rectangle 128"/>
            <p:cNvSpPr/>
            <p:nvPr/>
          </p:nvSpPr>
          <p:spPr>
            <a:xfrm>
              <a:off x="5492809" y="965376"/>
              <a:ext cx="1066800" cy="797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Valve Array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>
              <a:off x="6629400" y="965376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6629400" y="1064775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6629400" y="1164174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6629400" y="1263573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6629400" y="1362972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6629400" y="1462371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6629400" y="1561770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6629400" y="1661169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6629400" y="1760566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5444583" y="5977840"/>
            <a:ext cx="2150431" cy="797360"/>
            <a:chOff x="5492809" y="965376"/>
            <a:chExt cx="2150431" cy="797360"/>
          </a:xfrm>
        </p:grpSpPr>
        <p:sp>
          <p:nvSpPr>
            <p:cNvPr id="140" name="Rectangle 139"/>
            <p:cNvSpPr/>
            <p:nvPr/>
          </p:nvSpPr>
          <p:spPr>
            <a:xfrm>
              <a:off x="5492809" y="965376"/>
              <a:ext cx="1066800" cy="797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Valve Array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/>
            <p:cNvCxnSpPr/>
            <p:nvPr/>
          </p:nvCxnSpPr>
          <p:spPr>
            <a:xfrm>
              <a:off x="6629400" y="965376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6629400" y="1064775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6629400" y="1164174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6629400" y="1263573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6629400" y="1362972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>
              <a:off x="6629400" y="1462371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6629400" y="1561770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6629400" y="1661169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6629400" y="1760566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0" name="Straight Arrow Connector 149"/>
          <p:cNvCxnSpPr/>
          <p:nvPr/>
        </p:nvCxnSpPr>
        <p:spPr>
          <a:xfrm>
            <a:off x="4275034" y="1284172"/>
            <a:ext cx="1135166" cy="123251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4275034" y="1284172"/>
            <a:ext cx="1169549" cy="248563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129" idx="1"/>
          </p:cNvCxnSpPr>
          <p:nvPr/>
        </p:nvCxnSpPr>
        <p:spPr>
          <a:xfrm>
            <a:off x="4283450" y="1263573"/>
            <a:ext cx="1169549" cy="385983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40" idx="1"/>
          </p:cNvCxnSpPr>
          <p:nvPr/>
        </p:nvCxnSpPr>
        <p:spPr>
          <a:xfrm>
            <a:off x="4291866" y="1242974"/>
            <a:ext cx="1152717" cy="513354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4200000">
            <a:off x="3869350" y="4369062"/>
            <a:ext cx="130375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B0F0"/>
                </a:solidFill>
              </a:rPr>
              <a:t>1/8” </a:t>
            </a:r>
            <a:r>
              <a:rPr lang="en-US" sz="1200" dirty="0" err="1" smtClean="0">
                <a:solidFill>
                  <a:srgbClr val="00B0F0"/>
                </a:solidFill>
              </a:rPr>
              <a:t>teflon</a:t>
            </a:r>
            <a:r>
              <a:rPr lang="en-US" sz="1200" dirty="0" smtClean="0">
                <a:solidFill>
                  <a:srgbClr val="00B0F0"/>
                </a:solidFill>
              </a:rPr>
              <a:t> tubing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291866" y="1447800"/>
            <a:ext cx="1118334" cy="1906114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V="1">
            <a:off x="4300641" y="2617172"/>
            <a:ext cx="1109559" cy="736742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4322311" y="3353914"/>
            <a:ext cx="1087889" cy="614689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4283450" y="3353913"/>
            <a:ext cx="1126750" cy="1867806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4279242" y="3368011"/>
            <a:ext cx="1126750" cy="3106824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210654" y="5209529"/>
            <a:ext cx="4663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NOTE: 1/16” small ID tubing sets flow resistance for odor streams.  All tubing segments must be cut same length.  For best results, cut all tubing segments from same larger piece of tubing.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422305" y="1828426"/>
            <a:ext cx="1028344" cy="495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MFC, Odor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422852" y="2501725"/>
            <a:ext cx="1028344" cy="495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MFC, Odor 2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/>
          <p:cNvCxnSpPr>
            <a:endCxn id="22" idx="0"/>
          </p:cNvCxnSpPr>
          <p:nvPr/>
        </p:nvCxnSpPr>
        <p:spPr>
          <a:xfrm>
            <a:off x="937024" y="2999494"/>
            <a:ext cx="0" cy="200906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956964" y="1561770"/>
            <a:ext cx="0" cy="240764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2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1" t="13784" r="22617" b="10266"/>
          <a:stretch/>
        </p:blipFill>
        <p:spPr>
          <a:xfrm>
            <a:off x="1066800" y="1219200"/>
            <a:ext cx="2238999" cy="17860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6064" y="762000"/>
            <a:ext cx="2123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Manifold with valves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5" t="9052" r="27470" b="15152"/>
          <a:stretch/>
        </p:blipFill>
        <p:spPr>
          <a:xfrm>
            <a:off x="3505200" y="1219200"/>
            <a:ext cx="2102266" cy="166358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1828801" y="2667000"/>
            <a:ext cx="457199" cy="685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286000" y="1892182"/>
            <a:ext cx="1447800" cy="15368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71700" y="3439682"/>
            <a:ext cx="601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Odor 1 (NO) inlet, </a:t>
            </a:r>
            <a:r>
              <a:rPr lang="en-US" dirty="0" smtClean="0">
                <a:solidFill>
                  <a:srgbClr val="00B0F0"/>
                </a:solidFill>
              </a:rPr>
              <a:t>Odor 2 (NC) inlet</a:t>
            </a:r>
            <a:r>
              <a:rPr lang="en-US" dirty="0" smtClean="0"/>
              <a:t>: connect with </a:t>
            </a:r>
            <a:r>
              <a:rPr lang="en-US" dirty="0" err="1" smtClean="0"/>
              <a:t>clippard</a:t>
            </a:r>
            <a:r>
              <a:rPr lang="en-US" dirty="0" smtClean="0"/>
              <a:t> 10-32 to 1/8” compression fitting and 1/8” OD </a:t>
            </a:r>
            <a:r>
              <a:rPr lang="en-US" dirty="0" err="1" smtClean="0"/>
              <a:t>teflon</a:t>
            </a:r>
            <a:r>
              <a:rPr lang="en-US" dirty="0" smtClean="0"/>
              <a:t> tubing or seal with </a:t>
            </a:r>
            <a:r>
              <a:rPr lang="en-US" dirty="0" err="1" smtClean="0"/>
              <a:t>clippard</a:t>
            </a:r>
            <a:r>
              <a:rPr lang="en-US" dirty="0" smtClean="0"/>
              <a:t> 10-32 plug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286000" y="1846604"/>
            <a:ext cx="1600200" cy="1582396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286000" y="2438400"/>
            <a:ext cx="2895600" cy="99060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752600" y="2654538"/>
            <a:ext cx="274891" cy="2298462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55221" y="49530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Valve common (outlet)</a:t>
            </a:r>
            <a:r>
              <a:rPr lang="en-US" dirty="0" smtClean="0"/>
              <a:t>, 8X: connect with </a:t>
            </a:r>
            <a:r>
              <a:rPr lang="en-US" dirty="0" err="1" smtClean="0"/>
              <a:t>upchurch</a:t>
            </a:r>
            <a:r>
              <a:rPr lang="en-US" dirty="0" smtClean="0"/>
              <a:t> 10-32 flat bottom </a:t>
            </a:r>
            <a:r>
              <a:rPr lang="en-US" dirty="0" err="1" smtClean="0"/>
              <a:t>vacutight</a:t>
            </a:r>
            <a:r>
              <a:rPr lang="en-US" dirty="0" smtClean="0"/>
              <a:t> fitting to 1/16” OD, 175 um ID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6200" y="60960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o distribute odor to 5 valve manifolds, use </a:t>
            </a:r>
            <a:r>
              <a:rPr lang="en-US" dirty="0" err="1" smtClean="0"/>
              <a:t>upchurch</a:t>
            </a:r>
            <a:r>
              <a:rPr lang="en-US" dirty="0" smtClean="0"/>
              <a:t> p-153, 6-port manifold for 1/8" OD tubing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8600" y="115669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9932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24256" y="2971800"/>
            <a:ext cx="1066800" cy="797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Valve Array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860847" y="2971800"/>
            <a:ext cx="1013840" cy="795190"/>
            <a:chOff x="1860847" y="2971800"/>
            <a:chExt cx="1013840" cy="79519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860847" y="2971800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860847" y="3071199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860847" y="3170598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860847" y="3269997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860847" y="3369396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860847" y="3468795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860847" y="3568194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860847" y="3667593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860847" y="3766990"/>
              <a:ext cx="101384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2971800" y="2969630"/>
            <a:ext cx="1066800" cy="797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T-Manifold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 rot="5400000">
            <a:off x="3075774" y="1938125"/>
            <a:ext cx="1013840" cy="795190"/>
            <a:chOff x="1860847" y="2971800"/>
            <a:chExt cx="1013840" cy="79519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860847" y="2971800"/>
              <a:ext cx="1013840" cy="0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860847" y="3071199"/>
              <a:ext cx="1013840" cy="0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860847" y="3170598"/>
              <a:ext cx="1013840" cy="0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860847" y="3269997"/>
              <a:ext cx="1013840" cy="0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860847" y="3369396"/>
              <a:ext cx="1013840" cy="0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860847" y="3468795"/>
              <a:ext cx="1013840" cy="0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860847" y="3568194"/>
              <a:ext cx="1013840" cy="0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860847" y="3667593"/>
              <a:ext cx="1013840" cy="0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860847" y="3766990"/>
              <a:ext cx="1013840" cy="0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2874687" y="1143000"/>
            <a:ext cx="1523999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Clippard</a:t>
            </a:r>
            <a:r>
              <a:rPr lang="en-US" sz="1200" dirty="0" smtClean="0">
                <a:solidFill>
                  <a:schemeClr val="tx1"/>
                </a:solidFill>
              </a:rPr>
              <a:t> MAN-12 (share 4 between 5 t-manifolds)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450649" y="1181100"/>
            <a:ext cx="1028344" cy="495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MFC, Air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514600" y="1417177"/>
            <a:ext cx="262072" cy="49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19747" y="2387423"/>
            <a:ext cx="145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1/16” </a:t>
            </a:r>
            <a:r>
              <a:rPr lang="en-US" sz="1200" dirty="0" err="1" smtClean="0">
                <a:solidFill>
                  <a:srgbClr val="00B050"/>
                </a:solidFill>
              </a:rPr>
              <a:t>teflon</a:t>
            </a:r>
            <a:r>
              <a:rPr lang="en-US" sz="1200" dirty="0" smtClean="0">
                <a:solidFill>
                  <a:srgbClr val="00B050"/>
                </a:solidFill>
              </a:rPr>
              <a:t> tubing; 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small ID (0.175 mm)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80289" y="1907271"/>
            <a:ext cx="1303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C000"/>
                </a:solidFill>
              </a:rPr>
              <a:t>1/8” </a:t>
            </a:r>
            <a:r>
              <a:rPr lang="en-US" sz="1200" dirty="0" err="1" smtClean="0">
                <a:solidFill>
                  <a:srgbClr val="FFC000"/>
                </a:solidFill>
              </a:rPr>
              <a:t>teflon</a:t>
            </a:r>
            <a:r>
              <a:rPr lang="en-US" sz="1200" dirty="0" smtClean="0">
                <a:solidFill>
                  <a:srgbClr val="FFC000"/>
                </a:solidFill>
              </a:rPr>
              <a:t> tubing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49016" y="2335720"/>
            <a:ext cx="1713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Clippard</a:t>
            </a:r>
            <a:r>
              <a:rPr lang="en-US" sz="1200" dirty="0" smtClean="0"/>
              <a:t> 11923 1/8” OD </a:t>
            </a:r>
          </a:p>
          <a:p>
            <a:r>
              <a:rPr lang="en-US" sz="1200" dirty="0" smtClean="0"/>
              <a:t>compression fitting</a:t>
            </a:r>
            <a:endParaRPr lang="en-US" sz="1200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893102" y="2674277"/>
            <a:ext cx="505584" cy="2462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4191885" y="2969630"/>
            <a:ext cx="1013840" cy="795190"/>
            <a:chOff x="1860847" y="2971800"/>
            <a:chExt cx="1013840" cy="795190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1860847" y="2971800"/>
              <a:ext cx="101384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1860847" y="3071199"/>
              <a:ext cx="101384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1860847" y="3170598"/>
              <a:ext cx="101384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1860847" y="3269997"/>
              <a:ext cx="101384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1860847" y="3369396"/>
              <a:ext cx="101384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1860847" y="3468795"/>
              <a:ext cx="101384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1860847" y="3568194"/>
              <a:ext cx="101384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1860847" y="3667593"/>
              <a:ext cx="101384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1860847" y="3766990"/>
              <a:ext cx="101384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4191885" y="3886200"/>
            <a:ext cx="2401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7030A0"/>
                </a:solidFill>
              </a:rPr>
              <a:t>1/16” </a:t>
            </a:r>
            <a:r>
              <a:rPr lang="en-US" sz="1200" dirty="0" err="1" smtClean="0">
                <a:solidFill>
                  <a:srgbClr val="7030A0"/>
                </a:solidFill>
              </a:rPr>
              <a:t>teflon</a:t>
            </a:r>
            <a:r>
              <a:rPr lang="en-US" sz="1200" dirty="0" smtClean="0">
                <a:solidFill>
                  <a:srgbClr val="7030A0"/>
                </a:solidFill>
              </a:rPr>
              <a:t> tubing; large ID (0.03”)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98821" y="4267200"/>
            <a:ext cx="1650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Upchurch p-844 fittings</a:t>
            </a:r>
            <a:endParaRPr lang="en-US" sz="1200" dirty="0"/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2883782" y="3764820"/>
            <a:ext cx="301318" cy="5023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780698" y="3834199"/>
            <a:ext cx="342198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44834" y="5209529"/>
            <a:ext cx="4663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NOTE: 1/16” large ID tubing sets flow resistance for air streams.  All tubing segments must be cut same length.  For best results, cut all tubing segments from same larger piece of tubing.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4800" y="228600"/>
            <a:ext cx="6030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B</a:t>
            </a:r>
            <a:endParaRPr lang="en-US" sz="6000" dirty="0"/>
          </a:p>
        </p:txBody>
      </p:sp>
      <p:sp>
        <p:nvSpPr>
          <p:cNvPr id="63" name="TextBox 62"/>
          <p:cNvSpPr txBox="1"/>
          <p:nvPr/>
        </p:nvSpPr>
        <p:spPr>
          <a:xfrm>
            <a:off x="6705600" y="1244263"/>
            <a:ext cx="9733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5X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8777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8" t="10710" r="23826" b="10007"/>
          <a:stretch/>
        </p:blipFill>
        <p:spPr>
          <a:xfrm>
            <a:off x="4648200" y="1905000"/>
            <a:ext cx="2587028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1" t="13784" r="22617" b="10266"/>
          <a:stretch/>
        </p:blipFill>
        <p:spPr>
          <a:xfrm>
            <a:off x="152400" y="118928"/>
            <a:ext cx="2238999" cy="178607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066800" y="1524000"/>
            <a:ext cx="3733800" cy="16002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8187" y="2385536"/>
            <a:ext cx="32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Odor flows</a:t>
            </a:r>
            <a:r>
              <a:rPr lang="en-US" dirty="0" smtClean="0"/>
              <a:t> from valve manifold to t-manifold through 1/16” OD 175 um ID </a:t>
            </a:r>
            <a:r>
              <a:rPr lang="en-US" dirty="0" err="1" smtClean="0"/>
              <a:t>teflon</a:t>
            </a:r>
            <a:r>
              <a:rPr lang="en-US" dirty="0" smtClean="0"/>
              <a:t> tubing (connect at both ends with 10-32 </a:t>
            </a:r>
            <a:r>
              <a:rPr lang="en-US" dirty="0" err="1" smtClean="0"/>
              <a:t>vacutight</a:t>
            </a:r>
            <a:r>
              <a:rPr lang="en-US" dirty="0" smtClean="0"/>
              <a:t> fittings) (8x)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114800" y="1676400"/>
            <a:ext cx="914400" cy="12573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02237" y="753070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Air inlet 8x</a:t>
            </a:r>
            <a:r>
              <a:rPr lang="en-US" dirty="0" smtClean="0"/>
              <a:t>.  Connect with 10-32 </a:t>
            </a:r>
            <a:r>
              <a:rPr lang="en-US" dirty="0" err="1" smtClean="0"/>
              <a:t>clippard</a:t>
            </a:r>
            <a:r>
              <a:rPr lang="en-US" dirty="0" smtClean="0"/>
              <a:t> compression fittings to 1/8” OD </a:t>
            </a:r>
            <a:r>
              <a:rPr lang="en-US" dirty="0" err="1" smtClean="0"/>
              <a:t>teflon</a:t>
            </a:r>
            <a:r>
              <a:rPr lang="en-US" dirty="0" smtClean="0"/>
              <a:t> tubing.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648200" y="3581400"/>
            <a:ext cx="838200" cy="6858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76400" y="4370543"/>
            <a:ext cx="5505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Combined air and odor outlet, 8x</a:t>
            </a:r>
            <a:r>
              <a:rPr lang="en-US" dirty="0" smtClean="0"/>
              <a:t>.  Connect with 10-32 </a:t>
            </a:r>
            <a:r>
              <a:rPr lang="en-US" dirty="0" err="1" smtClean="0"/>
              <a:t>vacutight</a:t>
            </a:r>
            <a:r>
              <a:rPr lang="en-US" dirty="0" smtClean="0"/>
              <a:t> fittings and 1/16” OD, 0.03” ID </a:t>
            </a:r>
            <a:r>
              <a:rPr lang="en-US" dirty="0" err="1" smtClean="0"/>
              <a:t>teflon</a:t>
            </a:r>
            <a:r>
              <a:rPr lang="en-US" dirty="0" smtClean="0"/>
              <a:t> tubing.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4800" y="55626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 to combine multiple valve arrays, use t-manifolds in series, connected with 1/16” OD 0.03” ID tubing.  Air inlet should be last connection.</a:t>
            </a:r>
          </a:p>
          <a:p>
            <a:r>
              <a:rPr lang="en-US" dirty="0" smtClean="0"/>
              <a:t>To distribute air to each inlet, use </a:t>
            </a:r>
            <a:r>
              <a:rPr lang="en-US" dirty="0" err="1" smtClean="0"/>
              <a:t>clippard</a:t>
            </a:r>
            <a:r>
              <a:rPr lang="en-US" dirty="0" smtClean="0"/>
              <a:t> MAN-12 and NPT tees.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15200" y="2209800"/>
            <a:ext cx="1199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T-manifold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914851" y="457200"/>
            <a:ext cx="6030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B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5190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724" y="1074543"/>
            <a:ext cx="1066800" cy="797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T-Manifold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9724" y="1990532"/>
            <a:ext cx="1066800" cy="797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T-Manifold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9724" y="2906521"/>
            <a:ext cx="1066800" cy="797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T-Manifold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59724" y="3822510"/>
            <a:ext cx="1066800" cy="797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T-Manifold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59724" y="4738499"/>
            <a:ext cx="1066800" cy="797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T-Manifold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579809" y="1074543"/>
            <a:ext cx="1013840" cy="4459146"/>
            <a:chOff x="1960809" y="1066800"/>
            <a:chExt cx="1013840" cy="4459146"/>
          </a:xfrm>
        </p:grpSpPr>
        <p:grpSp>
          <p:nvGrpSpPr>
            <p:cNvPr id="5" name="Group 4"/>
            <p:cNvGrpSpPr/>
            <p:nvPr/>
          </p:nvGrpSpPr>
          <p:grpSpPr>
            <a:xfrm>
              <a:off x="1960809" y="1066800"/>
              <a:ext cx="1013840" cy="795190"/>
              <a:chOff x="1860847" y="2971800"/>
              <a:chExt cx="1013840" cy="795190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>
                <a:off x="1860847" y="2971800"/>
                <a:ext cx="101384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>
                <a:off x="1860847" y="3071199"/>
                <a:ext cx="101384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1860847" y="3170598"/>
                <a:ext cx="101384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1860847" y="3269997"/>
                <a:ext cx="101384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1860847" y="3369396"/>
                <a:ext cx="101384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1860847" y="3468795"/>
                <a:ext cx="101384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1860847" y="3568194"/>
                <a:ext cx="101384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1860847" y="3667593"/>
                <a:ext cx="101384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860847" y="3766990"/>
                <a:ext cx="101384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1960809" y="1982789"/>
              <a:ext cx="1013840" cy="795190"/>
              <a:chOff x="1860847" y="2971800"/>
              <a:chExt cx="1013840" cy="795190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1860847" y="2971800"/>
                <a:ext cx="101384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1860847" y="3071199"/>
                <a:ext cx="101384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1860847" y="3170598"/>
                <a:ext cx="101384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1860847" y="3269997"/>
                <a:ext cx="101384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860847" y="3369396"/>
                <a:ext cx="101384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1860847" y="3468795"/>
                <a:ext cx="101384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1860847" y="3568194"/>
                <a:ext cx="101384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1860847" y="3667593"/>
                <a:ext cx="101384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1860847" y="3766990"/>
                <a:ext cx="101384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1960809" y="2898778"/>
              <a:ext cx="1013840" cy="795190"/>
              <a:chOff x="1860847" y="2971800"/>
              <a:chExt cx="1013840" cy="79519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>
                <a:off x="1860847" y="2971800"/>
                <a:ext cx="101384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1860847" y="3071199"/>
                <a:ext cx="101384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1860847" y="3170598"/>
                <a:ext cx="101384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1860847" y="3269997"/>
                <a:ext cx="101384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1860847" y="3369396"/>
                <a:ext cx="101384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1860847" y="3468795"/>
                <a:ext cx="101384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1860847" y="3568194"/>
                <a:ext cx="101384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1860847" y="3667593"/>
                <a:ext cx="101384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1860847" y="3766990"/>
                <a:ext cx="101384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960809" y="3814767"/>
              <a:ext cx="1013840" cy="795190"/>
              <a:chOff x="1860847" y="2971800"/>
              <a:chExt cx="1013840" cy="795190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>
                <a:off x="1860847" y="2971800"/>
                <a:ext cx="101384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1860847" y="3071199"/>
                <a:ext cx="101384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1860847" y="3170598"/>
                <a:ext cx="101384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1860847" y="3269997"/>
                <a:ext cx="101384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1860847" y="3369396"/>
                <a:ext cx="101384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1860847" y="3468795"/>
                <a:ext cx="101384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1860847" y="3568194"/>
                <a:ext cx="101384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1860847" y="3667593"/>
                <a:ext cx="101384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1860847" y="3766990"/>
                <a:ext cx="101384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1960809" y="4730756"/>
              <a:ext cx="1013840" cy="795190"/>
              <a:chOff x="1860847" y="2971800"/>
              <a:chExt cx="1013840" cy="795190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>
                <a:off x="1860847" y="2971800"/>
                <a:ext cx="101384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1860847" y="3071199"/>
                <a:ext cx="101384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1860847" y="3170598"/>
                <a:ext cx="101384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1860847" y="3269997"/>
                <a:ext cx="101384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1860847" y="3369396"/>
                <a:ext cx="101384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1860847" y="3468795"/>
                <a:ext cx="101384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1860847" y="3568194"/>
                <a:ext cx="101384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1860847" y="3667593"/>
                <a:ext cx="101384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1860847" y="3766990"/>
                <a:ext cx="101384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Rectangle 58"/>
          <p:cNvSpPr/>
          <p:nvPr/>
        </p:nvSpPr>
        <p:spPr>
          <a:xfrm>
            <a:off x="2667000" y="1070678"/>
            <a:ext cx="2286000" cy="4483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Flow chamber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81200" y="541143"/>
            <a:ext cx="1650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Upchurch p-844 fittings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76200" y="5554348"/>
            <a:ext cx="2401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7030A0"/>
                </a:solidFill>
              </a:rPr>
              <a:t>1/16” </a:t>
            </a:r>
            <a:r>
              <a:rPr lang="en-US" sz="1200" dirty="0" err="1" smtClean="0">
                <a:solidFill>
                  <a:srgbClr val="7030A0"/>
                </a:solidFill>
              </a:rPr>
              <a:t>teflon</a:t>
            </a:r>
            <a:r>
              <a:rPr lang="en-US" sz="1200" dirty="0" smtClean="0">
                <a:solidFill>
                  <a:srgbClr val="7030A0"/>
                </a:solidFill>
              </a:rPr>
              <a:t> tubing; large ID (0.03”)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2593649" y="748321"/>
            <a:ext cx="212648" cy="2525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128771" y="1095202"/>
            <a:ext cx="1013840" cy="4459146"/>
            <a:chOff x="1960809" y="1066800"/>
            <a:chExt cx="1013840" cy="4459146"/>
          </a:xfrm>
        </p:grpSpPr>
        <p:grpSp>
          <p:nvGrpSpPr>
            <p:cNvPr id="66" name="Group 65"/>
            <p:cNvGrpSpPr/>
            <p:nvPr/>
          </p:nvGrpSpPr>
          <p:grpSpPr>
            <a:xfrm>
              <a:off x="1960809" y="1066800"/>
              <a:ext cx="1013840" cy="795190"/>
              <a:chOff x="1860847" y="2971800"/>
              <a:chExt cx="1013840" cy="795190"/>
            </a:xfrm>
          </p:grpSpPr>
          <p:cxnSp>
            <p:nvCxnSpPr>
              <p:cNvPr id="107" name="Straight Arrow Connector 106"/>
              <p:cNvCxnSpPr/>
              <p:nvPr/>
            </p:nvCxnSpPr>
            <p:spPr>
              <a:xfrm>
                <a:off x="1860847" y="2971800"/>
                <a:ext cx="101384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1860847" y="3071199"/>
                <a:ext cx="101384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>
                <a:off x="1860847" y="3170598"/>
                <a:ext cx="101384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>
                <a:off x="1860847" y="3269997"/>
                <a:ext cx="101384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>
                <a:off x="1860847" y="3369396"/>
                <a:ext cx="101384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>
                <a:off x="1860847" y="3468795"/>
                <a:ext cx="101384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>
                <a:off x="1860847" y="3568194"/>
                <a:ext cx="101384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>
                <a:off x="1860847" y="3667593"/>
                <a:ext cx="101384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>
                <a:off x="1860847" y="3766990"/>
                <a:ext cx="101384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1960809" y="1982789"/>
              <a:ext cx="1013840" cy="795190"/>
              <a:chOff x="1860847" y="2971800"/>
              <a:chExt cx="1013840" cy="795190"/>
            </a:xfrm>
          </p:grpSpPr>
          <p:cxnSp>
            <p:nvCxnSpPr>
              <p:cNvPr id="98" name="Straight Arrow Connector 97"/>
              <p:cNvCxnSpPr/>
              <p:nvPr/>
            </p:nvCxnSpPr>
            <p:spPr>
              <a:xfrm>
                <a:off x="1860847" y="2971800"/>
                <a:ext cx="101384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1860847" y="3071199"/>
                <a:ext cx="101384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>
                <a:off x="1860847" y="3170598"/>
                <a:ext cx="101384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1860847" y="3269997"/>
                <a:ext cx="101384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1860847" y="3369396"/>
                <a:ext cx="101384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>
                <a:off x="1860847" y="3468795"/>
                <a:ext cx="101384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>
                <a:off x="1860847" y="3568194"/>
                <a:ext cx="101384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>
                <a:off x="1860847" y="3667593"/>
                <a:ext cx="101384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>
                <a:off x="1860847" y="3766990"/>
                <a:ext cx="101384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1960809" y="2898778"/>
              <a:ext cx="1013840" cy="795190"/>
              <a:chOff x="1860847" y="2971800"/>
              <a:chExt cx="1013840" cy="795190"/>
            </a:xfrm>
          </p:grpSpPr>
          <p:cxnSp>
            <p:nvCxnSpPr>
              <p:cNvPr id="89" name="Straight Arrow Connector 88"/>
              <p:cNvCxnSpPr/>
              <p:nvPr/>
            </p:nvCxnSpPr>
            <p:spPr>
              <a:xfrm>
                <a:off x="1860847" y="2971800"/>
                <a:ext cx="101384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1860847" y="3071199"/>
                <a:ext cx="101384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>
                <a:off x="1860847" y="3170598"/>
                <a:ext cx="101384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>
                <a:off x="1860847" y="3269997"/>
                <a:ext cx="101384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>
                <a:off x="1860847" y="3369396"/>
                <a:ext cx="101384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1860847" y="3468795"/>
                <a:ext cx="101384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1860847" y="3568194"/>
                <a:ext cx="101384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>
                <a:off x="1860847" y="3667593"/>
                <a:ext cx="101384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>
                <a:off x="1860847" y="3766990"/>
                <a:ext cx="101384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1960809" y="3814767"/>
              <a:ext cx="1013840" cy="795190"/>
              <a:chOff x="1860847" y="2971800"/>
              <a:chExt cx="1013840" cy="795190"/>
            </a:xfrm>
          </p:grpSpPr>
          <p:cxnSp>
            <p:nvCxnSpPr>
              <p:cNvPr id="80" name="Straight Arrow Connector 79"/>
              <p:cNvCxnSpPr/>
              <p:nvPr/>
            </p:nvCxnSpPr>
            <p:spPr>
              <a:xfrm>
                <a:off x="1860847" y="2971800"/>
                <a:ext cx="101384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1860847" y="3071199"/>
                <a:ext cx="101384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1860847" y="3170598"/>
                <a:ext cx="101384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1860847" y="3269997"/>
                <a:ext cx="101384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>
                <a:off x="1860847" y="3369396"/>
                <a:ext cx="101384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>
                <a:off x="1860847" y="3468795"/>
                <a:ext cx="101384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1860847" y="3568194"/>
                <a:ext cx="101384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1860847" y="3667593"/>
                <a:ext cx="101384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>
                <a:off x="1860847" y="3766990"/>
                <a:ext cx="101384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1960809" y="4730756"/>
              <a:ext cx="1013840" cy="795190"/>
              <a:chOff x="1860847" y="2971800"/>
              <a:chExt cx="1013840" cy="795190"/>
            </a:xfrm>
          </p:grpSpPr>
          <p:cxnSp>
            <p:nvCxnSpPr>
              <p:cNvPr id="71" name="Straight Arrow Connector 70"/>
              <p:cNvCxnSpPr/>
              <p:nvPr/>
            </p:nvCxnSpPr>
            <p:spPr>
              <a:xfrm>
                <a:off x="1860847" y="2971800"/>
                <a:ext cx="101384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860847" y="3071199"/>
                <a:ext cx="101384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860847" y="3170598"/>
                <a:ext cx="101384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860847" y="3269997"/>
                <a:ext cx="101384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860847" y="3369396"/>
                <a:ext cx="101384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860847" y="3468795"/>
                <a:ext cx="101384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1860847" y="3568194"/>
                <a:ext cx="101384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1860847" y="3667593"/>
                <a:ext cx="101384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1860847" y="3766990"/>
                <a:ext cx="1013840" cy="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6" name="TextBox 115"/>
          <p:cNvSpPr txBox="1"/>
          <p:nvPr/>
        </p:nvSpPr>
        <p:spPr>
          <a:xfrm>
            <a:off x="4456096" y="555047"/>
            <a:ext cx="2534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Clippard</a:t>
            </a:r>
            <a:r>
              <a:rPr lang="en-US" sz="1200" dirty="0" smtClean="0"/>
              <a:t> 11752-5 1/16” ID hose barbs</a:t>
            </a:r>
            <a:endParaRPr lang="en-US" sz="1200" dirty="0"/>
          </a:p>
        </p:txBody>
      </p:sp>
      <p:cxnSp>
        <p:nvCxnSpPr>
          <p:cNvPr id="117" name="Straight Arrow Connector 116"/>
          <p:cNvCxnSpPr/>
          <p:nvPr/>
        </p:nvCxnSpPr>
        <p:spPr>
          <a:xfrm flipH="1">
            <a:off x="5068545" y="762225"/>
            <a:ext cx="212648" cy="2525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6229085" y="1074542"/>
            <a:ext cx="857515" cy="10360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Clippard</a:t>
            </a:r>
            <a:r>
              <a:rPr lang="en-US" sz="1200" dirty="0" smtClean="0">
                <a:solidFill>
                  <a:schemeClr val="tx1"/>
                </a:solidFill>
              </a:rPr>
              <a:t> MAN-12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6229085" y="2222585"/>
            <a:ext cx="857515" cy="10360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Clippard</a:t>
            </a:r>
            <a:r>
              <a:rPr lang="en-US" sz="1200" dirty="0" smtClean="0">
                <a:solidFill>
                  <a:schemeClr val="tx1"/>
                </a:solidFill>
              </a:rPr>
              <a:t> MAN-12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229085" y="3370628"/>
            <a:ext cx="857515" cy="10360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Clippard</a:t>
            </a:r>
            <a:r>
              <a:rPr lang="en-US" sz="1200" dirty="0" smtClean="0">
                <a:solidFill>
                  <a:schemeClr val="tx1"/>
                </a:solidFill>
              </a:rPr>
              <a:t> MAN-12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229085" y="4518672"/>
            <a:ext cx="857515" cy="10360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Clippard</a:t>
            </a:r>
            <a:r>
              <a:rPr lang="en-US" sz="1200" dirty="0" smtClean="0">
                <a:solidFill>
                  <a:schemeClr val="tx1"/>
                </a:solidFill>
              </a:rPr>
              <a:t> MAN-12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6019800" y="762225"/>
            <a:ext cx="178341" cy="28772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7239000" y="1075891"/>
            <a:ext cx="533400" cy="44836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MAN-ASF1-08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7877798" y="3302590"/>
            <a:ext cx="914400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884919" y="2792950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exhaust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5900623" y="5698682"/>
            <a:ext cx="12568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C,D</a:t>
            </a:r>
            <a:endParaRPr lang="en-US" sz="6000" dirty="0"/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7100487" y="1571537"/>
            <a:ext cx="131036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7100487" y="2729750"/>
            <a:ext cx="131036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V="1">
            <a:off x="7100487" y="3887963"/>
            <a:ext cx="131036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V="1">
            <a:off x="7100487" y="5046176"/>
            <a:ext cx="131036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13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1" t="7255" r="10748" b="1715"/>
          <a:stretch/>
        </p:blipFill>
        <p:spPr>
          <a:xfrm>
            <a:off x="1187864" y="1418601"/>
            <a:ext cx="6973369" cy="42814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8" t="10710" r="23826" b="10007"/>
          <a:stretch/>
        </p:blipFill>
        <p:spPr>
          <a:xfrm>
            <a:off x="152400" y="228600"/>
            <a:ext cx="2587028" cy="20574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1026814" y="1943100"/>
            <a:ext cx="649586" cy="12573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57013" y="237392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Odorized air flows from t-manifold to flow chamber through 1/16” OD 0.03” ID </a:t>
            </a:r>
            <a:r>
              <a:rPr lang="en-US" dirty="0" err="1" smtClean="0"/>
              <a:t>teflon</a:t>
            </a:r>
            <a:r>
              <a:rPr lang="en-US" dirty="0" smtClean="0"/>
              <a:t> tubing (connect with 10-32 </a:t>
            </a:r>
            <a:r>
              <a:rPr lang="en-US" dirty="0" err="1" smtClean="0"/>
              <a:t>vacutight</a:t>
            </a:r>
            <a:r>
              <a:rPr lang="en-US" dirty="0" smtClean="0"/>
              <a:t> fittings, both ends)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9" t="67759" r="42501"/>
          <a:stretch/>
        </p:blipFill>
        <p:spPr>
          <a:xfrm>
            <a:off x="550564" y="5105400"/>
            <a:ext cx="2628900" cy="151635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1295400" y="3429000"/>
            <a:ext cx="1884064" cy="1676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50564" y="2362200"/>
            <a:ext cx="2525068" cy="2667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153593" y="5981700"/>
            <a:ext cx="1427807" cy="11430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24221" y="5981700"/>
            <a:ext cx="4713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 with 10-32 </a:t>
            </a:r>
            <a:r>
              <a:rPr lang="en-US" dirty="0" err="1" smtClean="0"/>
              <a:t>vacutight</a:t>
            </a:r>
            <a:r>
              <a:rPr lang="en-US" dirty="0" smtClean="0"/>
              <a:t> fittings (40 places)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192568" y="1066800"/>
            <a:ext cx="595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C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66152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1" t="7255" r="10748" b="1715"/>
          <a:stretch/>
        </p:blipFill>
        <p:spPr>
          <a:xfrm>
            <a:off x="228600" y="152400"/>
            <a:ext cx="6973369" cy="428144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57200" y="4038600"/>
            <a:ext cx="3525852" cy="990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600" y="4958697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Flow chamber outlet</a:t>
            </a:r>
            <a:r>
              <a:rPr lang="en-US" dirty="0" smtClean="0"/>
              <a:t>: connect with </a:t>
            </a:r>
            <a:r>
              <a:rPr lang="en-US" dirty="0" err="1" smtClean="0"/>
              <a:t>clippard</a:t>
            </a:r>
            <a:r>
              <a:rPr lang="en-US" dirty="0" smtClean="0"/>
              <a:t> 10-32 to 1/16” ID hose barbs to 1/8” OD, 1/16” ID </a:t>
            </a:r>
            <a:r>
              <a:rPr lang="en-US" dirty="0" err="1" smtClean="0"/>
              <a:t>fep</a:t>
            </a:r>
            <a:r>
              <a:rPr lang="en-US" dirty="0" smtClean="0"/>
              <a:t> lined </a:t>
            </a:r>
            <a:r>
              <a:rPr lang="en-US" dirty="0" err="1" smtClean="0"/>
              <a:t>tygon</a:t>
            </a:r>
            <a:r>
              <a:rPr lang="en-US" dirty="0" smtClean="0"/>
              <a:t> tubing (40 x).  Connect other end to </a:t>
            </a:r>
            <a:r>
              <a:rPr lang="en-US" dirty="0" err="1" smtClean="0"/>
              <a:t>clippard</a:t>
            </a:r>
            <a:r>
              <a:rPr lang="en-US" dirty="0" smtClean="0"/>
              <a:t> MAN-12 using </a:t>
            </a:r>
            <a:r>
              <a:rPr lang="en-US" dirty="0" err="1" smtClean="0"/>
              <a:t>clippard</a:t>
            </a:r>
            <a:r>
              <a:rPr lang="en-US" dirty="0" smtClean="0"/>
              <a:t> barbs.  Connect all MAN-12s to MAN-ASF1-08 (use NPT plugs to fill empty connections).  connect MAN-ASF1-08 to tubing (this is the outlet, which should run through a flow meter and then into whatever venting system you decide to use)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43800" y="533400"/>
            <a:ext cx="6575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D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4983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4324" y="1471302"/>
            <a:ext cx="1219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Compressed air, 20 psi, charcoal filtered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486252" y="1471302"/>
            <a:ext cx="262072" cy="49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74674" y="1765776"/>
            <a:ext cx="1066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MFC – odor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89629" y="2253955"/>
            <a:ext cx="1066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MFC – odor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74674" y="1317833"/>
            <a:ext cx="1066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MFC – air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90428" y="1803519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Bubbler, odor 1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03247" y="2276386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B0F0"/>
                </a:solidFill>
              </a:rPr>
              <a:t>Bubbler, odor 2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14428" y="2047786"/>
            <a:ext cx="1066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Valve Arrays (5)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409628" y="2375197"/>
            <a:ext cx="228600" cy="116258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01794" y="2047786"/>
            <a:ext cx="228600" cy="1335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019800" y="3088771"/>
            <a:ext cx="1066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T-Manifolds (5)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499071" y="1951291"/>
            <a:ext cx="262072" cy="49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514738" y="2258941"/>
            <a:ext cx="233586" cy="13530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891324" y="1948798"/>
            <a:ext cx="262072" cy="49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899870" y="2461901"/>
            <a:ext cx="262072" cy="49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826092" y="2233303"/>
            <a:ext cx="559750" cy="787281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891324" y="1508333"/>
            <a:ext cx="4977215" cy="4988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868539" y="1521866"/>
            <a:ext cx="0" cy="1544297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160092" y="4031479"/>
            <a:ext cx="0" cy="53340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1160092" y="4564879"/>
            <a:ext cx="262072" cy="498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541092" y="4188864"/>
            <a:ext cx="12192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Flow chamber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2899161" y="4569864"/>
            <a:ext cx="262072" cy="4985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335710" y="4384349"/>
            <a:ext cx="1066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exhaust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74674" y="2830084"/>
            <a:ext cx="1066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MFC – odor 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89629" y="3318263"/>
            <a:ext cx="1066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MFC – odor 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170488" y="2876373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C00000"/>
                </a:solidFill>
              </a:rPr>
              <a:t>Bubbler, odor 3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183307" y="3349240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70C0"/>
                </a:solidFill>
              </a:rPr>
              <a:t>Bubbler, odor 4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630394" y="3091441"/>
            <a:ext cx="1066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Valve Arrays (5)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4399301" y="3426953"/>
            <a:ext cx="228600" cy="11625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391467" y="3099542"/>
            <a:ext cx="228600" cy="13352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757728" y="3321826"/>
            <a:ext cx="262072" cy="4985"/>
          </a:xfrm>
          <a:prstGeom prst="straightConnector1">
            <a:avLst/>
          </a:prstGeom>
          <a:ln w="1905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100131" y="3313278"/>
            <a:ext cx="262072" cy="4985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884919" y="3463540"/>
            <a:ext cx="0" cy="56793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160092" y="4031479"/>
            <a:ext cx="6754023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4324" y="272534"/>
            <a:ext cx="650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Alternate connection scheme for multiple independent valve arrays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2882776" y="3032957"/>
            <a:ext cx="262072" cy="49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891322" y="3546060"/>
            <a:ext cx="262072" cy="49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358781" y="2315910"/>
            <a:ext cx="380997" cy="7170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914400" y="2294014"/>
            <a:ext cx="833924" cy="12520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373597" y="3075063"/>
            <a:ext cx="1066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T-Manifolds (5)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98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713</Words>
  <Application>Microsoft Office PowerPoint</Application>
  <PresentationFormat>On-screen Show (4:3)</PresentationFormat>
  <Paragraphs>106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</dc:creator>
  <cp:lastModifiedBy>Marc</cp:lastModifiedBy>
  <cp:revision>24</cp:revision>
  <dcterms:created xsi:type="dcterms:W3CDTF">2012-04-19T19:16:42Z</dcterms:created>
  <dcterms:modified xsi:type="dcterms:W3CDTF">2012-04-19T22:15:52Z</dcterms:modified>
</cp:coreProperties>
</file>