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3" r:id="rId1"/>
  </p:sldMasterIdLst>
  <p:sldIdLst>
    <p:sldId id="256" r:id="rId2"/>
    <p:sldId id="267" r:id="rId3"/>
    <p:sldId id="263" r:id="rId4"/>
    <p:sldId id="265" r:id="rId5"/>
    <p:sldId id="266"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84"/>
    <p:restoredTop sz="94576"/>
  </p:normalViewPr>
  <p:slideViewPr>
    <p:cSldViewPr snapToGrid="0">
      <p:cViewPr varScale="1">
        <p:scale>
          <a:sx n="114" d="100"/>
          <a:sy n="114" d="100"/>
        </p:scale>
        <p:origin x="92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B52629-0CA1-42D9-B577-8E62FB61A6C4}"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lang="en-US"/>
        </a:p>
      </dgm:t>
    </dgm:pt>
    <dgm:pt modelId="{9F4C8F9B-4BAF-4FB9-8D36-D4A7725983B1}">
      <dgm:prSet/>
      <dgm:spPr/>
      <dgm:t>
        <a:bodyPr/>
        <a:lstStyle/>
        <a:p>
          <a:r>
            <a:rPr lang="en-US" b="1" u="sng" dirty="0"/>
            <a:t>Top Level Summary</a:t>
          </a:r>
          <a:endParaRPr lang="en-US" dirty="0"/>
        </a:p>
      </dgm:t>
    </dgm:pt>
    <dgm:pt modelId="{ED9B9390-1E53-4883-8607-1FCCEB6F1EE9}" type="parTrans" cxnId="{CB672AF4-D42A-4D49-B3BC-23ABE42B001C}">
      <dgm:prSet/>
      <dgm:spPr/>
      <dgm:t>
        <a:bodyPr/>
        <a:lstStyle/>
        <a:p>
          <a:endParaRPr lang="en-US"/>
        </a:p>
      </dgm:t>
    </dgm:pt>
    <dgm:pt modelId="{955F39D0-E18D-4DE0-8DC4-17ECE7F401E8}" type="sibTrans" cxnId="{CB672AF4-D42A-4D49-B3BC-23ABE42B001C}">
      <dgm:prSet/>
      <dgm:spPr/>
      <dgm:t>
        <a:bodyPr/>
        <a:lstStyle/>
        <a:p>
          <a:endParaRPr lang="en-US"/>
        </a:p>
      </dgm:t>
    </dgm:pt>
    <dgm:pt modelId="{881779F9-F1C7-4DBD-BBAA-C2C68A1C5D98}">
      <dgm:prSet/>
      <dgm:spPr/>
      <dgm:t>
        <a:bodyPr/>
        <a:lstStyle/>
        <a:p>
          <a:r>
            <a:rPr lang="en-US" dirty="0"/>
            <a:t>Project used an existing database (Kaggle / Stanford) of dog pictures to train a neural network using transfer learning techniques.  </a:t>
          </a:r>
        </a:p>
      </dgm:t>
    </dgm:pt>
    <dgm:pt modelId="{62C8CDF1-FD96-4601-8FE2-5354B493BC3A}" type="parTrans" cxnId="{560F9ECC-6D89-455D-9888-B703123F3FD3}">
      <dgm:prSet/>
      <dgm:spPr/>
      <dgm:t>
        <a:bodyPr/>
        <a:lstStyle/>
        <a:p>
          <a:endParaRPr lang="en-US"/>
        </a:p>
      </dgm:t>
    </dgm:pt>
    <dgm:pt modelId="{1BA02178-EF74-4A92-9F1D-1099FF99320D}" type="sibTrans" cxnId="{560F9ECC-6D89-455D-9888-B703123F3FD3}">
      <dgm:prSet/>
      <dgm:spPr/>
      <dgm:t>
        <a:bodyPr/>
        <a:lstStyle/>
        <a:p>
          <a:endParaRPr lang="en-US"/>
        </a:p>
      </dgm:t>
    </dgm:pt>
    <dgm:pt modelId="{12067414-1304-414C-A614-D83A1C1E5839}">
      <dgm:prSet/>
      <dgm:spPr/>
      <dgm:t>
        <a:bodyPr/>
        <a:lstStyle/>
        <a:p>
          <a:r>
            <a:rPr lang="en-US" dirty="0"/>
            <a:t>Trained the model using these pictures and a defined set of labels.  </a:t>
          </a:r>
        </a:p>
      </dgm:t>
    </dgm:pt>
    <dgm:pt modelId="{FC5FD43E-9B79-4210-A7AC-817CEED88BAB}" type="parTrans" cxnId="{4991D8AB-AB97-43D4-B337-8D1D99DAFAA2}">
      <dgm:prSet/>
      <dgm:spPr/>
      <dgm:t>
        <a:bodyPr/>
        <a:lstStyle/>
        <a:p>
          <a:endParaRPr lang="en-US"/>
        </a:p>
      </dgm:t>
    </dgm:pt>
    <dgm:pt modelId="{BCC67972-C059-409D-A913-8509C851E79E}" type="sibTrans" cxnId="{4991D8AB-AB97-43D4-B337-8D1D99DAFAA2}">
      <dgm:prSet/>
      <dgm:spPr/>
      <dgm:t>
        <a:bodyPr/>
        <a:lstStyle/>
        <a:p>
          <a:endParaRPr lang="en-US"/>
        </a:p>
      </dgm:t>
    </dgm:pt>
    <dgm:pt modelId="{5F7BB5EC-BC9D-45F9-91BD-B354E64B2252}">
      <dgm:prSet/>
      <dgm:spPr/>
      <dgm:t>
        <a:bodyPr/>
        <a:lstStyle/>
        <a:p>
          <a:r>
            <a:rPr lang="en-US"/>
            <a:t>The overall model is testedfor accuracy, target 80%+.</a:t>
          </a:r>
        </a:p>
      </dgm:t>
    </dgm:pt>
    <dgm:pt modelId="{77686B0E-08D4-4466-BEF1-D7FCB127433D}" type="parTrans" cxnId="{0BE17533-60F8-4B00-B942-BBF2C121DDAA}">
      <dgm:prSet/>
      <dgm:spPr/>
      <dgm:t>
        <a:bodyPr/>
        <a:lstStyle/>
        <a:p>
          <a:endParaRPr lang="en-US"/>
        </a:p>
      </dgm:t>
    </dgm:pt>
    <dgm:pt modelId="{C1530369-5603-495A-9F7D-37DB747B54C3}" type="sibTrans" cxnId="{0BE17533-60F8-4B00-B942-BBF2C121DDAA}">
      <dgm:prSet/>
      <dgm:spPr/>
      <dgm:t>
        <a:bodyPr/>
        <a:lstStyle/>
        <a:p>
          <a:endParaRPr lang="en-US"/>
        </a:p>
      </dgm:t>
    </dgm:pt>
    <dgm:pt modelId="{5640E20F-8F75-441F-910E-793F4FC72473}">
      <dgm:prSet/>
      <dgm:spPr/>
      <dgm:t>
        <a:bodyPr/>
        <a:lstStyle/>
        <a:p>
          <a:r>
            <a:rPr lang="en-US"/>
            <a:t>Finally, present some personal dog photos and see if the model can successfully identify the breed.</a:t>
          </a:r>
        </a:p>
      </dgm:t>
    </dgm:pt>
    <dgm:pt modelId="{8FC38170-7A97-417A-AE28-88A3DDFA9A1F}" type="parTrans" cxnId="{6A6F3EC9-F71F-4542-BC25-E445106DB665}">
      <dgm:prSet/>
      <dgm:spPr/>
      <dgm:t>
        <a:bodyPr/>
        <a:lstStyle/>
        <a:p>
          <a:endParaRPr lang="en-US"/>
        </a:p>
      </dgm:t>
    </dgm:pt>
    <dgm:pt modelId="{D97FA975-EAB2-4FD3-9370-97F6FBCF4240}" type="sibTrans" cxnId="{6A6F3EC9-F71F-4542-BC25-E445106DB665}">
      <dgm:prSet/>
      <dgm:spPr/>
      <dgm:t>
        <a:bodyPr/>
        <a:lstStyle/>
        <a:p>
          <a:endParaRPr lang="en-US"/>
        </a:p>
      </dgm:t>
    </dgm:pt>
    <dgm:pt modelId="{939CEC06-933F-3A43-80DA-AC52223FF52E}" type="pres">
      <dgm:prSet presAssocID="{E7B52629-0CA1-42D9-B577-8E62FB61A6C4}" presName="linearFlow" presStyleCnt="0">
        <dgm:presLayoutVars>
          <dgm:resizeHandles val="exact"/>
        </dgm:presLayoutVars>
      </dgm:prSet>
      <dgm:spPr/>
    </dgm:pt>
    <dgm:pt modelId="{1C757F6B-CB58-E943-A7B2-4A06811B773B}" type="pres">
      <dgm:prSet presAssocID="{9F4C8F9B-4BAF-4FB9-8D36-D4A7725983B1}" presName="node" presStyleLbl="node1" presStyleIdx="0" presStyleCnt="1">
        <dgm:presLayoutVars>
          <dgm:bulletEnabled val="1"/>
        </dgm:presLayoutVars>
      </dgm:prSet>
      <dgm:spPr/>
    </dgm:pt>
  </dgm:ptLst>
  <dgm:cxnLst>
    <dgm:cxn modelId="{D52EF21F-D791-9D40-8AA6-24FA40E7FCE3}" type="presOf" srcId="{5640E20F-8F75-441F-910E-793F4FC72473}" destId="{1C757F6B-CB58-E943-A7B2-4A06811B773B}" srcOrd="0" destOrd="4" presId="urn:microsoft.com/office/officeart/2005/8/layout/process2"/>
    <dgm:cxn modelId="{0BE17533-60F8-4B00-B942-BBF2C121DDAA}" srcId="{9F4C8F9B-4BAF-4FB9-8D36-D4A7725983B1}" destId="{5F7BB5EC-BC9D-45F9-91BD-B354E64B2252}" srcOrd="2" destOrd="0" parTransId="{77686B0E-08D4-4466-BEF1-D7FCB127433D}" sibTransId="{C1530369-5603-495A-9F7D-37DB747B54C3}"/>
    <dgm:cxn modelId="{DD85D538-41B9-0149-8B11-5D4720C8590D}" type="presOf" srcId="{5F7BB5EC-BC9D-45F9-91BD-B354E64B2252}" destId="{1C757F6B-CB58-E943-A7B2-4A06811B773B}" srcOrd="0" destOrd="3" presId="urn:microsoft.com/office/officeart/2005/8/layout/process2"/>
    <dgm:cxn modelId="{6471044C-6CC0-0E4B-8EF6-C9BF87E953AE}" type="presOf" srcId="{881779F9-F1C7-4DBD-BBAA-C2C68A1C5D98}" destId="{1C757F6B-CB58-E943-A7B2-4A06811B773B}" srcOrd="0" destOrd="1" presId="urn:microsoft.com/office/officeart/2005/8/layout/process2"/>
    <dgm:cxn modelId="{E8B64384-19FA-A345-8727-5C6BCF41E100}" type="presOf" srcId="{E7B52629-0CA1-42D9-B577-8E62FB61A6C4}" destId="{939CEC06-933F-3A43-80DA-AC52223FF52E}" srcOrd="0" destOrd="0" presId="urn:microsoft.com/office/officeart/2005/8/layout/process2"/>
    <dgm:cxn modelId="{5D2504A5-C0D1-F14D-87BA-3E7C1302F641}" type="presOf" srcId="{9F4C8F9B-4BAF-4FB9-8D36-D4A7725983B1}" destId="{1C757F6B-CB58-E943-A7B2-4A06811B773B}" srcOrd="0" destOrd="0" presId="urn:microsoft.com/office/officeart/2005/8/layout/process2"/>
    <dgm:cxn modelId="{4991D8AB-AB97-43D4-B337-8D1D99DAFAA2}" srcId="{9F4C8F9B-4BAF-4FB9-8D36-D4A7725983B1}" destId="{12067414-1304-414C-A614-D83A1C1E5839}" srcOrd="1" destOrd="0" parTransId="{FC5FD43E-9B79-4210-A7AC-817CEED88BAB}" sibTransId="{BCC67972-C059-409D-A913-8509C851E79E}"/>
    <dgm:cxn modelId="{6A6F3EC9-F71F-4542-BC25-E445106DB665}" srcId="{9F4C8F9B-4BAF-4FB9-8D36-D4A7725983B1}" destId="{5640E20F-8F75-441F-910E-793F4FC72473}" srcOrd="3" destOrd="0" parTransId="{8FC38170-7A97-417A-AE28-88A3DDFA9A1F}" sibTransId="{D97FA975-EAB2-4FD3-9370-97F6FBCF4240}"/>
    <dgm:cxn modelId="{560F9ECC-6D89-455D-9888-B703123F3FD3}" srcId="{9F4C8F9B-4BAF-4FB9-8D36-D4A7725983B1}" destId="{881779F9-F1C7-4DBD-BBAA-C2C68A1C5D98}" srcOrd="0" destOrd="0" parTransId="{62C8CDF1-FD96-4601-8FE2-5354B493BC3A}" sibTransId="{1BA02178-EF74-4A92-9F1D-1099FF99320D}"/>
    <dgm:cxn modelId="{CB672AF4-D42A-4D49-B3BC-23ABE42B001C}" srcId="{E7B52629-0CA1-42D9-B577-8E62FB61A6C4}" destId="{9F4C8F9B-4BAF-4FB9-8D36-D4A7725983B1}" srcOrd="0" destOrd="0" parTransId="{ED9B9390-1E53-4883-8607-1FCCEB6F1EE9}" sibTransId="{955F39D0-E18D-4DE0-8DC4-17ECE7F401E8}"/>
    <dgm:cxn modelId="{639EBBF9-7B4F-5142-84B1-29A4627F812F}" type="presOf" srcId="{12067414-1304-414C-A614-D83A1C1E5839}" destId="{1C757F6B-CB58-E943-A7B2-4A06811B773B}" srcOrd="0" destOrd="2" presId="urn:microsoft.com/office/officeart/2005/8/layout/process2"/>
    <dgm:cxn modelId="{21F9612F-0E44-9348-8299-C78A1BA037D8}" type="presParOf" srcId="{939CEC06-933F-3A43-80DA-AC52223FF52E}" destId="{1C757F6B-CB58-E943-A7B2-4A06811B773B}" srcOrd="0"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757F6B-CB58-E943-A7B2-4A06811B773B}">
      <dsp:nvSpPr>
        <dsp:cNvPr id="0" name=""/>
        <dsp:cNvSpPr/>
      </dsp:nvSpPr>
      <dsp:spPr>
        <a:xfrm>
          <a:off x="0" y="2209"/>
          <a:ext cx="3753678" cy="4519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u="sng" kern="1200" dirty="0"/>
            <a:t>Top Level Summary</a:t>
          </a:r>
          <a:endParaRPr lang="en-US" sz="2200" kern="1200" dirty="0"/>
        </a:p>
        <a:p>
          <a:pPr marL="171450" lvl="1" indent="-171450" algn="l" defTabSz="755650">
            <a:lnSpc>
              <a:spcPct val="90000"/>
            </a:lnSpc>
            <a:spcBef>
              <a:spcPct val="0"/>
            </a:spcBef>
            <a:spcAft>
              <a:spcPct val="15000"/>
            </a:spcAft>
            <a:buChar char="•"/>
          </a:pPr>
          <a:r>
            <a:rPr lang="en-US" sz="1700" kern="1200" dirty="0"/>
            <a:t>Project used an existing database (Kaggle / Stanford) of dog pictures to train a neural network using transfer learning techniques.  </a:t>
          </a:r>
        </a:p>
        <a:p>
          <a:pPr marL="171450" lvl="1" indent="-171450" algn="l" defTabSz="755650">
            <a:lnSpc>
              <a:spcPct val="90000"/>
            </a:lnSpc>
            <a:spcBef>
              <a:spcPct val="0"/>
            </a:spcBef>
            <a:spcAft>
              <a:spcPct val="15000"/>
            </a:spcAft>
            <a:buChar char="•"/>
          </a:pPr>
          <a:r>
            <a:rPr lang="en-US" sz="1700" kern="1200" dirty="0"/>
            <a:t>Trained the model using these pictures and a defined set of labels.  </a:t>
          </a:r>
        </a:p>
        <a:p>
          <a:pPr marL="171450" lvl="1" indent="-171450" algn="l" defTabSz="755650">
            <a:lnSpc>
              <a:spcPct val="90000"/>
            </a:lnSpc>
            <a:spcBef>
              <a:spcPct val="0"/>
            </a:spcBef>
            <a:spcAft>
              <a:spcPct val="15000"/>
            </a:spcAft>
            <a:buChar char="•"/>
          </a:pPr>
          <a:r>
            <a:rPr lang="en-US" sz="1700" kern="1200"/>
            <a:t>The overall model is testedfor accuracy, target 80%+.</a:t>
          </a:r>
        </a:p>
        <a:p>
          <a:pPr marL="171450" lvl="1" indent="-171450" algn="l" defTabSz="755650">
            <a:lnSpc>
              <a:spcPct val="90000"/>
            </a:lnSpc>
            <a:spcBef>
              <a:spcPct val="0"/>
            </a:spcBef>
            <a:spcAft>
              <a:spcPct val="15000"/>
            </a:spcAft>
            <a:buChar char="•"/>
          </a:pPr>
          <a:r>
            <a:rPr lang="en-US" sz="1700" kern="1200"/>
            <a:t>Finally, present some personal dog photos and see if the model can successfully identify the breed.</a:t>
          </a:r>
        </a:p>
      </dsp:txBody>
      <dsp:txXfrm>
        <a:off x="109941" y="112150"/>
        <a:ext cx="3533796" cy="4300014"/>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10/5/24</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17937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10/5/24</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10961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10/5/24</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4251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10/5/24</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00442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10/5/24</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1129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10/5/24</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13179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10/5/24</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41442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10/5/24</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62388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10/5/24</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51899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10/5/24</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90496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10/5/24</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74998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cap="none" spc="0" baseline="0">
                <a:solidFill>
                  <a:schemeClr val="tx1">
                    <a:tint val="75000"/>
                  </a:schemeClr>
                </a:solidFill>
                <a:latin typeface="+mn-lt"/>
              </a:defRPr>
            </a:lvl1pPr>
          </a:lstStyle>
          <a:p>
            <a:fld id="{82EDB8D0-98ED-4B86-9D5F-E61ADC70144D}" type="datetimeFigureOut">
              <a:rPr lang="en-US" smtClean="0"/>
              <a:pPr/>
              <a:t>10/5/24</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1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2051998116"/>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62" r:id="rId5"/>
    <p:sldLayoutId id="2147483663" r:id="rId6"/>
    <p:sldLayoutId id="2147483664" r:id="rId7"/>
    <p:sldLayoutId id="2147483665" r:id="rId8"/>
    <p:sldLayoutId id="2147483666" r:id="rId9"/>
    <p:sldLayoutId id="2147483667" r:id="rId10"/>
    <p:sldLayoutId id="2147483668" r:id="rId11"/>
  </p:sldLayoutIdLs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doi.org/10.17762/ijritcc.v11i7s.6977"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hyperlink" Target="https://techvidvan.com/tutorials/dog-breed-classificatio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9E248E0-55F8-4E45-A07F-B49E0EEA97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Arc 19">
            <a:extLst>
              <a:ext uri="{FF2B5EF4-FFF2-40B4-BE49-F238E27FC236}">
                <a16:creationId xmlns:a16="http://schemas.microsoft.com/office/drawing/2014/main" id="{311F016A-A753-449B-9EA6-322199B71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92014">
            <a:off x="3109564" y="704848"/>
            <a:ext cx="2987899" cy="2987899"/>
          </a:xfrm>
          <a:prstGeom prst="arc">
            <a:avLst>
              <a:gd name="adj1" fmla="val 16200000"/>
              <a:gd name="adj2" fmla="val 2287352"/>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4" name="Picture 3" descr="Abstract smoke background">
            <a:extLst>
              <a:ext uri="{FF2B5EF4-FFF2-40B4-BE49-F238E27FC236}">
                <a16:creationId xmlns:a16="http://schemas.microsoft.com/office/drawing/2014/main" id="{891B3CA5-BA5B-D378-092B-EBC4EC6D1FA5}"/>
              </a:ext>
            </a:extLst>
          </p:cNvPr>
          <p:cNvPicPr>
            <a:picLocks noChangeAspect="1"/>
          </p:cNvPicPr>
          <p:nvPr/>
        </p:nvPicPr>
        <p:blipFill>
          <a:blip r:embed="rId2"/>
          <a:srcRect t="5712" r="-1" b="8038"/>
          <a:stretch/>
        </p:blipFill>
        <p:spPr>
          <a:xfrm>
            <a:off x="4252394" y="2577601"/>
            <a:ext cx="7462838" cy="4280399"/>
          </a:xfrm>
          <a:custGeom>
            <a:avLst/>
            <a:gdLst/>
            <a:ahLst/>
            <a:cxnLst/>
            <a:rect l="l" t="t" r="r" b="b"/>
            <a:pathLst>
              <a:path w="7462838" h="4280399">
                <a:moveTo>
                  <a:pt x="3731419" y="0"/>
                </a:moveTo>
                <a:cubicBezTo>
                  <a:pt x="5792225" y="0"/>
                  <a:pt x="7462838" y="1670613"/>
                  <a:pt x="7462838" y="3731419"/>
                </a:cubicBezTo>
                <a:cubicBezTo>
                  <a:pt x="7462838" y="3828019"/>
                  <a:pt x="7459167" y="3923762"/>
                  <a:pt x="7451957" y="4018516"/>
                </a:cubicBezTo>
                <a:lnTo>
                  <a:pt x="7422046" y="4280399"/>
                </a:lnTo>
                <a:lnTo>
                  <a:pt x="40793" y="4280399"/>
                </a:lnTo>
                <a:lnTo>
                  <a:pt x="10881" y="4018516"/>
                </a:lnTo>
                <a:cubicBezTo>
                  <a:pt x="3671" y="3923762"/>
                  <a:pt x="0" y="3828019"/>
                  <a:pt x="0" y="3731419"/>
                </a:cubicBezTo>
                <a:cubicBezTo>
                  <a:pt x="0" y="1670613"/>
                  <a:pt x="1670614" y="0"/>
                  <a:pt x="3731419" y="0"/>
                </a:cubicBezTo>
                <a:close/>
              </a:path>
            </a:pathLst>
          </a:custGeom>
        </p:spPr>
      </p:pic>
      <p:sp>
        <p:nvSpPr>
          <p:cNvPr id="2" name="Title 1">
            <a:extLst>
              <a:ext uri="{FF2B5EF4-FFF2-40B4-BE49-F238E27FC236}">
                <a16:creationId xmlns:a16="http://schemas.microsoft.com/office/drawing/2014/main" id="{BD970F87-F386-C416-AC3E-505360D59E77}"/>
              </a:ext>
            </a:extLst>
          </p:cNvPr>
          <p:cNvSpPr>
            <a:spLocks noGrp="1"/>
          </p:cNvSpPr>
          <p:nvPr>
            <p:ph type="ctrTitle"/>
          </p:nvPr>
        </p:nvSpPr>
        <p:spPr>
          <a:xfrm>
            <a:off x="860741" y="754840"/>
            <a:ext cx="5672581" cy="2757748"/>
          </a:xfrm>
        </p:spPr>
        <p:txBody>
          <a:bodyPr>
            <a:normAutofit/>
          </a:bodyPr>
          <a:lstStyle/>
          <a:p>
            <a:pPr algn="l"/>
            <a:r>
              <a:rPr lang="en-US" sz="4700" dirty="0"/>
              <a:t>Dog Breed Classification Via Machine Learning</a:t>
            </a:r>
          </a:p>
        </p:txBody>
      </p:sp>
      <p:sp>
        <p:nvSpPr>
          <p:cNvPr id="3" name="Subtitle 2">
            <a:extLst>
              <a:ext uri="{FF2B5EF4-FFF2-40B4-BE49-F238E27FC236}">
                <a16:creationId xmlns:a16="http://schemas.microsoft.com/office/drawing/2014/main" id="{14979579-4F66-9633-2AEB-57D055AF2539}"/>
              </a:ext>
            </a:extLst>
          </p:cNvPr>
          <p:cNvSpPr>
            <a:spLocks noGrp="1"/>
          </p:cNvSpPr>
          <p:nvPr>
            <p:ph type="subTitle" idx="1"/>
          </p:nvPr>
        </p:nvSpPr>
        <p:spPr>
          <a:xfrm>
            <a:off x="860742" y="3633690"/>
            <a:ext cx="4001034" cy="2099321"/>
          </a:xfrm>
        </p:spPr>
        <p:txBody>
          <a:bodyPr>
            <a:normAutofit/>
          </a:bodyPr>
          <a:lstStyle/>
          <a:p>
            <a:pPr algn="l"/>
            <a:r>
              <a:rPr lang="en-US" dirty="0"/>
              <a:t>Mel Gerst</a:t>
            </a:r>
          </a:p>
          <a:p>
            <a:pPr algn="l"/>
            <a:r>
              <a:rPr lang="en-US" dirty="0"/>
              <a:t>Reading Summary</a:t>
            </a:r>
          </a:p>
          <a:p>
            <a:pPr algn="l"/>
            <a:endParaRPr lang="en-US" dirty="0"/>
          </a:p>
          <a:p>
            <a:pPr algn="l"/>
            <a:endParaRPr lang="en-US" dirty="0"/>
          </a:p>
        </p:txBody>
      </p:sp>
      <p:pic>
        <p:nvPicPr>
          <p:cNvPr id="5" name="Picture 4">
            <a:extLst>
              <a:ext uri="{FF2B5EF4-FFF2-40B4-BE49-F238E27FC236}">
                <a16:creationId xmlns:a16="http://schemas.microsoft.com/office/drawing/2014/main" id="{A411BEB8-50E6-DAA0-B57A-336E0D437EEB}"/>
              </a:ext>
            </a:extLst>
          </p:cNvPr>
          <p:cNvPicPr>
            <a:picLocks noChangeAspect="1"/>
          </p:cNvPicPr>
          <p:nvPr/>
        </p:nvPicPr>
        <p:blipFill>
          <a:blip r:embed="rId3"/>
          <a:srcRect l="4298" r="926" b="4"/>
          <a:stretch/>
        </p:blipFill>
        <p:spPr>
          <a:xfrm>
            <a:off x="8610600" y="10"/>
            <a:ext cx="3581400" cy="3769196"/>
          </a:xfrm>
          <a:custGeom>
            <a:avLst/>
            <a:gdLst/>
            <a:ahLst/>
            <a:cxnLst/>
            <a:rect l="l" t="t" r="r" b="b"/>
            <a:pathLst>
              <a:path w="3581400" h="3769206">
                <a:moveTo>
                  <a:pt x="366014" y="0"/>
                </a:moveTo>
                <a:lnTo>
                  <a:pt x="3581400" y="0"/>
                </a:lnTo>
                <a:lnTo>
                  <a:pt x="3581400" y="3507525"/>
                </a:lnTo>
                <a:lnTo>
                  <a:pt x="3442408" y="3574481"/>
                </a:lnTo>
                <a:cubicBezTo>
                  <a:pt x="3145957" y="3699869"/>
                  <a:pt x="2820025" y="3769206"/>
                  <a:pt x="2477898" y="3769206"/>
                </a:cubicBezTo>
                <a:cubicBezTo>
                  <a:pt x="1109392" y="3769206"/>
                  <a:pt x="0" y="2659814"/>
                  <a:pt x="0" y="1291308"/>
                </a:cubicBezTo>
                <a:cubicBezTo>
                  <a:pt x="0" y="863650"/>
                  <a:pt x="108339" y="461296"/>
                  <a:pt x="299069" y="110194"/>
                </a:cubicBezTo>
                <a:close/>
              </a:path>
            </a:pathLst>
          </a:custGeom>
        </p:spPr>
      </p:pic>
    </p:spTree>
    <p:extLst>
      <p:ext uri="{BB962C8B-B14F-4D97-AF65-F5344CB8AC3E}">
        <p14:creationId xmlns:p14="http://schemas.microsoft.com/office/powerpoint/2010/main" val="2735113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2C52E-5755-E0F8-4C1D-C8C612192C11}"/>
              </a:ext>
            </a:extLst>
          </p:cNvPr>
          <p:cNvSpPr>
            <a:spLocks noGrp="1"/>
          </p:cNvSpPr>
          <p:nvPr>
            <p:ph type="title"/>
          </p:nvPr>
        </p:nvSpPr>
        <p:spPr>
          <a:xfrm>
            <a:off x="838200" y="365126"/>
            <a:ext cx="10515600" cy="807508"/>
          </a:xfrm>
        </p:spPr>
        <p:txBody>
          <a:bodyPr>
            <a:noAutofit/>
          </a:bodyPr>
          <a:lstStyle/>
          <a:p>
            <a:pPr>
              <a:lnSpc>
                <a:spcPct val="120000"/>
              </a:lnSpc>
              <a:spcBef>
                <a:spcPts val="600"/>
              </a:spcBef>
            </a:pPr>
            <a:r>
              <a:rPr lang="en-US" sz="2800" b="1" dirty="0">
                <a:solidFill>
                  <a:srgbClr val="222222"/>
                </a:solidFill>
              </a:rPr>
              <a:t>Primary Paper Overview</a:t>
            </a:r>
            <a:endParaRPr lang="en-US" sz="2400" b="1" dirty="0"/>
          </a:p>
        </p:txBody>
      </p:sp>
      <p:sp>
        <p:nvSpPr>
          <p:cNvPr id="3" name="Content Placeholder 2">
            <a:extLst>
              <a:ext uri="{FF2B5EF4-FFF2-40B4-BE49-F238E27FC236}">
                <a16:creationId xmlns:a16="http://schemas.microsoft.com/office/drawing/2014/main" id="{C8343FC4-B6D5-2A32-FC75-7EB7BA082AFF}"/>
              </a:ext>
            </a:extLst>
          </p:cNvPr>
          <p:cNvSpPr>
            <a:spLocks noGrp="1"/>
          </p:cNvSpPr>
          <p:nvPr>
            <p:ph idx="1"/>
          </p:nvPr>
        </p:nvSpPr>
        <p:spPr>
          <a:xfrm>
            <a:off x="838200" y="1298864"/>
            <a:ext cx="10515600" cy="4956463"/>
          </a:xfrm>
          <a:solidFill>
            <a:schemeClr val="bg1"/>
          </a:solidFill>
        </p:spPr>
        <p:txBody>
          <a:bodyPr>
            <a:normAutofit fontScale="92500" lnSpcReduction="20000"/>
          </a:bodyPr>
          <a:lstStyle/>
          <a:p>
            <a:pPr>
              <a:lnSpc>
                <a:spcPct val="120000"/>
              </a:lnSpc>
              <a:spcBef>
                <a:spcPts val="0"/>
              </a:spcBef>
            </a:pPr>
            <a:r>
              <a:rPr lang="en-US" sz="2600" b="1" i="0" u="none" strike="noStrike" dirty="0">
                <a:solidFill>
                  <a:srgbClr val="222222"/>
                </a:solidFill>
                <a:effectLst/>
              </a:rPr>
              <a:t>Dog Breed Identification using </a:t>
            </a:r>
            <a:r>
              <a:rPr lang="en-US" sz="2600" b="1" i="0" u="none" strike="noStrike" dirty="0" err="1">
                <a:solidFill>
                  <a:srgbClr val="222222"/>
                </a:solidFill>
                <a:effectLst/>
              </a:rPr>
              <a:t>ResNet</a:t>
            </a:r>
            <a:r>
              <a:rPr lang="en-US" sz="2600" b="1" i="0" u="none" strike="noStrike" dirty="0">
                <a:solidFill>
                  <a:srgbClr val="222222"/>
                </a:solidFill>
                <a:effectLst/>
              </a:rPr>
              <a:t> Model</a:t>
            </a:r>
            <a:br>
              <a:rPr lang="en-US" sz="3200" dirty="0"/>
            </a:br>
            <a:r>
              <a:rPr lang="en-US" sz="1500" b="0" i="0" u="none" strike="noStrike" dirty="0">
                <a:solidFill>
                  <a:srgbClr val="222222"/>
                </a:solidFill>
                <a:effectLst/>
              </a:rPr>
              <a:t>Reddy, Y. A. ., Kumar, Y. S. ., M, S. ., &amp; Mana, S. C. . (2023). </a:t>
            </a:r>
            <a:r>
              <a:rPr lang="en-US" sz="1500" b="0" i="1" u="none" strike="noStrike" dirty="0">
                <a:solidFill>
                  <a:srgbClr val="222222"/>
                </a:solidFill>
                <a:effectLst/>
              </a:rPr>
              <a:t>International Journal on Recent and Innovation Trends in Computing and Communication</a:t>
            </a:r>
            <a:r>
              <a:rPr lang="en-US" sz="1500" b="0" i="0" u="none" strike="noStrike" dirty="0">
                <a:solidFill>
                  <a:srgbClr val="222222"/>
                </a:solidFill>
                <a:effectLst/>
              </a:rPr>
              <a:t>, </a:t>
            </a:r>
            <a:r>
              <a:rPr lang="en-US" sz="1500" b="0" i="1" u="none" strike="noStrike" dirty="0">
                <a:solidFill>
                  <a:srgbClr val="222222"/>
                </a:solidFill>
                <a:effectLst/>
              </a:rPr>
              <a:t>11</a:t>
            </a:r>
            <a:r>
              <a:rPr lang="en-US" sz="1500" b="0" i="0" u="none" strike="noStrike" dirty="0">
                <a:solidFill>
                  <a:srgbClr val="222222"/>
                </a:solidFill>
                <a:effectLst/>
              </a:rPr>
              <a:t>(7s), 64–71. </a:t>
            </a:r>
            <a:r>
              <a:rPr lang="en-US" sz="1500" b="1" i="0" u="sng" strike="noStrike" dirty="0">
                <a:solidFill>
                  <a:schemeClr val="accent2">
                    <a:lumMod val="75000"/>
                  </a:schemeClr>
                </a:solidFill>
                <a:effectLst/>
                <a:hlinkClick r:id="rId2">
                  <a:extLst>
                    <a:ext uri="{A12FA001-AC4F-418D-AE19-62706E023703}">
                      <ahyp:hlinkClr xmlns:ahyp="http://schemas.microsoft.com/office/drawing/2018/hyperlinkcolor" val="tx"/>
                    </a:ext>
                  </a:extLst>
                </a:hlinkClick>
              </a:rPr>
              <a:t>https://doi.org/10.17762/ijritcc.v11i7s.6977</a:t>
            </a:r>
            <a:endParaRPr lang="en-US" sz="1500" b="1" i="0" u="sng" strike="noStrike" dirty="0">
              <a:solidFill>
                <a:schemeClr val="accent2">
                  <a:lumMod val="75000"/>
                </a:schemeClr>
              </a:solidFill>
              <a:effectLst/>
            </a:endParaRPr>
          </a:p>
          <a:p>
            <a:pPr>
              <a:lnSpc>
                <a:spcPct val="120000"/>
              </a:lnSpc>
              <a:spcBef>
                <a:spcPts val="0"/>
              </a:spcBef>
            </a:pPr>
            <a:endParaRPr lang="en-US" sz="1800" dirty="0">
              <a:solidFill>
                <a:schemeClr val="accent2">
                  <a:lumMod val="75000"/>
                </a:schemeClr>
              </a:solidFill>
            </a:endParaRPr>
          </a:p>
          <a:p>
            <a:pPr>
              <a:lnSpc>
                <a:spcPct val="120000"/>
              </a:lnSpc>
              <a:spcBef>
                <a:spcPts val="0"/>
              </a:spcBef>
            </a:pPr>
            <a:r>
              <a:rPr lang="en-US" sz="1800" dirty="0"/>
              <a:t>This paper used ResNet50, which is a residual neural network that excels at image classification, to classify dogs.  Resnet was used to identify the images and uses transfer learning with convolutional neural network to classify a large database of images.  Used in conjunction with TensorFlow, a dataset was created, tested, and trained for the detection of dog breeds. 120 dog breeds are covered in the dataset which includes 20,580 images of dogs. In this reference project, all these images are used and converted into a NumPy array and normalized. Then,100 epochs were used with a batch size of 128 to achieve the best accuracy.  Using these tools and process the team was able to achieve an accuracy of 91%. </a:t>
            </a:r>
          </a:p>
          <a:p>
            <a:pPr marL="0" indent="0">
              <a:lnSpc>
                <a:spcPct val="120000"/>
              </a:lnSpc>
              <a:spcBef>
                <a:spcPts val="0"/>
              </a:spcBef>
              <a:buNone/>
            </a:pPr>
            <a:endParaRPr lang="en-US" sz="1800" dirty="0"/>
          </a:p>
          <a:p>
            <a:pPr>
              <a:lnSpc>
                <a:spcPct val="120000"/>
              </a:lnSpc>
              <a:spcBef>
                <a:spcPts val="0"/>
              </a:spcBef>
            </a:pPr>
            <a:r>
              <a:rPr lang="en-US" sz="1800" dirty="0"/>
              <a:t>For my implementation, and depending on computing power requirements and time requirements, I may choose to focus on a fewer number of breeds.  I am targeting at least 80% accuracy for my model.  As pointed out in later slides, other reference projects using similar approaches were able to achieve 70% and 85% accuracy results, so I hope to be able to achieve at least 80%.   </a:t>
            </a:r>
          </a:p>
        </p:txBody>
      </p:sp>
    </p:spTree>
    <p:extLst>
      <p:ext uri="{BB962C8B-B14F-4D97-AF65-F5344CB8AC3E}">
        <p14:creationId xmlns:p14="http://schemas.microsoft.com/office/powerpoint/2010/main" val="1036387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30028-0C5F-5514-8342-FE6ADCE0ABC5}"/>
              </a:ext>
            </a:extLst>
          </p:cNvPr>
          <p:cNvSpPr>
            <a:spLocks noGrp="1"/>
          </p:cNvSpPr>
          <p:nvPr>
            <p:ph type="title"/>
          </p:nvPr>
        </p:nvSpPr>
        <p:spPr>
          <a:xfrm>
            <a:off x="796636" y="238318"/>
            <a:ext cx="10515600" cy="671009"/>
          </a:xfrm>
        </p:spPr>
        <p:txBody>
          <a:bodyPr>
            <a:normAutofit/>
          </a:bodyPr>
          <a:lstStyle/>
          <a:p>
            <a:r>
              <a:rPr lang="en-US" b="1" dirty="0"/>
              <a:t>Summary of the Method</a:t>
            </a:r>
          </a:p>
        </p:txBody>
      </p:sp>
      <p:sp>
        <p:nvSpPr>
          <p:cNvPr id="3" name="Content Placeholder 2">
            <a:extLst>
              <a:ext uri="{FF2B5EF4-FFF2-40B4-BE49-F238E27FC236}">
                <a16:creationId xmlns:a16="http://schemas.microsoft.com/office/drawing/2014/main" id="{D3FBEE92-D0EE-67DC-A8D1-607F1FE3F4AC}"/>
              </a:ext>
            </a:extLst>
          </p:cNvPr>
          <p:cNvSpPr>
            <a:spLocks noGrp="1"/>
          </p:cNvSpPr>
          <p:nvPr>
            <p:ph idx="1"/>
          </p:nvPr>
        </p:nvSpPr>
        <p:spPr>
          <a:xfrm>
            <a:off x="1123122" y="1018369"/>
            <a:ext cx="10515600" cy="950191"/>
          </a:xfrm>
        </p:spPr>
        <p:txBody>
          <a:bodyPr>
            <a:normAutofit/>
          </a:bodyPr>
          <a:lstStyle/>
          <a:p>
            <a:pPr marL="0" indent="0">
              <a:buNone/>
            </a:pPr>
            <a:r>
              <a:rPr lang="en-US" dirty="0">
                <a:solidFill>
                  <a:srgbClr val="000000"/>
                </a:solidFill>
              </a:rPr>
              <a:t>Primary Reference: </a:t>
            </a:r>
            <a:r>
              <a:rPr lang="en-US" sz="2400" dirty="0">
                <a:solidFill>
                  <a:srgbClr val="000000"/>
                </a:solidFill>
              </a:rPr>
              <a:t>Dog Breed Identification using </a:t>
            </a:r>
            <a:r>
              <a:rPr lang="en-US" sz="2400" dirty="0" err="1">
                <a:solidFill>
                  <a:srgbClr val="000000"/>
                </a:solidFill>
              </a:rPr>
              <a:t>ResNet</a:t>
            </a:r>
            <a:r>
              <a:rPr lang="en-US" sz="2400" dirty="0">
                <a:solidFill>
                  <a:srgbClr val="000000"/>
                </a:solidFill>
              </a:rPr>
              <a:t> Model</a:t>
            </a:r>
          </a:p>
          <a:p>
            <a:pPr lvl="1">
              <a:buFont typeface="System Font Regular"/>
              <a:buChar char="−"/>
            </a:pPr>
            <a:r>
              <a:rPr lang="en-US" dirty="0">
                <a:solidFill>
                  <a:srgbClr val="000000"/>
                </a:solidFill>
              </a:rPr>
              <a:t>Reddy, Y. A. ., Kumar, Y. S. ., M, S. ., &amp; Mana, S. C. . (2023) </a:t>
            </a:r>
          </a:p>
        </p:txBody>
      </p:sp>
      <p:sp>
        <p:nvSpPr>
          <p:cNvPr id="5" name="TextBox 4">
            <a:extLst>
              <a:ext uri="{FF2B5EF4-FFF2-40B4-BE49-F238E27FC236}">
                <a16:creationId xmlns:a16="http://schemas.microsoft.com/office/drawing/2014/main" id="{BD9552D5-5359-E815-4EC5-E97771B506F9}"/>
              </a:ext>
            </a:extLst>
          </p:cNvPr>
          <p:cNvSpPr txBox="1"/>
          <p:nvPr/>
        </p:nvSpPr>
        <p:spPr>
          <a:xfrm>
            <a:off x="4686300" y="2077602"/>
            <a:ext cx="2819400" cy="4108817"/>
          </a:xfrm>
          <a:prstGeom prst="rect">
            <a:avLst/>
          </a:prstGeom>
          <a:noFill/>
        </p:spPr>
        <p:txBody>
          <a:bodyPr wrap="square" rtlCol="0">
            <a:spAutoFit/>
          </a:bodyPr>
          <a:lstStyle/>
          <a:p>
            <a:r>
              <a:rPr lang="en-US" b="1" u="sng" dirty="0"/>
              <a:t>Main Technologies</a:t>
            </a:r>
            <a:endParaRPr lang="en-US" dirty="0"/>
          </a:p>
          <a:p>
            <a:pPr marL="342900" indent="-342900">
              <a:lnSpc>
                <a:spcPct val="150000"/>
              </a:lnSpc>
              <a:buFont typeface="+mj-lt"/>
              <a:buAutoNum type="arabicParenR"/>
            </a:pPr>
            <a:r>
              <a:rPr lang="en-US" dirty="0"/>
              <a:t>Python</a:t>
            </a:r>
          </a:p>
          <a:p>
            <a:pPr marL="342900" indent="-342900">
              <a:lnSpc>
                <a:spcPct val="150000"/>
              </a:lnSpc>
              <a:buFont typeface="+mj-lt"/>
              <a:buAutoNum type="arabicParenR"/>
            </a:pPr>
            <a:r>
              <a:rPr lang="en-US" dirty="0" err="1"/>
              <a:t>Tensorflow</a:t>
            </a:r>
            <a:r>
              <a:rPr lang="en-US" dirty="0"/>
              <a:t>: 2.3.1 </a:t>
            </a:r>
          </a:p>
          <a:p>
            <a:pPr marL="342900" indent="-342900">
              <a:lnSpc>
                <a:spcPct val="150000"/>
              </a:lnSpc>
              <a:buFont typeface="+mj-lt"/>
              <a:buAutoNum type="arabicParenR"/>
            </a:pPr>
            <a:r>
              <a:rPr lang="en-US" dirty="0" err="1"/>
              <a:t>Opencv</a:t>
            </a:r>
            <a:endParaRPr lang="en-US" dirty="0"/>
          </a:p>
          <a:p>
            <a:pPr marL="342900" indent="-342900">
              <a:lnSpc>
                <a:spcPct val="150000"/>
              </a:lnSpc>
              <a:buFont typeface="+mj-lt"/>
              <a:buAutoNum type="arabicParenR"/>
            </a:pPr>
            <a:r>
              <a:rPr lang="en-US" dirty="0" err="1"/>
              <a:t>Sklearn</a:t>
            </a:r>
            <a:endParaRPr lang="en-US" dirty="0"/>
          </a:p>
          <a:p>
            <a:pPr marL="342900" indent="-342900">
              <a:lnSpc>
                <a:spcPct val="150000"/>
              </a:lnSpc>
              <a:buFont typeface="+mj-lt"/>
              <a:buAutoNum type="arabicParenR"/>
            </a:pPr>
            <a:r>
              <a:rPr lang="en-US" dirty="0" err="1"/>
              <a:t>Numpy</a:t>
            </a:r>
            <a:endParaRPr lang="en-US" dirty="0"/>
          </a:p>
          <a:p>
            <a:pPr marL="342900" indent="-342900">
              <a:lnSpc>
                <a:spcPct val="150000"/>
              </a:lnSpc>
              <a:buFont typeface="+mj-lt"/>
              <a:buAutoNum type="arabicParenR"/>
            </a:pPr>
            <a:r>
              <a:rPr lang="en-US" dirty="0"/>
              <a:t>Pandas</a:t>
            </a:r>
          </a:p>
          <a:p>
            <a:pPr marL="342900" indent="-342900">
              <a:lnSpc>
                <a:spcPct val="150000"/>
              </a:lnSpc>
              <a:buFont typeface="+mj-lt"/>
              <a:buAutoNum type="arabicParenR"/>
            </a:pPr>
            <a:r>
              <a:rPr lang="en-US" dirty="0"/>
              <a:t>Matplotlib</a:t>
            </a:r>
          </a:p>
          <a:p>
            <a:pPr marL="342900" indent="-342900">
              <a:buFont typeface="+mj-lt"/>
              <a:buAutoNum type="arabicParenR"/>
            </a:pPr>
            <a:r>
              <a:rPr lang="en-US" dirty="0"/>
              <a:t>ResNet50V2 - Pretrained Residual Neural Network</a:t>
            </a:r>
          </a:p>
        </p:txBody>
      </p:sp>
      <p:sp>
        <p:nvSpPr>
          <p:cNvPr id="6" name="TextBox 5">
            <a:extLst>
              <a:ext uri="{FF2B5EF4-FFF2-40B4-BE49-F238E27FC236}">
                <a16:creationId xmlns:a16="http://schemas.microsoft.com/office/drawing/2014/main" id="{E2F24704-AB83-27B0-CF20-D9562544AFFF}"/>
              </a:ext>
            </a:extLst>
          </p:cNvPr>
          <p:cNvSpPr txBox="1"/>
          <p:nvPr/>
        </p:nvSpPr>
        <p:spPr>
          <a:xfrm>
            <a:off x="7595754" y="2077602"/>
            <a:ext cx="4447309" cy="4258795"/>
          </a:xfrm>
          <a:prstGeom prst="rect">
            <a:avLst/>
          </a:prstGeom>
          <a:noFill/>
        </p:spPr>
        <p:txBody>
          <a:bodyPr wrap="square" rtlCol="0">
            <a:spAutoFit/>
          </a:bodyPr>
          <a:lstStyle/>
          <a:p>
            <a:pPr>
              <a:spcAft>
                <a:spcPts val="600"/>
              </a:spcAft>
            </a:pPr>
            <a:r>
              <a:rPr lang="en-US" b="1" u="sng" dirty="0"/>
              <a:t>Major Project Steps</a:t>
            </a:r>
            <a:endParaRPr lang="en-US" dirty="0"/>
          </a:p>
          <a:p>
            <a:pPr marL="342900" indent="-342900">
              <a:lnSpc>
                <a:spcPts val="2520"/>
              </a:lnSpc>
              <a:buFont typeface="+mj-lt"/>
              <a:buAutoNum type="arabicParenR"/>
            </a:pPr>
            <a:r>
              <a:rPr lang="en-US" sz="1600" dirty="0"/>
              <a:t>Import necessary libraries and prepare coding environment</a:t>
            </a:r>
          </a:p>
          <a:p>
            <a:pPr marL="342900" indent="-342900">
              <a:lnSpc>
                <a:spcPts val="2520"/>
              </a:lnSpc>
              <a:buFont typeface="+mj-lt"/>
              <a:buAutoNum type="arabicParenR"/>
            </a:pPr>
            <a:r>
              <a:rPr lang="en-US" sz="1600" dirty="0"/>
              <a:t>Download and prep dog photos</a:t>
            </a:r>
          </a:p>
          <a:p>
            <a:pPr marL="342900" indent="-342900">
              <a:lnSpc>
                <a:spcPts val="2520"/>
              </a:lnSpc>
              <a:buFont typeface="+mj-lt"/>
              <a:buAutoNum type="arabicParenR"/>
            </a:pPr>
            <a:r>
              <a:rPr lang="en-US" sz="1600" dirty="0"/>
              <a:t>Preprocess dataset</a:t>
            </a:r>
          </a:p>
          <a:p>
            <a:pPr marL="342900" indent="-342900">
              <a:lnSpc>
                <a:spcPts val="2520"/>
              </a:lnSpc>
              <a:buFont typeface="+mj-lt"/>
              <a:buAutoNum type="arabicParenR"/>
            </a:pPr>
            <a:r>
              <a:rPr lang="en-US" sz="1600" dirty="0"/>
              <a:t>Encode, scale and augment dog pictures</a:t>
            </a:r>
          </a:p>
          <a:p>
            <a:pPr marL="342900" indent="-342900">
              <a:lnSpc>
                <a:spcPts val="2520"/>
              </a:lnSpc>
              <a:buFont typeface="+mj-lt"/>
              <a:buAutoNum type="arabicParenR"/>
            </a:pPr>
            <a:r>
              <a:rPr lang="en-US" sz="1600" dirty="0"/>
              <a:t>Split pictures into training and test sets</a:t>
            </a:r>
          </a:p>
          <a:p>
            <a:pPr marL="342900" indent="-342900">
              <a:lnSpc>
                <a:spcPts val="2520"/>
              </a:lnSpc>
              <a:buFont typeface="+mj-lt"/>
              <a:buAutoNum type="arabicParenR"/>
            </a:pPr>
            <a:r>
              <a:rPr lang="en-US" sz="1600" dirty="0"/>
              <a:t>Build the model</a:t>
            </a:r>
          </a:p>
          <a:p>
            <a:pPr marL="342900" indent="-342900">
              <a:lnSpc>
                <a:spcPts val="2520"/>
              </a:lnSpc>
              <a:buFont typeface="+mj-lt"/>
              <a:buAutoNum type="arabicParenR"/>
            </a:pPr>
            <a:r>
              <a:rPr lang="en-US" sz="1600" dirty="0"/>
              <a:t>Train the model</a:t>
            </a:r>
          </a:p>
          <a:p>
            <a:pPr marL="342900" indent="-342900">
              <a:lnSpc>
                <a:spcPts val="2520"/>
              </a:lnSpc>
              <a:buFont typeface="+mj-lt"/>
              <a:buAutoNum type="arabicParenR"/>
            </a:pPr>
            <a:r>
              <a:rPr lang="en-US" sz="1600" dirty="0"/>
              <a:t>Test the model</a:t>
            </a:r>
          </a:p>
          <a:p>
            <a:pPr marL="342900" indent="-342900">
              <a:lnSpc>
                <a:spcPts val="2520"/>
              </a:lnSpc>
              <a:buFont typeface="+mj-lt"/>
              <a:buAutoNum type="arabicParenR"/>
            </a:pPr>
            <a:r>
              <a:rPr lang="en-US" sz="1600" dirty="0"/>
              <a:t>Predict breed using personal photos</a:t>
            </a:r>
          </a:p>
          <a:p>
            <a:pPr marL="342900" indent="-342900">
              <a:lnSpc>
                <a:spcPts val="2520"/>
              </a:lnSpc>
              <a:buFont typeface="+mj-lt"/>
              <a:buAutoNum type="arabicParenR"/>
            </a:pPr>
            <a:r>
              <a:rPr lang="en-US" sz="1600" dirty="0"/>
              <a:t>Summarize results</a:t>
            </a:r>
          </a:p>
        </p:txBody>
      </p:sp>
      <p:graphicFrame>
        <p:nvGraphicFramePr>
          <p:cNvPr id="8" name="TextBox 3">
            <a:extLst>
              <a:ext uri="{FF2B5EF4-FFF2-40B4-BE49-F238E27FC236}">
                <a16:creationId xmlns:a16="http://schemas.microsoft.com/office/drawing/2014/main" id="{A4BB84A3-0782-6539-6A74-725F49D837F8}"/>
              </a:ext>
            </a:extLst>
          </p:cNvPr>
          <p:cNvGraphicFramePr/>
          <p:nvPr>
            <p:extLst>
              <p:ext uri="{D42A27DB-BD31-4B8C-83A1-F6EECF244321}">
                <p14:modId xmlns:p14="http://schemas.microsoft.com/office/powerpoint/2010/main" val="3771712673"/>
              </p:ext>
            </p:extLst>
          </p:nvPr>
        </p:nvGraphicFramePr>
        <p:xfrm>
          <a:off x="553278" y="1968560"/>
          <a:ext cx="3753678" cy="45243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79023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30028-0C5F-5514-8342-FE6ADCE0ABC5}"/>
              </a:ext>
            </a:extLst>
          </p:cNvPr>
          <p:cNvSpPr>
            <a:spLocks noGrp="1"/>
          </p:cNvSpPr>
          <p:nvPr>
            <p:ph type="title"/>
          </p:nvPr>
        </p:nvSpPr>
        <p:spPr>
          <a:xfrm>
            <a:off x="838200" y="11690"/>
            <a:ext cx="10515600" cy="1325563"/>
          </a:xfrm>
        </p:spPr>
        <p:txBody>
          <a:bodyPr/>
          <a:lstStyle/>
          <a:p>
            <a:r>
              <a:rPr lang="en-US" b="1" dirty="0"/>
              <a:t>Summary of Related Works and Links</a:t>
            </a:r>
          </a:p>
        </p:txBody>
      </p:sp>
      <p:sp>
        <p:nvSpPr>
          <p:cNvPr id="3" name="Content Placeholder 2">
            <a:extLst>
              <a:ext uri="{FF2B5EF4-FFF2-40B4-BE49-F238E27FC236}">
                <a16:creationId xmlns:a16="http://schemas.microsoft.com/office/drawing/2014/main" id="{D3FBEE92-D0EE-67DC-A8D1-607F1FE3F4AC}"/>
              </a:ext>
            </a:extLst>
          </p:cNvPr>
          <p:cNvSpPr>
            <a:spLocks noGrp="1"/>
          </p:cNvSpPr>
          <p:nvPr>
            <p:ph idx="1"/>
          </p:nvPr>
        </p:nvSpPr>
        <p:spPr>
          <a:xfrm>
            <a:off x="744682" y="955964"/>
            <a:ext cx="10976264" cy="5890346"/>
          </a:xfrm>
          <a:solidFill>
            <a:schemeClr val="bg1"/>
          </a:solidFill>
        </p:spPr>
        <p:txBody>
          <a:bodyPr>
            <a:normAutofit fontScale="92500"/>
          </a:bodyPr>
          <a:lstStyle/>
          <a:p>
            <a:pPr marL="0" indent="0">
              <a:lnSpc>
                <a:spcPct val="120000"/>
              </a:lnSpc>
              <a:spcBef>
                <a:spcPts val="0"/>
              </a:spcBef>
              <a:spcAft>
                <a:spcPts val="600"/>
              </a:spcAft>
              <a:buNone/>
            </a:pPr>
            <a:r>
              <a:rPr lang="en-US" sz="1800" dirty="0">
                <a:solidFill>
                  <a:srgbClr val="000000"/>
                </a:solidFill>
                <a:latin typeface="+mj-lt"/>
              </a:rPr>
              <a:t>1) </a:t>
            </a:r>
            <a:r>
              <a:rPr lang="en-US" sz="1800" dirty="0" err="1">
                <a:solidFill>
                  <a:srgbClr val="000000"/>
                </a:solidFill>
                <a:latin typeface="+mj-lt"/>
              </a:rPr>
              <a:t>TechVidVan</a:t>
            </a:r>
            <a:r>
              <a:rPr lang="en-US" sz="1800" dirty="0">
                <a:solidFill>
                  <a:srgbClr val="000000"/>
                </a:solidFill>
                <a:latin typeface="+mj-lt"/>
              </a:rPr>
              <a:t> - </a:t>
            </a:r>
            <a:r>
              <a:rPr lang="en-US" sz="1600" b="0" i="0" u="none" strike="noStrike" dirty="0">
                <a:solidFill>
                  <a:schemeClr val="accent2">
                    <a:lumMod val="75000"/>
                  </a:schemeClr>
                </a:solidFill>
                <a:effectLst/>
                <a:latin typeface="Inter"/>
                <a:hlinkClick r:id="rId2">
                  <a:extLst>
                    <a:ext uri="{A12FA001-AC4F-418D-AE19-62706E023703}">
                      <ahyp:hlinkClr xmlns:ahyp="http://schemas.microsoft.com/office/drawing/2018/hyperlinkcolor" val="tx"/>
                    </a:ext>
                  </a:extLst>
                </a:hlinkClick>
              </a:rPr>
              <a:t>https://techvidvan.com/tutorials/dog-breed-classification/</a:t>
            </a:r>
            <a:endParaRPr lang="en-US" sz="1800" dirty="0">
              <a:solidFill>
                <a:schemeClr val="accent2">
                  <a:lumMod val="75000"/>
                </a:schemeClr>
              </a:solidFill>
              <a:latin typeface="+mj-lt"/>
            </a:endParaRPr>
          </a:p>
          <a:p>
            <a:pPr>
              <a:lnSpc>
                <a:spcPct val="120000"/>
              </a:lnSpc>
              <a:spcBef>
                <a:spcPts val="0"/>
              </a:spcBef>
              <a:spcAft>
                <a:spcPts val="600"/>
              </a:spcAft>
            </a:pPr>
            <a:r>
              <a:rPr lang="en-US" sz="1400" dirty="0" err="1"/>
              <a:t>TechVidVan</a:t>
            </a:r>
            <a:r>
              <a:rPr lang="en-US" sz="1400" dirty="0"/>
              <a:t> is a group and website with software and machine learning tools and topics.  They have conducted a similar project to the primary paper with good explanation of the process, steps and techniques to be successful.  </a:t>
            </a:r>
          </a:p>
          <a:p>
            <a:pPr>
              <a:lnSpc>
                <a:spcPct val="120000"/>
              </a:lnSpc>
              <a:spcBef>
                <a:spcPts val="0"/>
              </a:spcBef>
              <a:spcAft>
                <a:spcPts val="600"/>
              </a:spcAft>
            </a:pPr>
            <a:r>
              <a:rPr lang="en-US" sz="1400" dirty="0"/>
              <a:t>Through their website they have an excellent project example for dog breed classification, with source code and a link to the original dataset I had planned to use.  Therefore, this is a strong reference as a related work.</a:t>
            </a:r>
          </a:p>
          <a:p>
            <a:pPr>
              <a:lnSpc>
                <a:spcPct val="120000"/>
              </a:lnSpc>
              <a:spcBef>
                <a:spcPts val="0"/>
              </a:spcBef>
              <a:spcAft>
                <a:spcPts val="600"/>
              </a:spcAft>
            </a:pPr>
            <a:r>
              <a:rPr lang="en-US" sz="1400" dirty="0"/>
              <a:t>Similar tools were used as the primary paper and appears to have used a similar process.  One difference from the primary, which I will likely follow, is to test the model with personal files via a simple local file upload, instead of hosting the system on website.</a:t>
            </a:r>
          </a:p>
          <a:p>
            <a:pPr>
              <a:lnSpc>
                <a:spcPct val="120000"/>
              </a:lnSpc>
              <a:spcBef>
                <a:spcPts val="0"/>
              </a:spcBef>
              <a:spcAft>
                <a:spcPts val="600"/>
              </a:spcAft>
            </a:pPr>
            <a:r>
              <a:rPr lang="en-US" sz="1400" dirty="0"/>
              <a:t>For this project, the team reached an accuracy of 80.5% which is above my 80%.  It will be interesting to see if I can achieve similar or possibly better results.</a:t>
            </a:r>
          </a:p>
          <a:p>
            <a:pPr marL="0" indent="0">
              <a:lnSpc>
                <a:spcPct val="120000"/>
              </a:lnSpc>
              <a:spcBef>
                <a:spcPts val="0"/>
              </a:spcBef>
              <a:spcAft>
                <a:spcPts val="600"/>
              </a:spcAft>
              <a:buNone/>
            </a:pPr>
            <a:endParaRPr lang="en-US" sz="600" dirty="0">
              <a:solidFill>
                <a:srgbClr val="000000"/>
              </a:solidFill>
              <a:latin typeface="+mj-lt"/>
            </a:endParaRPr>
          </a:p>
          <a:p>
            <a:pPr marL="0" indent="0">
              <a:lnSpc>
                <a:spcPct val="120000"/>
              </a:lnSpc>
              <a:spcBef>
                <a:spcPts val="0"/>
              </a:spcBef>
              <a:spcAft>
                <a:spcPts val="600"/>
              </a:spcAft>
              <a:buNone/>
            </a:pPr>
            <a:r>
              <a:rPr lang="en-US" sz="1800" dirty="0">
                <a:solidFill>
                  <a:srgbClr val="000000"/>
                </a:solidFill>
                <a:latin typeface="+mj-lt"/>
              </a:rPr>
              <a:t>2) </a:t>
            </a:r>
            <a:r>
              <a:rPr lang="en-US" sz="1800" dirty="0"/>
              <a:t>Dog Breed Classification Using Deep Learning</a:t>
            </a:r>
          </a:p>
          <a:p>
            <a:pPr>
              <a:lnSpc>
                <a:spcPct val="120000"/>
              </a:lnSpc>
              <a:spcBef>
                <a:spcPts val="0"/>
              </a:spcBef>
              <a:spcAft>
                <a:spcPts val="600"/>
              </a:spcAft>
            </a:pPr>
            <a:r>
              <a:rPr lang="en-US" sz="1400" u="sng" dirty="0">
                <a:solidFill>
                  <a:schemeClr val="accent2">
                    <a:lumMod val="75000"/>
                  </a:schemeClr>
                </a:solidFill>
              </a:rPr>
              <a:t>https://</a:t>
            </a:r>
            <a:r>
              <a:rPr lang="en-US" sz="1400" u="sng" dirty="0" err="1">
                <a:solidFill>
                  <a:schemeClr val="accent2">
                    <a:lumMod val="75000"/>
                  </a:schemeClr>
                </a:solidFill>
              </a:rPr>
              <a:t>www.researchgate.net</a:t>
            </a:r>
            <a:r>
              <a:rPr lang="en-US" sz="1400" u="sng" dirty="0">
                <a:solidFill>
                  <a:schemeClr val="accent2">
                    <a:lumMod val="75000"/>
                  </a:schemeClr>
                </a:solidFill>
              </a:rPr>
              <a:t>/publication/353693466_Dog_Breed_Classification_Using_Deep_Learning</a:t>
            </a:r>
          </a:p>
          <a:p>
            <a:pPr>
              <a:lnSpc>
                <a:spcPct val="120000"/>
              </a:lnSpc>
              <a:spcBef>
                <a:spcPts val="0"/>
              </a:spcBef>
              <a:spcAft>
                <a:spcPts val="600"/>
              </a:spcAft>
            </a:pPr>
            <a:r>
              <a:rPr lang="en-US" sz="1400" dirty="0"/>
              <a:t>Varshney, Akash &amp; Katiyar, Abhay &amp; Singh, Aman &amp; Chauhan, Surendra. (2021). Dog Breed Classification Using Deep Learning. 1-5. 10.1109/CONIT51480.2021.9498338.</a:t>
            </a:r>
          </a:p>
          <a:p>
            <a:pPr>
              <a:lnSpc>
                <a:spcPct val="120000"/>
              </a:lnSpc>
              <a:spcBef>
                <a:spcPts val="0"/>
              </a:spcBef>
              <a:spcAft>
                <a:spcPts val="600"/>
              </a:spcAft>
            </a:pPr>
            <a:r>
              <a:rPr lang="en-US" sz="1400" dirty="0"/>
              <a:t>This related work also performed dog breed classification using the same Stanford dog database, so is a good candidate for support on this project.</a:t>
            </a:r>
          </a:p>
          <a:p>
            <a:pPr>
              <a:lnSpc>
                <a:spcPct val="120000"/>
              </a:lnSpc>
              <a:spcBef>
                <a:spcPts val="0"/>
              </a:spcBef>
              <a:spcAft>
                <a:spcPts val="600"/>
              </a:spcAft>
            </a:pPr>
            <a:r>
              <a:rPr lang="en-US" sz="1400" dirty="0"/>
              <a:t>In addition, the team used two different CNN tools to perform the modeling.  Name, they used Inception V3 neural network and the VGG16 neural network.  With these models they were able to achieve top accuracy performance of 85% and 70% respectively.</a:t>
            </a:r>
          </a:p>
          <a:p>
            <a:pPr>
              <a:lnSpc>
                <a:spcPct val="120000"/>
              </a:lnSpc>
              <a:spcBef>
                <a:spcPts val="0"/>
              </a:spcBef>
              <a:spcAft>
                <a:spcPts val="600"/>
              </a:spcAft>
            </a:pPr>
            <a:r>
              <a:rPr lang="en-US" sz="1400" dirty="0"/>
              <a:t>This team also showed the increase in accuracy of both models as the number of epochs was increased.  Again, it will be interesting to see what performance I can achieve with my implementation.  </a:t>
            </a:r>
          </a:p>
        </p:txBody>
      </p:sp>
    </p:spTree>
    <p:extLst>
      <p:ext uri="{BB962C8B-B14F-4D97-AF65-F5344CB8AC3E}">
        <p14:creationId xmlns:p14="http://schemas.microsoft.com/office/powerpoint/2010/main" val="3335600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Arc 8">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59EF30C2-29AC-4A0D-BC0A-A679CF113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D94A887-D1B5-BFDF-9017-C9FE169B1A48}"/>
              </a:ext>
            </a:extLst>
          </p:cNvPr>
          <p:cNvSpPr>
            <a:spLocks noGrp="1"/>
          </p:cNvSpPr>
          <p:nvPr>
            <p:ph type="title"/>
          </p:nvPr>
        </p:nvSpPr>
        <p:spPr>
          <a:xfrm>
            <a:off x="5093520" y="2744662"/>
            <a:ext cx="6589707" cy="2387600"/>
          </a:xfrm>
        </p:spPr>
        <p:txBody>
          <a:bodyPr vert="horz" lIns="91440" tIns="45720" rIns="91440" bIns="45720" rtlCol="0" anchor="b">
            <a:normAutofit/>
          </a:bodyPr>
          <a:lstStyle/>
          <a:p>
            <a:pPr algn="r"/>
            <a:r>
              <a:rPr lang="en-US" sz="6000" b="1" kern="1200">
                <a:solidFill>
                  <a:srgbClr val="FFFFFF"/>
                </a:solidFill>
                <a:latin typeface="+mj-lt"/>
                <a:ea typeface="+mj-ea"/>
                <a:cs typeface="+mj-cs"/>
              </a:rPr>
              <a:t>THANK YOU</a:t>
            </a:r>
          </a:p>
        </p:txBody>
      </p:sp>
      <p:cxnSp>
        <p:nvCxnSpPr>
          <p:cNvPr id="15" name="Straight Connector 14">
            <a:extLst>
              <a:ext uri="{FF2B5EF4-FFF2-40B4-BE49-F238E27FC236}">
                <a16:creationId xmlns:a16="http://schemas.microsoft.com/office/drawing/2014/main" id="{266A0658-1CC4-4B0D-AAB7-A702286AF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7" name="Freeform: Shape 16">
            <a:extLst>
              <a:ext uri="{FF2B5EF4-FFF2-40B4-BE49-F238E27FC236}">
                <a16:creationId xmlns:a16="http://schemas.microsoft.com/office/drawing/2014/main" id="{A04F1504-431A-4D86-9091-AE7E4B33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 name="Freeform: Shape 18">
            <a:extLst>
              <a:ext uri="{FF2B5EF4-FFF2-40B4-BE49-F238E27FC236}">
                <a16:creationId xmlns:a16="http://schemas.microsoft.com/office/drawing/2014/main" id="{EA804283-B929-4503-802F-4585376E2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Oval 20">
            <a:extLst>
              <a:ext uri="{FF2B5EF4-FFF2-40B4-BE49-F238E27FC236}">
                <a16:creationId xmlns:a16="http://schemas.microsoft.com/office/drawing/2014/main" id="{AD3811F5-514E-49A4-B382-673ED228A4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3" name="Freeform: Shape 22">
            <a:extLst>
              <a:ext uri="{FF2B5EF4-FFF2-40B4-BE49-F238E27FC236}">
                <a16:creationId xmlns:a16="http://schemas.microsoft.com/office/drawing/2014/main" id="{067AD921-1CEE-4C1B-9AA3-C66D908DD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Arc 24">
            <a:extLst>
              <a:ext uri="{FF2B5EF4-FFF2-40B4-BE49-F238E27FC236}">
                <a16:creationId xmlns:a16="http://schemas.microsoft.com/office/drawing/2014/main" id="{C36A08F5-3B56-47C5-A371-9187BE56E1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80635011"/>
      </p:ext>
    </p:extLst>
  </p:cSld>
  <p:clrMapOvr>
    <a:masterClrMapping/>
  </p:clrMapOvr>
</p:sld>
</file>

<file path=ppt/theme/theme1.xml><?xml version="1.0" encoding="utf-8"?>
<a:theme xmlns:a="http://schemas.openxmlformats.org/drawingml/2006/main" name="ShapesVTI">
  <a:themeElements>
    <a:clrScheme name="Gallery">
      <a:dk1>
        <a:srgbClr val="000000"/>
      </a:dk1>
      <a:lt1>
        <a:srgbClr val="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docProps/app.xml><?xml version="1.0" encoding="utf-8"?>
<Properties xmlns="http://schemas.openxmlformats.org/officeDocument/2006/extended-properties" xmlns:vt="http://schemas.openxmlformats.org/officeDocument/2006/docPropsVTypes">
  <Template>Gallery</Template>
  <TotalTime>1454</TotalTime>
  <Words>824</Words>
  <Application>Microsoft Macintosh PowerPoint</Application>
  <PresentationFormat>Widescreen</PresentationFormat>
  <Paragraphs>51</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Century Gothic</vt:lpstr>
      <vt:lpstr>Inter</vt:lpstr>
      <vt:lpstr>System Font Regular</vt:lpstr>
      <vt:lpstr>ShapesVTI</vt:lpstr>
      <vt:lpstr>Dog Breed Classification Via Machine Learning</vt:lpstr>
      <vt:lpstr>Primary Paper Overview</vt:lpstr>
      <vt:lpstr>Summary of the Method</vt:lpstr>
      <vt:lpstr>Summary of Related Works and Links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Mel Gerst</dc:creator>
  <cp:lastModifiedBy>Mel Gerst</cp:lastModifiedBy>
  <cp:revision>16</cp:revision>
  <dcterms:created xsi:type="dcterms:W3CDTF">2024-09-10T14:51:35Z</dcterms:created>
  <dcterms:modified xsi:type="dcterms:W3CDTF">2024-10-05T15:13:23Z</dcterms:modified>
</cp:coreProperties>
</file>