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5496" userDrawn="1">
          <p15:clr>
            <a:srgbClr val="A4A3A4"/>
          </p15:clr>
        </p15:guide>
        <p15:guide id="4" orient="horz" pos="556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456" y="0"/>
      </p:cViewPr>
      <p:guideLst>
        <p:guide pos="2160"/>
        <p:guide orient="horz" pos="5496"/>
        <p:guide orient="horz" pos="5568"/>
        <p:guide orient="horz" pos="192"/>
        <p:guide pos="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08371-2EE1-4AD5-8AAD-1B917E870976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E667-15F7-40EF-9798-BD22D4B4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E667-15F7-40EF-9798-BD22D4B4CC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4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6607B-1A35-499A-9B28-C398566005C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4FAC-B5F3-446B-90EE-FF458D11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5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3146" y="2175386"/>
            <a:ext cx="1156470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300" dirty="0"/>
          </a:p>
          <a:p>
            <a:r>
              <a:rPr lang="en-US" sz="1200" dirty="0"/>
              <a:t>dicom_lst2.mat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91807" y="310337"/>
            <a:ext cx="1274388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MRI Files</a:t>
            </a:r>
          </a:p>
          <a:p>
            <a:endParaRPr lang="en-US" sz="600" dirty="0"/>
          </a:p>
          <a:p>
            <a:r>
              <a:rPr lang="en-US" sz="1200" dirty="0"/>
              <a:t>Series Directories</a:t>
            </a:r>
          </a:p>
          <a:p>
            <a:r>
              <a:rPr lang="en-US" sz="1200" dirty="0"/>
              <a:t>i*.</a:t>
            </a:r>
            <a:r>
              <a:rPr lang="en-US" sz="1200" dirty="0" err="1"/>
              <a:t>dcm</a:t>
            </a:r>
            <a:r>
              <a:rPr lang="en-US" sz="1200" dirty="0"/>
              <a:t>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7550" y="1223816"/>
            <a:ext cx="1702902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1.</a:t>
            </a:r>
            <a:r>
              <a:rPr lang="en-US" sz="1200" i="1" dirty="0"/>
              <a:t> dicom_lst2.m</a:t>
            </a:r>
          </a:p>
          <a:p>
            <a:r>
              <a:rPr lang="en-US" sz="1200" dirty="0"/>
              <a:t>- Read Series directories</a:t>
            </a:r>
          </a:p>
          <a:p>
            <a:r>
              <a:rPr lang="en-US" sz="1200" dirty="0"/>
              <a:t>- Read DICOM headers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2114879"/>
            <a:ext cx="2103120" cy="7386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endParaRPr lang="en-US" sz="600" dirty="0"/>
          </a:p>
          <a:p>
            <a:r>
              <a:rPr lang="en-US" sz="1200" dirty="0"/>
              <a:t>dicom_lst2.xlsx</a:t>
            </a:r>
          </a:p>
          <a:p>
            <a:r>
              <a:rPr lang="en-US" sz="1200" dirty="0"/>
              <a:t>(Information on DICOM series)</a:t>
            </a:r>
          </a:p>
        </p:txBody>
      </p:sp>
      <p:cxnSp>
        <p:nvCxnSpPr>
          <p:cNvPr id="16" name="Straight Connector 15"/>
          <p:cNvCxnSpPr>
            <a:stCxn id="6" idx="2"/>
            <a:endCxn id="9" idx="0"/>
          </p:cNvCxnSpPr>
          <p:nvPr/>
        </p:nvCxnSpPr>
        <p:spPr>
          <a:xfrm>
            <a:off x="3429001" y="1049001"/>
            <a:ext cx="0" cy="17481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3429000" y="1958248"/>
            <a:ext cx="1826419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3" idx="0"/>
          </p:cNvCxnSpPr>
          <p:nvPr/>
        </p:nvCxnSpPr>
        <p:spPr>
          <a:xfrm flipH="1">
            <a:off x="5242560" y="1957893"/>
            <a:ext cx="15976" cy="15698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4569" y="4420866"/>
            <a:ext cx="144488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Segmentation Files</a:t>
            </a:r>
          </a:p>
          <a:p>
            <a:r>
              <a:rPr lang="en-US" sz="1200" dirty="0"/>
              <a:t>*.csv files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93801" y="4422583"/>
            <a:ext cx="1470403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3.</a:t>
            </a:r>
            <a:r>
              <a:rPr lang="en-US" sz="1200" i="1" dirty="0"/>
              <a:t> plt_csv5.m</a:t>
            </a:r>
          </a:p>
          <a:p>
            <a:r>
              <a:rPr lang="en-US" sz="1200" dirty="0"/>
              <a:t>- Plot segmentations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16665" y="4328533"/>
            <a:ext cx="182880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dig_plt5*.ps/.pdf</a:t>
            </a:r>
          </a:p>
          <a:p>
            <a:r>
              <a:rPr lang="en-US" sz="1200" dirty="0"/>
              <a:t>(Verification of digitization)</a:t>
            </a:r>
          </a:p>
        </p:txBody>
      </p:sp>
      <p:cxnSp>
        <p:nvCxnSpPr>
          <p:cNvPr id="32" name="Straight Connector 31"/>
          <p:cNvCxnSpPr>
            <a:stCxn id="27" idx="3"/>
            <a:endCxn id="28" idx="1"/>
          </p:cNvCxnSpPr>
          <p:nvPr/>
        </p:nvCxnSpPr>
        <p:spPr>
          <a:xfrm>
            <a:off x="1799452" y="4651699"/>
            <a:ext cx="894349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29" idx="1"/>
          </p:cNvCxnSpPr>
          <p:nvPr/>
        </p:nvCxnSpPr>
        <p:spPr>
          <a:xfrm flipV="1">
            <a:off x="4164204" y="4651699"/>
            <a:ext cx="452461" cy="171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9" idx="2"/>
            <a:endCxn id="10" idx="0"/>
          </p:cNvCxnSpPr>
          <p:nvPr/>
        </p:nvCxnSpPr>
        <p:spPr>
          <a:xfrm>
            <a:off x="3429001" y="1870147"/>
            <a:ext cx="2380" cy="305239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340C16-177F-4089-B92D-9AC7FCEB9886}"/>
              </a:ext>
            </a:extLst>
          </p:cNvPr>
          <p:cNvSpPr txBox="1"/>
          <p:nvPr/>
        </p:nvSpPr>
        <p:spPr>
          <a:xfrm>
            <a:off x="2296111" y="3786725"/>
            <a:ext cx="2266364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T1rho_S*.mat and T2star_S*.mat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C32DA-6768-42F7-8BB1-14CAEECF28E2}"/>
              </a:ext>
            </a:extLst>
          </p:cNvPr>
          <p:cNvSpPr txBox="1"/>
          <p:nvPr/>
        </p:nvSpPr>
        <p:spPr>
          <a:xfrm>
            <a:off x="2352490" y="2903928"/>
            <a:ext cx="216790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2.</a:t>
            </a:r>
            <a:r>
              <a:rPr lang="en-US" sz="1200" i="1" dirty="0"/>
              <a:t> </a:t>
            </a:r>
            <a:r>
              <a:rPr lang="en-US" sz="1200" i="1" dirty="0" err="1"/>
              <a:t>rd_dicom.m</a:t>
            </a:r>
            <a:endParaRPr lang="en-US" sz="1200" i="1" dirty="0"/>
          </a:p>
          <a:p>
            <a:r>
              <a:rPr lang="en-US" sz="1200" dirty="0"/>
              <a:t>- Read DICOM files</a:t>
            </a:r>
          </a:p>
          <a:p>
            <a:r>
              <a:rPr lang="en-US" sz="1200" dirty="0"/>
              <a:t>- Register spin lock/echo times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D9DC11-EEAA-4BDA-8F34-BAE3A34E49E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436435" y="2673360"/>
            <a:ext cx="6" cy="230568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A871A1-2189-47EF-A189-F015AB4056B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3429293" y="3550259"/>
            <a:ext cx="7148" cy="236466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44" idx="1"/>
            <a:endCxn id="94" idx="0"/>
          </p:cNvCxnSpPr>
          <p:nvPr/>
        </p:nvCxnSpPr>
        <p:spPr>
          <a:xfrm rot="10800000" flipV="1">
            <a:off x="1933073" y="4040641"/>
            <a:ext cx="363038" cy="4526620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54" idx="1"/>
          </p:cNvCxnSpPr>
          <p:nvPr/>
        </p:nvCxnSpPr>
        <p:spPr>
          <a:xfrm flipH="1">
            <a:off x="1072810" y="7151159"/>
            <a:ext cx="12603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16200000" flipH="1">
            <a:off x="2113893" y="3845649"/>
            <a:ext cx="287760" cy="2361524"/>
          </a:xfrm>
          <a:prstGeom prst="bentConnector3">
            <a:avLst>
              <a:gd name="adj1" fmla="val 41725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2481E1-2080-4EFA-AABF-30DA3F8C4E46}"/>
              </a:ext>
            </a:extLst>
          </p:cNvPr>
          <p:cNvSpPr txBox="1"/>
          <p:nvPr/>
        </p:nvSpPr>
        <p:spPr>
          <a:xfrm>
            <a:off x="2390491" y="5170291"/>
            <a:ext cx="2096087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4.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Find maximum femur/</a:t>
            </a:r>
          </a:p>
          <a:p>
            <a:r>
              <a:rPr lang="en-US" sz="1200" dirty="0"/>
              <a:t>tibia cartilage overlap</a:t>
            </a:r>
          </a:p>
          <a:p>
            <a:r>
              <a:rPr lang="en-US" sz="1200" dirty="0"/>
              <a:t>- Manually correct if &gt;=2 pixels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CB57C-63F8-442B-88D9-0A230C4F6582}"/>
              </a:ext>
            </a:extLst>
          </p:cNvPr>
          <p:cNvSpPr txBox="1"/>
          <p:nvPr/>
        </p:nvSpPr>
        <p:spPr>
          <a:xfrm>
            <a:off x="4834315" y="5264069"/>
            <a:ext cx="1210781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contact_chk.xlsx</a:t>
            </a:r>
          </a:p>
          <a:p>
            <a:r>
              <a:rPr lang="en-US" sz="1200" dirty="0"/>
              <a:t>overlap_hist.pdf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CD7405-7AFA-41B9-845E-45032A698433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4486578" y="5585790"/>
            <a:ext cx="347737" cy="144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9F33B52-419F-45AD-A273-FD94CAEA5CD3}"/>
              </a:ext>
            </a:extLst>
          </p:cNvPr>
          <p:cNvCxnSpPr>
            <a:cxnSpLocks/>
            <a:stCxn id="67" idx="2"/>
            <a:endCxn id="27" idx="0"/>
          </p:cNvCxnSpPr>
          <p:nvPr/>
        </p:nvCxnSpPr>
        <p:spPr>
          <a:xfrm rot="5400000" flipH="1">
            <a:off x="1160990" y="4336887"/>
            <a:ext cx="2184030" cy="2351988"/>
          </a:xfrm>
          <a:prstGeom prst="bentConnector5">
            <a:avLst>
              <a:gd name="adj1" fmla="val -6978"/>
              <a:gd name="adj2" fmla="val 55511"/>
              <a:gd name="adj3" fmla="val 110467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91DDA6F-D13E-4989-BBF9-6A2CD45537CF}"/>
              </a:ext>
            </a:extLst>
          </p:cNvPr>
          <p:cNvSpPr txBox="1"/>
          <p:nvPr/>
        </p:nvSpPr>
        <p:spPr>
          <a:xfrm>
            <a:off x="2475853" y="6143231"/>
            <a:ext cx="1906291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5.</a:t>
            </a:r>
            <a:r>
              <a:rPr lang="en-US" sz="1200" i="1" dirty="0"/>
              <a:t> </a:t>
            </a:r>
            <a:r>
              <a:rPr lang="en-US" sz="1200" i="1" dirty="0" err="1"/>
              <a:t>rm_overlap.m</a:t>
            </a:r>
            <a:endParaRPr lang="en-US" sz="1200" i="1" dirty="0"/>
          </a:p>
          <a:p>
            <a:r>
              <a:rPr lang="en-US" sz="1200" dirty="0"/>
              <a:t>- Removes cartilage overlap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1F79E9-E022-4168-A1F0-4764D4109654}"/>
              </a:ext>
            </a:extLst>
          </p:cNvPr>
          <p:cNvCxnSpPr>
            <a:cxnSpLocks/>
            <a:stCxn id="49" idx="2"/>
            <a:endCxn id="67" idx="3"/>
          </p:cNvCxnSpPr>
          <p:nvPr/>
        </p:nvCxnSpPr>
        <p:spPr>
          <a:xfrm rot="5400000">
            <a:off x="4679093" y="5613451"/>
            <a:ext cx="463664" cy="1057562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BE62508-3D9D-498B-8890-700235CF9E65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1072810" y="6374064"/>
            <a:ext cx="140304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CA45F0-8E0B-46BA-A30F-8C198796ABC6}"/>
              </a:ext>
            </a:extLst>
          </p:cNvPr>
          <p:cNvCxnSpPr>
            <a:cxnSpLocks/>
            <a:stCxn id="27" idx="2"/>
            <a:endCxn id="83" idx="0"/>
          </p:cNvCxnSpPr>
          <p:nvPr/>
        </p:nvCxnSpPr>
        <p:spPr>
          <a:xfrm flipH="1">
            <a:off x="1073321" y="4882531"/>
            <a:ext cx="3690" cy="3686302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7F1094-EFC7-32B2-1365-2E4088BE24C0}"/>
              </a:ext>
            </a:extLst>
          </p:cNvPr>
          <p:cNvSpPr txBox="1"/>
          <p:nvPr/>
        </p:nvSpPr>
        <p:spPr>
          <a:xfrm>
            <a:off x="2333202" y="6920326"/>
            <a:ext cx="224638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6.</a:t>
            </a:r>
            <a:r>
              <a:rPr lang="en-US" sz="1200" i="1" dirty="0"/>
              <a:t> chk_3d_2d.m</a:t>
            </a:r>
          </a:p>
          <a:p>
            <a:r>
              <a:rPr lang="en-US" sz="1200" dirty="0"/>
              <a:t>- Checks 3D &amp; 2D RO coordinates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81279DE-957E-FDBE-AB19-2D02BD3C3FC3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4579586" y="7151158"/>
            <a:ext cx="40085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B91CEE-E24C-DF25-EB56-74503CAC446E}"/>
              </a:ext>
            </a:extLst>
          </p:cNvPr>
          <p:cNvSpPr txBox="1"/>
          <p:nvPr/>
        </p:nvSpPr>
        <p:spPr>
          <a:xfrm>
            <a:off x="4968459" y="6920325"/>
            <a:ext cx="951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Prints file(s)</a:t>
            </a:r>
          </a:p>
          <a:p>
            <a:r>
              <a:rPr lang="en-US" sz="1200" dirty="0"/>
              <a:t>to screen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8913AD-61F2-D363-24D6-DA28C5E46FE4}"/>
              </a:ext>
            </a:extLst>
          </p:cNvPr>
          <p:cNvSpPr txBox="1"/>
          <p:nvPr/>
        </p:nvSpPr>
        <p:spPr>
          <a:xfrm>
            <a:off x="2306838" y="7522062"/>
            <a:ext cx="2246512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7.</a:t>
            </a:r>
            <a:r>
              <a:rPr lang="en-US" sz="1200" i="1" dirty="0"/>
              <a:t> fix7ro.m</a:t>
            </a:r>
          </a:p>
          <a:p>
            <a:r>
              <a:rPr lang="en-US" sz="1200" dirty="0"/>
              <a:t>- Fixes subject 7 CSV cartilage file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BC23302-2136-097C-1139-DF8381BFDD1E}"/>
              </a:ext>
            </a:extLst>
          </p:cNvPr>
          <p:cNvCxnSpPr>
            <a:cxnSpLocks/>
          </p:cNvCxnSpPr>
          <p:nvPr/>
        </p:nvCxnSpPr>
        <p:spPr>
          <a:xfrm flipH="1">
            <a:off x="1072810" y="7749719"/>
            <a:ext cx="12315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8DADBC0-50B7-E01D-A440-9A2B7B69B6C3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 flipH="1">
            <a:off x="2123734" y="6677367"/>
            <a:ext cx="1306702" cy="1306019"/>
          </a:xfrm>
          <a:prstGeom prst="bentConnector3">
            <a:avLst>
              <a:gd name="adj1" fmla="val -1749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A88FEF-40DD-469F-D829-E806CF5D5353}"/>
              </a:ext>
            </a:extLst>
          </p:cNvPr>
          <p:cNvSpPr txBox="1"/>
          <p:nvPr/>
        </p:nvSpPr>
        <p:spPr>
          <a:xfrm>
            <a:off x="2579480" y="8281785"/>
            <a:ext cx="1699055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8.</a:t>
            </a:r>
            <a:r>
              <a:rPr lang="en-US" sz="1200" i="1" dirty="0"/>
              <a:t> </a:t>
            </a:r>
            <a:r>
              <a:rPr lang="en-US" sz="1200" i="1" dirty="0" err="1"/>
              <a:t>contact_chk.m</a:t>
            </a:r>
            <a:endParaRPr lang="en-US" sz="1200" i="1" dirty="0"/>
          </a:p>
          <a:p>
            <a:r>
              <a:rPr lang="en-US" sz="1200" dirty="0"/>
              <a:t>- Verify cartilage overlap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9EC96D-F852-E5BE-2C27-A9618ACB5A6B}"/>
              </a:ext>
            </a:extLst>
          </p:cNvPr>
          <p:cNvSpPr txBox="1"/>
          <p:nvPr/>
        </p:nvSpPr>
        <p:spPr>
          <a:xfrm>
            <a:off x="4597158" y="8190199"/>
            <a:ext cx="1469954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contact_chk_RO.xlsx</a:t>
            </a:r>
          </a:p>
          <a:p>
            <a:r>
              <a:rPr lang="en-US" sz="1200" dirty="0"/>
              <a:t>overlap_hist_RO.pdf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A1BE38-FE4E-7427-3E1E-7A491C183656}"/>
              </a:ext>
            </a:extLst>
          </p:cNvPr>
          <p:cNvCxnSpPr>
            <a:cxnSpLocks/>
            <a:stCxn id="85" idx="3"/>
            <a:endCxn id="87" idx="1"/>
          </p:cNvCxnSpPr>
          <p:nvPr/>
        </p:nvCxnSpPr>
        <p:spPr>
          <a:xfrm>
            <a:off x="4278535" y="8512618"/>
            <a:ext cx="318623" cy="747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6B1064B-BBD5-45A8-1EB0-838D1039ADCF}"/>
              </a:ext>
            </a:extLst>
          </p:cNvPr>
          <p:cNvGrpSpPr/>
          <p:nvPr/>
        </p:nvGrpSpPr>
        <p:grpSpPr>
          <a:xfrm>
            <a:off x="926485" y="8551941"/>
            <a:ext cx="293670" cy="307777"/>
            <a:chOff x="926485" y="8691644"/>
            <a:chExt cx="293670" cy="307777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901E19D-27E7-A590-0F72-88B87B565109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F0B45CB-19A0-1CA3-8624-1D86820A1ED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7223D39-C2BF-8149-EE1B-62C011FE67AD}"/>
              </a:ext>
            </a:extLst>
          </p:cNvPr>
          <p:cNvGrpSpPr/>
          <p:nvPr/>
        </p:nvGrpSpPr>
        <p:grpSpPr>
          <a:xfrm>
            <a:off x="1786237" y="8550369"/>
            <a:ext cx="293670" cy="307777"/>
            <a:chOff x="926485" y="8691644"/>
            <a:chExt cx="293670" cy="3077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7EA7ABA-FB2F-DDF0-2829-95B7054288B0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51F7BE2-6459-7CD3-CC2F-971FF089644D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Elbow Connector 71">
            <a:extLst>
              <a:ext uri="{FF2B5EF4-FFF2-40B4-BE49-F238E27FC236}">
                <a16:creationId xmlns:a16="http://schemas.microsoft.com/office/drawing/2014/main" id="{C43E7C3F-01B8-2E81-AEFF-EFD8C1C5181E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66800" y="8299158"/>
            <a:ext cx="1512680" cy="213460"/>
          </a:xfrm>
          <a:prstGeom prst="bentConnector3">
            <a:avLst>
              <a:gd name="adj1" fmla="val 70464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A1B4EC-BA88-D94B-FCF1-B2B66F633E5E}"/>
              </a:ext>
            </a:extLst>
          </p:cNvPr>
          <p:cNvCxnSpPr>
            <a:cxnSpLocks/>
            <a:stCxn id="69" idx="2"/>
            <a:endCxn id="75" idx="3"/>
          </p:cNvCxnSpPr>
          <p:nvPr/>
        </p:nvCxnSpPr>
        <p:spPr>
          <a:xfrm rot="5400000">
            <a:off x="4813226" y="7122114"/>
            <a:ext cx="370905" cy="890656"/>
          </a:xfrm>
          <a:prstGeom prst="bentConnector2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2689053" y="957932"/>
            <a:ext cx="1479892" cy="8309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9.</a:t>
            </a:r>
            <a:r>
              <a:rPr lang="en-US" sz="1200" dirty="0"/>
              <a:t> </a:t>
            </a:r>
            <a:r>
              <a:rPr lang="en-US" sz="1200" i="1" dirty="0" err="1"/>
              <a:t>seg_rois.m</a:t>
            </a:r>
            <a:endParaRPr lang="en-US" sz="1200" i="1" dirty="0"/>
          </a:p>
          <a:p>
            <a:r>
              <a:rPr lang="en-US" sz="1200" dirty="0"/>
              <a:t>- Plot segmentations</a:t>
            </a:r>
          </a:p>
          <a:p>
            <a:r>
              <a:rPr lang="en-US" sz="1200" dirty="0"/>
              <a:t>- Create masks</a:t>
            </a:r>
          </a:p>
          <a:p>
            <a:r>
              <a:rPr lang="en-US" sz="1200" dirty="0"/>
              <a:t>- Plot masks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67185" y="2081414"/>
            <a:ext cx="2723631" cy="5078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endParaRPr lang="en-US" sz="300" dirty="0"/>
          </a:p>
          <a:p>
            <a:r>
              <a:rPr lang="en-US" sz="1200" dirty="0"/>
              <a:t>T1rho_S*</a:t>
            </a:r>
            <a:r>
              <a:rPr lang="en-US" sz="1200" dirty="0" err="1"/>
              <a:t>rois.mat</a:t>
            </a:r>
            <a:r>
              <a:rPr lang="en-US" sz="1200" dirty="0"/>
              <a:t> and T2star_S*</a:t>
            </a:r>
            <a:r>
              <a:rPr lang="en-US" sz="1200" dirty="0" err="1"/>
              <a:t>rois.mat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518497" y="866392"/>
            <a:ext cx="1956816" cy="1015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/>
              <a:t>S*_ROIs1.ps/.pdf</a:t>
            </a:r>
          </a:p>
          <a:p>
            <a:r>
              <a:rPr lang="en-US" sz="1200" dirty="0"/>
              <a:t>S*_ROIs2.ps/.pdf</a:t>
            </a:r>
          </a:p>
          <a:p>
            <a:r>
              <a:rPr lang="en-US" sz="1200" dirty="0"/>
              <a:t>S*_ROIs3.ps/.pdf</a:t>
            </a:r>
          </a:p>
          <a:p>
            <a:r>
              <a:rPr lang="en-US" sz="1200" dirty="0"/>
              <a:t>(Segmentations/ROIs masks)</a:t>
            </a:r>
          </a:p>
        </p:txBody>
      </p:sp>
      <p:cxnSp>
        <p:nvCxnSpPr>
          <p:cNvPr id="62" name="Straight Connector 61"/>
          <p:cNvCxnSpPr>
            <a:stCxn id="45" idx="2"/>
            <a:endCxn id="59" idx="0"/>
          </p:cNvCxnSpPr>
          <p:nvPr/>
        </p:nvCxnSpPr>
        <p:spPr>
          <a:xfrm>
            <a:off x="3428999" y="1788929"/>
            <a:ext cx="2" cy="292485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10027" y="2869414"/>
            <a:ext cx="1637949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10.</a:t>
            </a:r>
            <a:r>
              <a:rPr lang="en-US" sz="1200" dirty="0"/>
              <a:t> </a:t>
            </a:r>
            <a:r>
              <a:rPr lang="en-US" sz="1200" i="1" dirty="0" err="1"/>
              <a:t>mri_fitr.m</a:t>
            </a:r>
            <a:endParaRPr lang="en-US" sz="1200" i="1" dirty="0"/>
          </a:p>
          <a:p>
            <a:r>
              <a:rPr lang="en-US" sz="1200" dirty="0"/>
              <a:t>- Calculate T1rho/T2*</a:t>
            </a:r>
          </a:p>
          <a:p>
            <a:r>
              <a:rPr lang="en-US" sz="1200" dirty="0"/>
              <a:t>- Plot T1rho/T2* values</a:t>
            </a:r>
          </a:p>
        </p:txBody>
      </p:sp>
      <p:cxnSp>
        <p:nvCxnSpPr>
          <p:cNvPr id="75" name="Straight Connector 74"/>
          <p:cNvCxnSpPr>
            <a:cxnSpLocks/>
            <a:stCxn id="59" idx="2"/>
            <a:endCxn id="70" idx="0"/>
          </p:cNvCxnSpPr>
          <p:nvPr/>
        </p:nvCxnSpPr>
        <p:spPr>
          <a:xfrm>
            <a:off x="3429001" y="2589245"/>
            <a:ext cx="1" cy="280169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988911" y="2869414"/>
            <a:ext cx="1281120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Plot Files</a:t>
            </a:r>
          </a:p>
          <a:p>
            <a:r>
              <a:rPr lang="en-US" sz="1200" dirty="0" err="1"/>
              <a:t>mri_fitr</a:t>
            </a:r>
            <a:r>
              <a:rPr lang="en-US" sz="1200" dirty="0"/>
              <a:t>*.</a:t>
            </a:r>
            <a:r>
              <a:rPr lang="en-US" sz="1200" dirty="0" err="1"/>
              <a:t>ps</a:t>
            </a:r>
            <a:r>
              <a:rPr lang="en-US" sz="1200" dirty="0"/>
              <a:t>/.pdf</a:t>
            </a:r>
          </a:p>
          <a:p>
            <a:r>
              <a:rPr lang="en-US" sz="1200" dirty="0"/>
              <a:t>(T1rho/T2* plots)</a:t>
            </a:r>
          </a:p>
        </p:txBody>
      </p:sp>
      <p:cxnSp>
        <p:nvCxnSpPr>
          <p:cNvPr id="63" name="Elbow Connector 50">
            <a:extLst>
              <a:ext uri="{FF2B5EF4-FFF2-40B4-BE49-F238E27FC236}">
                <a16:creationId xmlns:a16="http://schemas.microsoft.com/office/drawing/2014/main" id="{3620A80F-093B-418C-BA7A-657E71832F04}"/>
              </a:ext>
            </a:extLst>
          </p:cNvPr>
          <p:cNvCxnSpPr>
            <a:cxnSpLocks/>
            <a:stCxn id="37" idx="4"/>
            <a:endCxn id="70" idx="1"/>
          </p:cNvCxnSpPr>
          <p:nvPr/>
        </p:nvCxnSpPr>
        <p:spPr>
          <a:xfrm rot="16200000" flipH="1">
            <a:off x="962037" y="1544589"/>
            <a:ext cx="2619027" cy="676954"/>
          </a:xfrm>
          <a:prstGeom prst="bentConnector2">
            <a:avLst/>
          </a:prstGeom>
          <a:ln w="12700">
            <a:solidFill>
              <a:schemeClr val="tx1"/>
            </a:solidFill>
            <a:headEnd type="none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A0165-8D50-42BC-BD7F-FD21BDEFA781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941871" y="1373431"/>
            <a:ext cx="747182" cy="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ECFEED-AF81-4DA2-BB64-10B6E4C16C7F}"/>
              </a:ext>
            </a:extLst>
          </p:cNvPr>
          <p:cNvCxnSpPr>
            <a:stCxn id="70" idx="3"/>
            <a:endCxn id="101" idx="1"/>
          </p:cNvCxnSpPr>
          <p:nvPr/>
        </p:nvCxnSpPr>
        <p:spPr>
          <a:xfrm>
            <a:off x="4247976" y="3192580"/>
            <a:ext cx="7409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9E8C06E-C92A-41B3-8BAA-1CF05D5D8AC1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4168945" y="1373431"/>
            <a:ext cx="349552" cy="793"/>
          </a:xfrm>
          <a:prstGeom prst="bentConnector3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F4E898-FEEE-439D-B13D-6940F941E5B3}"/>
              </a:ext>
            </a:extLst>
          </p:cNvPr>
          <p:cNvSpPr txBox="1"/>
          <p:nvPr/>
        </p:nvSpPr>
        <p:spPr>
          <a:xfrm>
            <a:off x="3668557" y="3839598"/>
            <a:ext cx="1365438" cy="64633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u="sng" dirty="0"/>
              <a:t>Data File</a:t>
            </a:r>
          </a:p>
          <a:p>
            <a:r>
              <a:rPr lang="en-US" sz="1200" dirty="0"/>
              <a:t>mri_fitr.xlsx</a:t>
            </a:r>
          </a:p>
          <a:p>
            <a:r>
              <a:rPr lang="en-US" sz="1200" dirty="0"/>
              <a:t>(T1rho/T2* values)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FACCA-D270-44F4-BFB6-4618A80E399C}"/>
              </a:ext>
            </a:extLst>
          </p:cNvPr>
          <p:cNvCxnSpPr>
            <a:cxnSpLocks/>
          </p:cNvCxnSpPr>
          <p:nvPr/>
        </p:nvCxnSpPr>
        <p:spPr>
          <a:xfrm>
            <a:off x="3436435" y="3665868"/>
            <a:ext cx="914840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0699732-6F62-4D42-99EF-BDF762675AE0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351276" y="366594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A822809-3C43-4179-B65C-459CFF45E1C6}"/>
              </a:ext>
            </a:extLst>
          </p:cNvPr>
          <p:cNvSpPr txBox="1"/>
          <p:nvPr/>
        </p:nvSpPr>
        <p:spPr>
          <a:xfrm>
            <a:off x="495180" y="3839598"/>
            <a:ext cx="284809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Data Files</a:t>
            </a:r>
          </a:p>
          <a:p>
            <a:r>
              <a:rPr lang="en-US" sz="1200" dirty="0"/>
              <a:t>res_T1rho_S*.mat and res_T2star_S*.mat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2A2A1E-A51D-4885-A47F-336168EC550A}"/>
              </a:ext>
            </a:extLst>
          </p:cNvPr>
          <p:cNvCxnSpPr>
            <a:cxnSpLocks/>
          </p:cNvCxnSpPr>
          <p:nvPr/>
        </p:nvCxnSpPr>
        <p:spPr>
          <a:xfrm flipH="1">
            <a:off x="1916110" y="3666300"/>
            <a:ext cx="1520325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F01928-9320-4091-94E2-B2B0B2942D35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919227" y="3665945"/>
            <a:ext cx="0" cy="173653"/>
          </a:xfrm>
          <a:prstGeom prst="line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96C99E-6015-4867-ADBC-BA891527A28C}"/>
              </a:ext>
            </a:extLst>
          </p:cNvPr>
          <p:cNvCxnSpPr>
            <a:stCxn id="70" idx="2"/>
          </p:cNvCxnSpPr>
          <p:nvPr/>
        </p:nvCxnSpPr>
        <p:spPr>
          <a:xfrm flipH="1">
            <a:off x="3426120" y="3515745"/>
            <a:ext cx="2882" cy="15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71">
            <a:extLst>
              <a:ext uri="{FF2B5EF4-FFF2-40B4-BE49-F238E27FC236}">
                <a16:creationId xmlns:a16="http://schemas.microsoft.com/office/drawing/2014/main" id="{433C0768-7143-49B2-B25E-C3D69BAC18D9}"/>
              </a:ext>
            </a:extLst>
          </p:cNvPr>
          <p:cNvCxnSpPr>
            <a:cxnSpLocks/>
            <a:stCxn id="33" idx="4"/>
            <a:endCxn id="45" idx="0"/>
          </p:cNvCxnSpPr>
          <p:nvPr/>
        </p:nvCxnSpPr>
        <p:spPr>
          <a:xfrm rot="16200000" flipH="1">
            <a:off x="2059757" y="-411311"/>
            <a:ext cx="382807" cy="23556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7DAFF2-CF18-E3F3-DA39-121745AB76FD}"/>
              </a:ext>
            </a:extLst>
          </p:cNvPr>
          <p:cNvGrpSpPr/>
          <p:nvPr/>
        </p:nvGrpSpPr>
        <p:grpSpPr>
          <a:xfrm>
            <a:off x="926485" y="284240"/>
            <a:ext cx="293670" cy="307777"/>
            <a:chOff x="926485" y="8691644"/>
            <a:chExt cx="293670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563E2-9EFE-F46D-F54E-518C4067BBBD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D9F3595-6918-C04E-17B9-AF318C1A6111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A87885-4385-B50A-9E42-46F56577375D}"/>
              </a:ext>
            </a:extLst>
          </p:cNvPr>
          <p:cNvGrpSpPr/>
          <p:nvPr/>
        </p:nvGrpSpPr>
        <p:grpSpPr>
          <a:xfrm>
            <a:off x="1786237" y="282668"/>
            <a:ext cx="293670" cy="307777"/>
            <a:chOff x="926485" y="8691644"/>
            <a:chExt cx="293670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0AB7B1-4885-90BC-31AC-ED580A6642D4}"/>
                </a:ext>
              </a:extLst>
            </p:cNvPr>
            <p:cNvSpPr txBox="1"/>
            <p:nvPr/>
          </p:nvSpPr>
          <p:spPr>
            <a:xfrm>
              <a:off x="926485" y="8691644"/>
              <a:ext cx="2936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b="1" dirty="0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68656E-BC6B-8125-8EC3-BD225477CCC7}"/>
                </a:ext>
              </a:extLst>
            </p:cNvPr>
            <p:cNvSpPr/>
            <p:nvPr/>
          </p:nvSpPr>
          <p:spPr>
            <a:xfrm>
              <a:off x="936324" y="8708536"/>
              <a:ext cx="273993" cy="27399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35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345</Words>
  <Application>Microsoft Office PowerPoint</Application>
  <PresentationFormat>Letter Paper (8.5x11 in)</PresentationFormat>
  <Paragraphs>76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UVM College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Gardner-Morse, Mack George</dc:creator>
  <cp:lastModifiedBy>Gardner-Morse, Mack George</cp:lastModifiedBy>
  <cp:revision>45</cp:revision>
  <dcterms:created xsi:type="dcterms:W3CDTF">2021-02-03T23:57:13Z</dcterms:created>
  <dcterms:modified xsi:type="dcterms:W3CDTF">2022-05-05T13:40:41Z</dcterms:modified>
</cp:coreProperties>
</file>