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5496" userDrawn="1">
          <p15:clr>
            <a:srgbClr val="A4A3A4"/>
          </p15:clr>
        </p15:guide>
        <p15:guide id="4" orient="horz" pos="5568" userDrawn="1">
          <p15:clr>
            <a:srgbClr val="A4A3A4"/>
          </p15:clr>
        </p15:guide>
        <p15:guide id="5" orient="horz" pos="2880" userDrawn="1">
          <p15:clr>
            <a:srgbClr val="A4A3A4"/>
          </p15:clr>
        </p15:guide>
        <p15:guide id="6" pos="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620" y="90"/>
      </p:cViewPr>
      <p:guideLst>
        <p:guide pos="2160"/>
        <p:guide orient="horz" pos="5496"/>
        <p:guide orient="horz" pos="5568"/>
        <p:guide orient="horz" pos="2880"/>
        <p:guide pos="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08371-2EE1-4AD5-8AAD-1B917E870976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0E667-15F7-40EF-9798-BD22D4B4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40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0E667-15F7-40EF-9798-BD22D4B4CC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95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0E667-15F7-40EF-9798-BD22D4B4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8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4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4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6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0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5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4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4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1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1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7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4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6607B-1A35-499A-9B28-C398566005C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5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53146" y="2130077"/>
            <a:ext cx="1156470" cy="5078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Data File</a:t>
            </a:r>
          </a:p>
          <a:p>
            <a:endParaRPr lang="en-US" sz="300" dirty="0"/>
          </a:p>
          <a:p>
            <a:r>
              <a:rPr lang="en-US" sz="1200" dirty="0"/>
              <a:t>dicom_lst2.mat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91807" y="310337"/>
            <a:ext cx="1274388" cy="73866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MRI Files</a:t>
            </a:r>
          </a:p>
          <a:p>
            <a:endParaRPr lang="en-US" sz="600" dirty="0"/>
          </a:p>
          <a:p>
            <a:r>
              <a:rPr lang="en-US" sz="1200" dirty="0"/>
              <a:t>Series Directories</a:t>
            </a:r>
          </a:p>
          <a:p>
            <a:r>
              <a:rPr lang="en-US" sz="1200" dirty="0"/>
              <a:t>i*.</a:t>
            </a:r>
            <a:r>
              <a:rPr lang="en-US" sz="1200" dirty="0" err="1"/>
              <a:t>dcm</a:t>
            </a:r>
            <a:r>
              <a:rPr lang="en-US" sz="1200" dirty="0"/>
              <a:t> files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77550" y="1223816"/>
            <a:ext cx="1702902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1.</a:t>
            </a:r>
            <a:r>
              <a:rPr lang="en-US" sz="1200" i="1" dirty="0"/>
              <a:t> dicom_lst2.m</a:t>
            </a:r>
          </a:p>
          <a:p>
            <a:r>
              <a:rPr lang="en-US" sz="1200" dirty="0"/>
              <a:t>- Read Series directories</a:t>
            </a:r>
          </a:p>
          <a:p>
            <a:r>
              <a:rPr lang="en-US" sz="1200" dirty="0"/>
              <a:t>- Read DICOM headers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2011904"/>
            <a:ext cx="2103120" cy="73866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Data File</a:t>
            </a:r>
          </a:p>
          <a:p>
            <a:endParaRPr lang="en-US" sz="600" dirty="0"/>
          </a:p>
          <a:p>
            <a:r>
              <a:rPr lang="en-US" sz="1200" dirty="0"/>
              <a:t>dicom_lst2.xlsx</a:t>
            </a:r>
          </a:p>
          <a:p>
            <a:r>
              <a:rPr lang="en-US" sz="1200" dirty="0"/>
              <a:t>(Information on DICOM series)</a:t>
            </a:r>
          </a:p>
        </p:txBody>
      </p:sp>
      <p:cxnSp>
        <p:nvCxnSpPr>
          <p:cNvPr id="16" name="Straight Connector 15"/>
          <p:cNvCxnSpPr>
            <a:stCxn id="6" idx="2"/>
            <a:endCxn id="9" idx="0"/>
          </p:cNvCxnSpPr>
          <p:nvPr/>
        </p:nvCxnSpPr>
        <p:spPr>
          <a:xfrm>
            <a:off x="3429001" y="1049001"/>
            <a:ext cx="0" cy="174815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4569" y="4420866"/>
            <a:ext cx="1444883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Segmentation Files</a:t>
            </a:r>
          </a:p>
          <a:p>
            <a:r>
              <a:rPr lang="en-US" sz="1200" dirty="0"/>
              <a:t>*.csv files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93801" y="4422583"/>
            <a:ext cx="1470403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3.</a:t>
            </a:r>
            <a:r>
              <a:rPr lang="en-US" sz="1200" i="1" dirty="0"/>
              <a:t> plt_csv5.m</a:t>
            </a:r>
          </a:p>
          <a:p>
            <a:r>
              <a:rPr lang="en-US" sz="1200" dirty="0"/>
              <a:t>- Plot segmentations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16665" y="4328533"/>
            <a:ext cx="1828800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Plot Files</a:t>
            </a:r>
          </a:p>
          <a:p>
            <a:r>
              <a:rPr lang="en-US" sz="1200" dirty="0"/>
              <a:t>dig_plt5*.ps/.pdf</a:t>
            </a:r>
          </a:p>
          <a:p>
            <a:r>
              <a:rPr lang="en-US" sz="1200" dirty="0"/>
              <a:t>(Verification of digitization)</a:t>
            </a:r>
          </a:p>
        </p:txBody>
      </p:sp>
      <p:cxnSp>
        <p:nvCxnSpPr>
          <p:cNvPr id="32" name="Straight Connector 31"/>
          <p:cNvCxnSpPr>
            <a:stCxn id="27" idx="3"/>
            <a:endCxn id="28" idx="1"/>
          </p:cNvCxnSpPr>
          <p:nvPr/>
        </p:nvCxnSpPr>
        <p:spPr>
          <a:xfrm>
            <a:off x="1799452" y="4651699"/>
            <a:ext cx="894349" cy="1717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3"/>
            <a:endCxn id="29" idx="1"/>
          </p:cNvCxnSpPr>
          <p:nvPr/>
        </p:nvCxnSpPr>
        <p:spPr>
          <a:xfrm flipV="1">
            <a:off x="4164204" y="4651699"/>
            <a:ext cx="452461" cy="1717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" idx="2"/>
            <a:endCxn id="10" idx="0"/>
          </p:cNvCxnSpPr>
          <p:nvPr/>
        </p:nvCxnSpPr>
        <p:spPr>
          <a:xfrm>
            <a:off x="3429001" y="1870147"/>
            <a:ext cx="2380" cy="259930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1340C16-177F-4089-B92D-9AC7FCEB9886}"/>
              </a:ext>
            </a:extLst>
          </p:cNvPr>
          <p:cNvSpPr txBox="1"/>
          <p:nvPr/>
        </p:nvSpPr>
        <p:spPr>
          <a:xfrm>
            <a:off x="2296111" y="3786725"/>
            <a:ext cx="2266364" cy="5078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Data Files</a:t>
            </a:r>
          </a:p>
          <a:p>
            <a:endParaRPr lang="en-US" sz="300" dirty="0"/>
          </a:p>
          <a:p>
            <a:r>
              <a:rPr lang="en-US" sz="1200" dirty="0"/>
              <a:t>T1rho_S*.mat and T2star_S*.mat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4C32DA-6768-42F7-8BB1-14CAEECF28E2}"/>
              </a:ext>
            </a:extLst>
          </p:cNvPr>
          <p:cNvSpPr txBox="1"/>
          <p:nvPr/>
        </p:nvSpPr>
        <p:spPr>
          <a:xfrm>
            <a:off x="2347728" y="2903928"/>
            <a:ext cx="2167901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2.</a:t>
            </a:r>
            <a:r>
              <a:rPr lang="en-US" sz="1200" i="1" dirty="0"/>
              <a:t> </a:t>
            </a:r>
            <a:r>
              <a:rPr lang="en-US" sz="1200" i="1" dirty="0" err="1"/>
              <a:t>rd_dicom.m</a:t>
            </a:r>
            <a:endParaRPr lang="en-US" sz="1200" i="1" dirty="0"/>
          </a:p>
          <a:p>
            <a:r>
              <a:rPr lang="en-US" sz="1200" dirty="0"/>
              <a:t>- Read DICOM files</a:t>
            </a:r>
          </a:p>
          <a:p>
            <a:r>
              <a:rPr lang="en-US" sz="1200" dirty="0"/>
              <a:t>- Register spin lock/echo times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9D9DC11-EEAA-4BDA-8F34-BAE3A34E49E8}"/>
              </a:ext>
            </a:extLst>
          </p:cNvPr>
          <p:cNvCxnSpPr>
            <a:cxnSpLocks/>
            <a:stCxn id="10" idx="2"/>
            <a:endCxn id="46" idx="0"/>
          </p:cNvCxnSpPr>
          <p:nvPr/>
        </p:nvCxnSpPr>
        <p:spPr>
          <a:xfrm>
            <a:off x="3431381" y="2637908"/>
            <a:ext cx="298" cy="266020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5A871A1-2189-47EF-A189-F015AB4056B7}"/>
              </a:ext>
            </a:extLst>
          </p:cNvPr>
          <p:cNvCxnSpPr>
            <a:cxnSpLocks/>
            <a:stCxn id="46" idx="2"/>
            <a:endCxn id="44" idx="0"/>
          </p:cNvCxnSpPr>
          <p:nvPr/>
        </p:nvCxnSpPr>
        <p:spPr>
          <a:xfrm flipH="1">
            <a:off x="3429293" y="3550259"/>
            <a:ext cx="2386" cy="236466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50">
            <a:extLst>
              <a:ext uri="{FF2B5EF4-FFF2-40B4-BE49-F238E27FC236}">
                <a16:creationId xmlns:a16="http://schemas.microsoft.com/office/drawing/2014/main" id="{3620A80F-093B-418C-BA7A-657E71832F04}"/>
              </a:ext>
            </a:extLst>
          </p:cNvPr>
          <p:cNvCxnSpPr>
            <a:cxnSpLocks/>
            <a:stCxn id="44" idx="1"/>
            <a:endCxn id="94" idx="0"/>
          </p:cNvCxnSpPr>
          <p:nvPr/>
        </p:nvCxnSpPr>
        <p:spPr>
          <a:xfrm rot="10800000" flipV="1">
            <a:off x="1933073" y="4040641"/>
            <a:ext cx="363038" cy="4526620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CA0165-8D50-42BC-BD7F-FD21BDEFA781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1072810" y="7151159"/>
            <a:ext cx="126039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71">
            <a:extLst>
              <a:ext uri="{FF2B5EF4-FFF2-40B4-BE49-F238E27FC236}">
                <a16:creationId xmlns:a16="http://schemas.microsoft.com/office/drawing/2014/main" id="{433C0768-7143-49B2-B25E-C3D69BAC18D9}"/>
              </a:ext>
            </a:extLst>
          </p:cNvPr>
          <p:cNvCxnSpPr>
            <a:cxnSpLocks/>
            <a:stCxn id="27" idx="2"/>
            <a:endCxn id="47" idx="0"/>
          </p:cNvCxnSpPr>
          <p:nvPr/>
        </p:nvCxnSpPr>
        <p:spPr>
          <a:xfrm rot="16200000" flipH="1">
            <a:off x="2113893" y="3845649"/>
            <a:ext cx="287760" cy="2361524"/>
          </a:xfrm>
          <a:prstGeom prst="bentConnector3">
            <a:avLst>
              <a:gd name="adj1" fmla="val 41725"/>
            </a:avLst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B2481E1-2080-4EFA-AABF-30DA3F8C4E46}"/>
              </a:ext>
            </a:extLst>
          </p:cNvPr>
          <p:cNvSpPr txBox="1"/>
          <p:nvPr/>
        </p:nvSpPr>
        <p:spPr>
          <a:xfrm>
            <a:off x="2390491" y="5170291"/>
            <a:ext cx="2096087" cy="8309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4.</a:t>
            </a:r>
            <a:r>
              <a:rPr lang="en-US" sz="1200" i="1" dirty="0"/>
              <a:t> contact_chkMay24.m</a:t>
            </a:r>
          </a:p>
          <a:p>
            <a:r>
              <a:rPr lang="en-US" sz="1200" dirty="0"/>
              <a:t>- Find maximum femur/</a:t>
            </a:r>
          </a:p>
          <a:p>
            <a:r>
              <a:rPr lang="en-US" sz="1200" dirty="0"/>
              <a:t>tibia cartilage overlap</a:t>
            </a:r>
          </a:p>
          <a:p>
            <a:r>
              <a:rPr lang="en-US" sz="1200" dirty="0"/>
              <a:t>- Manually correct if &gt;=2 pixels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1CB57C-63F8-442B-88D9-0A230C4F6582}"/>
              </a:ext>
            </a:extLst>
          </p:cNvPr>
          <p:cNvSpPr txBox="1"/>
          <p:nvPr/>
        </p:nvSpPr>
        <p:spPr>
          <a:xfrm>
            <a:off x="4675910" y="5264069"/>
            <a:ext cx="1639103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Data Files</a:t>
            </a:r>
          </a:p>
          <a:p>
            <a:r>
              <a:rPr lang="en-US" sz="1200" dirty="0"/>
              <a:t>contact_chkMay24.xlsx</a:t>
            </a:r>
          </a:p>
          <a:p>
            <a:r>
              <a:rPr lang="en-US" sz="1200" dirty="0"/>
              <a:t>overlap_hist.pdf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CD7405-7AFA-41B9-845E-45032A698433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4486578" y="5585790"/>
            <a:ext cx="189332" cy="1445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9F33B52-419F-45AD-A273-FD94CAEA5CD3}"/>
              </a:ext>
            </a:extLst>
          </p:cNvPr>
          <p:cNvCxnSpPr>
            <a:cxnSpLocks/>
            <a:stCxn id="67" idx="2"/>
            <a:endCxn id="27" idx="0"/>
          </p:cNvCxnSpPr>
          <p:nvPr/>
        </p:nvCxnSpPr>
        <p:spPr>
          <a:xfrm rot="5400000" flipH="1">
            <a:off x="1160990" y="4336887"/>
            <a:ext cx="2184030" cy="2351988"/>
          </a:xfrm>
          <a:prstGeom prst="bentConnector5">
            <a:avLst>
              <a:gd name="adj1" fmla="val -6978"/>
              <a:gd name="adj2" fmla="val 55511"/>
              <a:gd name="adj3" fmla="val 110467"/>
            </a:avLst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91DDA6F-D13E-4989-BBF9-6A2CD45537CF}"/>
              </a:ext>
            </a:extLst>
          </p:cNvPr>
          <p:cNvSpPr txBox="1"/>
          <p:nvPr/>
        </p:nvSpPr>
        <p:spPr>
          <a:xfrm>
            <a:off x="2475853" y="6143231"/>
            <a:ext cx="1906291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5.</a:t>
            </a:r>
            <a:r>
              <a:rPr lang="en-US" sz="1200" i="1" dirty="0"/>
              <a:t> rm_overlapMay24.m</a:t>
            </a:r>
          </a:p>
          <a:p>
            <a:r>
              <a:rPr lang="en-US" sz="1200" dirty="0"/>
              <a:t>- Removes cartilage overlap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C1F79E9-E022-4168-A1F0-4764D4109654}"/>
              </a:ext>
            </a:extLst>
          </p:cNvPr>
          <p:cNvCxnSpPr>
            <a:cxnSpLocks/>
            <a:stCxn id="49" idx="2"/>
            <a:endCxn id="67" idx="3"/>
          </p:cNvCxnSpPr>
          <p:nvPr/>
        </p:nvCxnSpPr>
        <p:spPr>
          <a:xfrm rot="5400000">
            <a:off x="4706971" y="5585573"/>
            <a:ext cx="463664" cy="1113318"/>
          </a:xfrm>
          <a:prstGeom prst="bentConnector2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BE62508-3D9D-498B-8890-700235CF9E65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1072810" y="6374064"/>
            <a:ext cx="1403043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3CA45F0-8E0B-46BA-A30F-8C198796ABC6}"/>
              </a:ext>
            </a:extLst>
          </p:cNvPr>
          <p:cNvCxnSpPr>
            <a:cxnSpLocks/>
            <a:stCxn id="27" idx="2"/>
            <a:endCxn id="83" idx="0"/>
          </p:cNvCxnSpPr>
          <p:nvPr/>
        </p:nvCxnSpPr>
        <p:spPr>
          <a:xfrm flipH="1">
            <a:off x="1073321" y="4882531"/>
            <a:ext cx="3690" cy="3686302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07F1094-EFC7-32B2-1365-2E4088BE24C0}"/>
              </a:ext>
            </a:extLst>
          </p:cNvPr>
          <p:cNvSpPr txBox="1"/>
          <p:nvPr/>
        </p:nvSpPr>
        <p:spPr>
          <a:xfrm>
            <a:off x="2333202" y="6920326"/>
            <a:ext cx="2246384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6.</a:t>
            </a:r>
            <a:r>
              <a:rPr lang="en-US" sz="1200" i="1" dirty="0"/>
              <a:t> chk2_3d_2d.m</a:t>
            </a:r>
          </a:p>
          <a:p>
            <a:r>
              <a:rPr lang="en-US" sz="1200" dirty="0"/>
              <a:t>- Checks 3D &amp; 2D RO coordinates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81279DE-957E-FDBE-AB19-2D02BD3C3FC3}"/>
              </a:ext>
            </a:extLst>
          </p:cNvPr>
          <p:cNvCxnSpPr>
            <a:cxnSpLocks/>
            <a:endCxn id="54" idx="3"/>
          </p:cNvCxnSpPr>
          <p:nvPr/>
        </p:nvCxnSpPr>
        <p:spPr>
          <a:xfrm flipH="1">
            <a:off x="4579586" y="7151158"/>
            <a:ext cx="400855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5B91CEE-E24C-DF25-EB56-74503CAC446E}"/>
              </a:ext>
            </a:extLst>
          </p:cNvPr>
          <p:cNvSpPr txBox="1"/>
          <p:nvPr/>
        </p:nvSpPr>
        <p:spPr>
          <a:xfrm>
            <a:off x="4968459" y="6920325"/>
            <a:ext cx="951094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Prints file(s)</a:t>
            </a:r>
          </a:p>
          <a:p>
            <a:r>
              <a:rPr lang="en-US" sz="1200" dirty="0"/>
              <a:t>to screen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68913AD-61F2-D363-24D6-DA28C5E46FE4}"/>
              </a:ext>
            </a:extLst>
          </p:cNvPr>
          <p:cNvSpPr txBox="1"/>
          <p:nvPr/>
        </p:nvSpPr>
        <p:spPr>
          <a:xfrm>
            <a:off x="2306838" y="7522062"/>
            <a:ext cx="2246512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7.</a:t>
            </a:r>
            <a:r>
              <a:rPr lang="en-US" sz="1200" i="1" dirty="0"/>
              <a:t> fix7ro2.m</a:t>
            </a:r>
          </a:p>
          <a:p>
            <a:r>
              <a:rPr lang="en-US" sz="1200" dirty="0"/>
              <a:t>- Fixes subject 7 CSV cartilage file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BC23302-2136-097C-1139-DF8381BFDD1E}"/>
              </a:ext>
            </a:extLst>
          </p:cNvPr>
          <p:cNvCxnSpPr>
            <a:cxnSpLocks/>
          </p:cNvCxnSpPr>
          <p:nvPr/>
        </p:nvCxnSpPr>
        <p:spPr>
          <a:xfrm flipH="1">
            <a:off x="1072810" y="7749719"/>
            <a:ext cx="123152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8DADBC0-50B7-E01D-A440-9A2B7B69B6C3}"/>
              </a:ext>
            </a:extLst>
          </p:cNvPr>
          <p:cNvCxnSpPr>
            <a:cxnSpLocks/>
          </p:cNvCxnSpPr>
          <p:nvPr/>
        </p:nvCxnSpPr>
        <p:spPr>
          <a:xfrm rot="5400000" flipH="1">
            <a:off x="2121353" y="6677367"/>
            <a:ext cx="1306702" cy="1306019"/>
          </a:xfrm>
          <a:prstGeom prst="bentConnector3">
            <a:avLst>
              <a:gd name="adj1" fmla="val -1749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7A88FEF-40DD-469F-D829-E806CF5D5353}"/>
              </a:ext>
            </a:extLst>
          </p:cNvPr>
          <p:cNvSpPr txBox="1"/>
          <p:nvPr/>
        </p:nvSpPr>
        <p:spPr>
          <a:xfrm>
            <a:off x="2545624" y="8281785"/>
            <a:ext cx="1766767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8.</a:t>
            </a:r>
            <a:r>
              <a:rPr lang="en-US" sz="1200" i="1" dirty="0"/>
              <a:t> contact_chk2May24.m</a:t>
            </a:r>
          </a:p>
          <a:p>
            <a:r>
              <a:rPr lang="en-US" sz="1200" dirty="0"/>
              <a:t>- Verify cartilage overlap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99EC96D-F852-E5BE-2C27-A9618ACB5A6B}"/>
              </a:ext>
            </a:extLst>
          </p:cNvPr>
          <p:cNvSpPr txBox="1"/>
          <p:nvPr/>
        </p:nvSpPr>
        <p:spPr>
          <a:xfrm>
            <a:off x="4562020" y="8190199"/>
            <a:ext cx="1732100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Data Files</a:t>
            </a:r>
          </a:p>
          <a:p>
            <a:r>
              <a:rPr lang="en-US" sz="1200" dirty="0"/>
              <a:t>contact_chk2May24.xlsx</a:t>
            </a:r>
          </a:p>
          <a:p>
            <a:r>
              <a:rPr lang="en-US" sz="1200" dirty="0"/>
              <a:t>overlap_hist_RO2.pdf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AA1BE38-FE4E-7427-3E1E-7A491C183656}"/>
              </a:ext>
            </a:extLst>
          </p:cNvPr>
          <p:cNvCxnSpPr>
            <a:cxnSpLocks/>
            <a:stCxn id="85" idx="3"/>
            <a:endCxn id="87" idx="1"/>
          </p:cNvCxnSpPr>
          <p:nvPr/>
        </p:nvCxnSpPr>
        <p:spPr>
          <a:xfrm>
            <a:off x="4312391" y="8512618"/>
            <a:ext cx="249629" cy="747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6B1064B-BBD5-45A8-1EB0-838D1039ADCF}"/>
              </a:ext>
            </a:extLst>
          </p:cNvPr>
          <p:cNvGrpSpPr/>
          <p:nvPr/>
        </p:nvGrpSpPr>
        <p:grpSpPr>
          <a:xfrm>
            <a:off x="926485" y="8551941"/>
            <a:ext cx="293670" cy="307777"/>
            <a:chOff x="926485" y="8691644"/>
            <a:chExt cx="293670" cy="30777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901E19D-27E7-A590-0F72-88B87B565109}"/>
                </a:ext>
              </a:extLst>
            </p:cNvPr>
            <p:cNvSpPr txBox="1"/>
            <p:nvPr/>
          </p:nvSpPr>
          <p:spPr>
            <a:xfrm>
              <a:off x="926485" y="8691644"/>
              <a:ext cx="29367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/>
                <a:t>A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F0B45CB-19A0-1CA3-8624-1D86820A1ED7}"/>
                </a:ext>
              </a:extLst>
            </p:cNvPr>
            <p:cNvSpPr/>
            <p:nvPr/>
          </p:nvSpPr>
          <p:spPr>
            <a:xfrm>
              <a:off x="936324" y="8708536"/>
              <a:ext cx="273993" cy="2739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7223D39-C2BF-8149-EE1B-62C011FE67AD}"/>
              </a:ext>
            </a:extLst>
          </p:cNvPr>
          <p:cNvGrpSpPr/>
          <p:nvPr/>
        </p:nvGrpSpPr>
        <p:grpSpPr>
          <a:xfrm>
            <a:off x="1786237" y="8550369"/>
            <a:ext cx="293670" cy="307777"/>
            <a:chOff x="926485" y="8691644"/>
            <a:chExt cx="293670" cy="30777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7EA7ABA-FB2F-DDF0-2829-95B7054288B0}"/>
                </a:ext>
              </a:extLst>
            </p:cNvPr>
            <p:cNvSpPr txBox="1"/>
            <p:nvPr/>
          </p:nvSpPr>
          <p:spPr>
            <a:xfrm>
              <a:off x="926485" y="8691644"/>
              <a:ext cx="29367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/>
                <a:t>B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51F7BE2-6459-7CD3-CC2F-971FF089644D}"/>
                </a:ext>
              </a:extLst>
            </p:cNvPr>
            <p:cNvSpPr/>
            <p:nvPr/>
          </p:nvSpPr>
          <p:spPr>
            <a:xfrm>
              <a:off x="936324" y="8708536"/>
              <a:ext cx="273993" cy="2739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8" name="Elbow Connector 71">
            <a:extLst>
              <a:ext uri="{FF2B5EF4-FFF2-40B4-BE49-F238E27FC236}">
                <a16:creationId xmlns:a16="http://schemas.microsoft.com/office/drawing/2014/main" id="{C43E7C3F-01B8-2E81-AEFF-EFD8C1C5181E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1066800" y="8299158"/>
            <a:ext cx="1478824" cy="2134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A9A1B4EC-BA88-D94B-FCF1-B2B66F633E5E}"/>
              </a:ext>
            </a:extLst>
          </p:cNvPr>
          <p:cNvCxnSpPr>
            <a:cxnSpLocks/>
            <a:stCxn id="69" idx="2"/>
            <a:endCxn id="75" idx="3"/>
          </p:cNvCxnSpPr>
          <p:nvPr/>
        </p:nvCxnSpPr>
        <p:spPr>
          <a:xfrm rot="5400000">
            <a:off x="4813226" y="7122114"/>
            <a:ext cx="370905" cy="890656"/>
          </a:xfrm>
          <a:prstGeom prst="bentConnector2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36EF0BE-D981-3428-4A8C-710362B89F2F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4280452" y="1546982"/>
            <a:ext cx="962108" cy="464922"/>
          </a:xfrm>
          <a:prstGeom prst="bentConnector2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689053" y="957932"/>
            <a:ext cx="1479892" cy="8309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9.</a:t>
            </a:r>
            <a:r>
              <a:rPr lang="en-US" sz="1200" dirty="0"/>
              <a:t> </a:t>
            </a:r>
            <a:r>
              <a:rPr lang="en-US" sz="1200" i="1" dirty="0"/>
              <a:t>seg_2rois.m</a:t>
            </a:r>
          </a:p>
          <a:p>
            <a:r>
              <a:rPr lang="en-US" sz="1200" dirty="0"/>
              <a:t>- Plot segmentations</a:t>
            </a:r>
          </a:p>
          <a:p>
            <a:r>
              <a:rPr lang="en-US" sz="1200" dirty="0"/>
              <a:t>- Create masks</a:t>
            </a:r>
          </a:p>
          <a:p>
            <a:r>
              <a:rPr lang="en-US" sz="1200" dirty="0"/>
              <a:t>- Plot masks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70784" y="2092565"/>
            <a:ext cx="1716432" cy="6924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Data Files</a:t>
            </a:r>
          </a:p>
          <a:p>
            <a:endParaRPr lang="en-US" sz="300" dirty="0"/>
          </a:p>
          <a:p>
            <a:r>
              <a:rPr lang="en-US" sz="1200" dirty="0"/>
              <a:t>T1rho_S*_2rois.mat and</a:t>
            </a:r>
          </a:p>
          <a:p>
            <a:r>
              <a:rPr lang="en-US" sz="1200" dirty="0"/>
              <a:t>T2star_S*_2rois.mat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18497" y="773814"/>
            <a:ext cx="1956816" cy="120032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Plot Files</a:t>
            </a:r>
          </a:p>
          <a:p>
            <a:r>
              <a:rPr lang="en-US" sz="1200" dirty="0"/>
              <a:t>S*_2ROIs1.ps/.pdf</a:t>
            </a:r>
          </a:p>
          <a:p>
            <a:r>
              <a:rPr lang="en-US" sz="1200" dirty="0"/>
              <a:t>S*_2ROIs2.ps/.pdf</a:t>
            </a:r>
          </a:p>
          <a:p>
            <a:r>
              <a:rPr lang="en-US" sz="1200" dirty="0"/>
              <a:t>S*_2ROIs3.ps/.pdf</a:t>
            </a:r>
          </a:p>
          <a:p>
            <a:r>
              <a:rPr lang="en-US" sz="1200" dirty="0"/>
              <a:t>S*_2ROIs4.ps/.pdf</a:t>
            </a:r>
          </a:p>
          <a:p>
            <a:r>
              <a:rPr lang="en-US" sz="1200" dirty="0"/>
              <a:t>(Segmentations/ROIs masks)</a:t>
            </a:r>
          </a:p>
        </p:txBody>
      </p:sp>
      <p:cxnSp>
        <p:nvCxnSpPr>
          <p:cNvPr id="62" name="Straight Connector 61"/>
          <p:cNvCxnSpPr>
            <a:stCxn id="45" idx="2"/>
            <a:endCxn id="59" idx="0"/>
          </p:cNvCxnSpPr>
          <p:nvPr/>
        </p:nvCxnSpPr>
        <p:spPr>
          <a:xfrm>
            <a:off x="3428999" y="1788929"/>
            <a:ext cx="1" cy="303636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610027" y="3082774"/>
            <a:ext cx="1637949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10.</a:t>
            </a:r>
            <a:r>
              <a:rPr lang="en-US" sz="1200" dirty="0"/>
              <a:t> </a:t>
            </a:r>
            <a:r>
              <a:rPr lang="en-US" sz="1200" i="1" dirty="0"/>
              <a:t>mri_fitr3u.m</a:t>
            </a:r>
          </a:p>
          <a:p>
            <a:r>
              <a:rPr lang="en-US" sz="1200" dirty="0"/>
              <a:t>- Calculate T1rho/T2*</a:t>
            </a:r>
          </a:p>
          <a:p>
            <a:r>
              <a:rPr lang="en-US" sz="1200" dirty="0"/>
              <a:t>- Plot T1rho/T2* values</a:t>
            </a:r>
          </a:p>
        </p:txBody>
      </p:sp>
      <p:cxnSp>
        <p:nvCxnSpPr>
          <p:cNvPr id="75" name="Straight Connector 74"/>
          <p:cNvCxnSpPr>
            <a:cxnSpLocks/>
            <a:stCxn id="59" idx="2"/>
            <a:endCxn id="70" idx="0"/>
          </p:cNvCxnSpPr>
          <p:nvPr/>
        </p:nvCxnSpPr>
        <p:spPr>
          <a:xfrm>
            <a:off x="3429000" y="2785062"/>
            <a:ext cx="2" cy="297712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940404" y="3082774"/>
            <a:ext cx="1378134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Plot Files</a:t>
            </a:r>
          </a:p>
          <a:p>
            <a:r>
              <a:rPr lang="en-US" sz="1200" dirty="0"/>
              <a:t>mri_fitr3u*.</a:t>
            </a:r>
            <a:r>
              <a:rPr lang="en-US" sz="1200" dirty="0" err="1"/>
              <a:t>ps</a:t>
            </a:r>
            <a:r>
              <a:rPr lang="en-US" sz="1200" dirty="0"/>
              <a:t>/.pdf</a:t>
            </a:r>
          </a:p>
          <a:p>
            <a:r>
              <a:rPr lang="en-US" sz="1200" dirty="0"/>
              <a:t>(T1rho/T2* plots)</a:t>
            </a:r>
          </a:p>
        </p:txBody>
      </p:sp>
      <p:cxnSp>
        <p:nvCxnSpPr>
          <p:cNvPr id="63" name="Elbow Connector 50">
            <a:extLst>
              <a:ext uri="{FF2B5EF4-FFF2-40B4-BE49-F238E27FC236}">
                <a16:creationId xmlns:a16="http://schemas.microsoft.com/office/drawing/2014/main" id="{3620A80F-093B-418C-BA7A-657E71832F04}"/>
              </a:ext>
            </a:extLst>
          </p:cNvPr>
          <p:cNvCxnSpPr>
            <a:cxnSpLocks/>
            <a:stCxn id="37" idx="4"/>
            <a:endCxn id="70" idx="1"/>
          </p:cNvCxnSpPr>
          <p:nvPr/>
        </p:nvCxnSpPr>
        <p:spPr>
          <a:xfrm rot="16200000" flipH="1">
            <a:off x="855357" y="1651269"/>
            <a:ext cx="2832387" cy="676954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CA0165-8D50-42BC-BD7F-FD21BDEFA781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1930400" y="1373431"/>
            <a:ext cx="758653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ECFEED-AF81-4DA2-BB64-10B6E4C16C7F}"/>
              </a:ext>
            </a:extLst>
          </p:cNvPr>
          <p:cNvCxnSpPr>
            <a:stCxn id="70" idx="3"/>
            <a:endCxn id="101" idx="1"/>
          </p:cNvCxnSpPr>
          <p:nvPr/>
        </p:nvCxnSpPr>
        <p:spPr>
          <a:xfrm>
            <a:off x="4247976" y="3405940"/>
            <a:ext cx="69242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9E8C06E-C92A-41B3-8BAA-1CF05D5D8AC1}"/>
              </a:ext>
            </a:extLst>
          </p:cNvPr>
          <p:cNvCxnSpPr>
            <a:cxnSpLocks/>
            <a:stCxn id="45" idx="3"/>
            <a:endCxn id="60" idx="1"/>
          </p:cNvCxnSpPr>
          <p:nvPr/>
        </p:nvCxnSpPr>
        <p:spPr>
          <a:xfrm>
            <a:off x="4168945" y="1373431"/>
            <a:ext cx="349552" cy="548"/>
          </a:xfrm>
          <a:prstGeom prst="bentConnector3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5F4E898-FEEE-439D-B13D-6940F941E5B3}"/>
              </a:ext>
            </a:extLst>
          </p:cNvPr>
          <p:cNvSpPr txBox="1"/>
          <p:nvPr/>
        </p:nvSpPr>
        <p:spPr>
          <a:xfrm>
            <a:off x="3668557" y="4052958"/>
            <a:ext cx="1365438" cy="8309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Data Files</a:t>
            </a:r>
          </a:p>
          <a:p>
            <a:r>
              <a:rPr lang="en-US" sz="1200" dirty="0"/>
              <a:t>mri_fitr3u1.xlsx</a:t>
            </a:r>
          </a:p>
          <a:p>
            <a:r>
              <a:rPr lang="en-US" sz="1200" dirty="0"/>
              <a:t>mri_fitr3u2.xlsx</a:t>
            </a:r>
          </a:p>
          <a:p>
            <a:r>
              <a:rPr lang="en-US" sz="1200" dirty="0"/>
              <a:t>(T1rho/T2* values)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63FACCA-D270-44F4-BFB6-4618A80E399C}"/>
              </a:ext>
            </a:extLst>
          </p:cNvPr>
          <p:cNvCxnSpPr>
            <a:cxnSpLocks/>
          </p:cNvCxnSpPr>
          <p:nvPr/>
        </p:nvCxnSpPr>
        <p:spPr>
          <a:xfrm>
            <a:off x="3436435" y="3881949"/>
            <a:ext cx="914840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699732-6F62-4D42-99EF-BDF762675AE0}"/>
              </a:ext>
            </a:extLst>
          </p:cNvPr>
          <p:cNvCxnSpPr>
            <a:cxnSpLocks/>
          </p:cNvCxnSpPr>
          <p:nvPr/>
        </p:nvCxnSpPr>
        <p:spPr>
          <a:xfrm>
            <a:off x="4348555" y="3879305"/>
            <a:ext cx="0" cy="173653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A822809-3C43-4179-B65C-459CFF45E1C6}"/>
              </a:ext>
            </a:extLst>
          </p:cNvPr>
          <p:cNvSpPr txBox="1"/>
          <p:nvPr/>
        </p:nvSpPr>
        <p:spPr>
          <a:xfrm>
            <a:off x="1828800" y="4052958"/>
            <a:ext cx="1362456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Data File</a:t>
            </a:r>
          </a:p>
          <a:p>
            <a:r>
              <a:rPr lang="en-US" sz="1200" dirty="0"/>
              <a:t>mri_fitr3u.mat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E2A2A1E-A51D-4885-A47F-336168EC550A}"/>
              </a:ext>
            </a:extLst>
          </p:cNvPr>
          <p:cNvCxnSpPr>
            <a:cxnSpLocks/>
          </p:cNvCxnSpPr>
          <p:nvPr/>
        </p:nvCxnSpPr>
        <p:spPr>
          <a:xfrm flipH="1">
            <a:off x="2510444" y="3879660"/>
            <a:ext cx="925991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7F01928-9320-4091-94E2-B2B0B2942D35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2510028" y="3875314"/>
            <a:ext cx="0" cy="177644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496C99E-6015-4867-ADBC-BA891527A28C}"/>
              </a:ext>
            </a:extLst>
          </p:cNvPr>
          <p:cNvCxnSpPr>
            <a:stCxn id="70" idx="2"/>
          </p:cNvCxnSpPr>
          <p:nvPr/>
        </p:nvCxnSpPr>
        <p:spPr>
          <a:xfrm flipH="1">
            <a:off x="3426120" y="3729105"/>
            <a:ext cx="2882" cy="15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71">
            <a:extLst>
              <a:ext uri="{FF2B5EF4-FFF2-40B4-BE49-F238E27FC236}">
                <a16:creationId xmlns:a16="http://schemas.microsoft.com/office/drawing/2014/main" id="{433C0768-7143-49B2-B25E-C3D69BAC18D9}"/>
              </a:ext>
            </a:extLst>
          </p:cNvPr>
          <p:cNvCxnSpPr>
            <a:cxnSpLocks/>
            <a:stCxn id="33" idx="4"/>
            <a:endCxn id="45" idx="0"/>
          </p:cNvCxnSpPr>
          <p:nvPr/>
        </p:nvCxnSpPr>
        <p:spPr>
          <a:xfrm rot="16200000" flipH="1">
            <a:off x="2059757" y="-411311"/>
            <a:ext cx="382807" cy="23556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7DAFF2-CF18-E3F3-DA39-121745AB76FD}"/>
              </a:ext>
            </a:extLst>
          </p:cNvPr>
          <p:cNvGrpSpPr/>
          <p:nvPr/>
        </p:nvGrpSpPr>
        <p:grpSpPr>
          <a:xfrm>
            <a:off x="926485" y="284240"/>
            <a:ext cx="293670" cy="307777"/>
            <a:chOff x="926485" y="8691644"/>
            <a:chExt cx="293670" cy="30777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7563E2-9EFE-F46D-F54E-518C4067BBBD}"/>
                </a:ext>
              </a:extLst>
            </p:cNvPr>
            <p:cNvSpPr txBox="1"/>
            <p:nvPr/>
          </p:nvSpPr>
          <p:spPr>
            <a:xfrm>
              <a:off x="926485" y="8691644"/>
              <a:ext cx="29367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/>
                <a:t>A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D9F3595-6918-C04E-17B9-AF318C1A6111}"/>
                </a:ext>
              </a:extLst>
            </p:cNvPr>
            <p:cNvSpPr/>
            <p:nvPr/>
          </p:nvSpPr>
          <p:spPr>
            <a:xfrm>
              <a:off x="936324" y="8708536"/>
              <a:ext cx="273993" cy="2739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DA87885-4385-B50A-9E42-46F56577375D}"/>
              </a:ext>
            </a:extLst>
          </p:cNvPr>
          <p:cNvGrpSpPr/>
          <p:nvPr/>
        </p:nvGrpSpPr>
        <p:grpSpPr>
          <a:xfrm>
            <a:off x="1786237" y="282668"/>
            <a:ext cx="293670" cy="307777"/>
            <a:chOff x="926485" y="8691644"/>
            <a:chExt cx="293670" cy="30777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0AB7B1-4885-90BC-31AC-ED580A6642D4}"/>
                </a:ext>
              </a:extLst>
            </p:cNvPr>
            <p:cNvSpPr txBox="1"/>
            <p:nvPr/>
          </p:nvSpPr>
          <p:spPr>
            <a:xfrm>
              <a:off x="926485" y="8691644"/>
              <a:ext cx="29367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/>
                <a:t>B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268656E-BC6B-8125-8EC3-BD225477CCC7}"/>
                </a:ext>
              </a:extLst>
            </p:cNvPr>
            <p:cNvSpPr/>
            <p:nvPr/>
          </p:nvSpPr>
          <p:spPr>
            <a:xfrm>
              <a:off x="936324" y="8708536"/>
              <a:ext cx="273993" cy="2739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Elbow Connector 71">
            <a:extLst>
              <a:ext uri="{FF2B5EF4-FFF2-40B4-BE49-F238E27FC236}">
                <a16:creationId xmlns:a16="http://schemas.microsoft.com/office/drawing/2014/main" id="{91DC5892-6BE1-46CC-BC80-0B8559A830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-4140" y="1833391"/>
            <a:ext cx="4511225" cy="2355059"/>
          </a:xfrm>
          <a:prstGeom prst="bentConnector3">
            <a:avLst>
              <a:gd name="adj1" fmla="val 95747"/>
            </a:avLst>
          </a:prstGeom>
          <a:ln w="12700">
            <a:solidFill>
              <a:srgbClr val="0000CC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B60C678-5A3D-B6BD-6ECC-35467D7DB812}"/>
              </a:ext>
            </a:extLst>
          </p:cNvPr>
          <p:cNvSpPr txBox="1"/>
          <p:nvPr/>
        </p:nvSpPr>
        <p:spPr>
          <a:xfrm>
            <a:off x="2695403" y="5269582"/>
            <a:ext cx="1479892" cy="830997"/>
          </a:xfrm>
          <a:prstGeom prst="rect">
            <a:avLst/>
          </a:prstGeom>
          <a:noFill/>
          <a:ln w="12700">
            <a:solidFill>
              <a:srgbClr val="0000CC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9m.</a:t>
            </a:r>
            <a:r>
              <a:rPr lang="en-US" sz="1200" dirty="0"/>
              <a:t> </a:t>
            </a:r>
            <a:r>
              <a:rPr lang="en-US" sz="1200" i="1" dirty="0" err="1"/>
              <a:t>seg_mr_rois.m</a:t>
            </a:r>
            <a:endParaRPr lang="en-US" sz="1200" i="1" dirty="0"/>
          </a:p>
          <a:p>
            <a:r>
              <a:rPr lang="en-US" sz="1200" dirty="0"/>
              <a:t>- Plot segmentations</a:t>
            </a:r>
          </a:p>
          <a:p>
            <a:r>
              <a:rPr lang="en-US" sz="1200" dirty="0"/>
              <a:t>- Create masks</a:t>
            </a:r>
          </a:p>
          <a:p>
            <a:r>
              <a:rPr lang="en-US" sz="1200" dirty="0"/>
              <a:t>- Plot masks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3E0F2A-80CD-A9AC-6045-79A37DCD7C1C}"/>
              </a:ext>
            </a:extLst>
          </p:cNvPr>
          <p:cNvSpPr txBox="1"/>
          <p:nvPr/>
        </p:nvSpPr>
        <p:spPr>
          <a:xfrm>
            <a:off x="2554692" y="6404215"/>
            <a:ext cx="1761316" cy="692497"/>
          </a:xfrm>
          <a:prstGeom prst="rect">
            <a:avLst/>
          </a:prstGeom>
          <a:noFill/>
          <a:ln w="12700">
            <a:solidFill>
              <a:srgbClr val="0000CC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Data Files</a:t>
            </a:r>
          </a:p>
          <a:p>
            <a:endParaRPr lang="en-US" sz="300" dirty="0"/>
          </a:p>
          <a:p>
            <a:r>
              <a:rPr lang="en-US" sz="1200" dirty="0"/>
              <a:t>T1rho_S*_</a:t>
            </a:r>
            <a:r>
              <a:rPr lang="en-US" sz="1200" dirty="0" err="1"/>
              <a:t>mrois.mat</a:t>
            </a:r>
            <a:r>
              <a:rPr lang="en-US" sz="1200" dirty="0"/>
              <a:t> and</a:t>
            </a:r>
          </a:p>
          <a:p>
            <a:r>
              <a:rPr lang="en-US" sz="1200" dirty="0"/>
              <a:t>T2star_S*_</a:t>
            </a:r>
            <a:r>
              <a:rPr lang="en-US" sz="1200" dirty="0" err="1"/>
              <a:t>mrois.mat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103311-AEFE-5E9A-D2DE-C8FBEEB8D245}"/>
              </a:ext>
            </a:extLst>
          </p:cNvPr>
          <p:cNvSpPr txBox="1"/>
          <p:nvPr/>
        </p:nvSpPr>
        <p:spPr>
          <a:xfrm>
            <a:off x="4524847" y="5268344"/>
            <a:ext cx="1956816" cy="830997"/>
          </a:xfrm>
          <a:prstGeom prst="rect">
            <a:avLst/>
          </a:prstGeom>
          <a:noFill/>
          <a:ln w="12700">
            <a:solidFill>
              <a:srgbClr val="0000CC"/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Plot Files</a:t>
            </a:r>
          </a:p>
          <a:p>
            <a:r>
              <a:rPr lang="en-US" sz="1200" dirty="0"/>
              <a:t>S*_ROIs1.ps/.pdf</a:t>
            </a:r>
          </a:p>
          <a:p>
            <a:r>
              <a:rPr lang="en-US" sz="1200" dirty="0"/>
              <a:t>S*_ROIs2.ps/.pdf</a:t>
            </a:r>
          </a:p>
          <a:p>
            <a:r>
              <a:rPr lang="en-US" sz="1200" dirty="0"/>
              <a:t>(Segmentations/ROIs masks)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388A0-F884-C383-DF82-36F8B476E290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3435349" y="6100579"/>
            <a:ext cx="1" cy="303636"/>
          </a:xfrm>
          <a:prstGeom prst="line">
            <a:avLst/>
          </a:prstGeom>
          <a:ln w="12700">
            <a:solidFill>
              <a:srgbClr val="0000CC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1547DC3-AB1A-30EC-A473-CB93105F4D60}"/>
              </a:ext>
            </a:extLst>
          </p:cNvPr>
          <p:cNvSpPr txBox="1"/>
          <p:nvPr/>
        </p:nvSpPr>
        <p:spPr>
          <a:xfrm>
            <a:off x="2616377" y="7394424"/>
            <a:ext cx="1637949" cy="646331"/>
          </a:xfrm>
          <a:prstGeom prst="rect">
            <a:avLst/>
          </a:prstGeom>
          <a:noFill/>
          <a:ln w="12700">
            <a:solidFill>
              <a:srgbClr val="0000CC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10m.</a:t>
            </a:r>
            <a:r>
              <a:rPr lang="en-US" sz="1200" dirty="0"/>
              <a:t> </a:t>
            </a:r>
            <a:r>
              <a:rPr lang="en-US" sz="1200" i="1" dirty="0" err="1"/>
              <a:t>mri_mer_fit.m</a:t>
            </a:r>
            <a:endParaRPr lang="en-US" sz="1200" i="1" dirty="0"/>
          </a:p>
          <a:p>
            <a:r>
              <a:rPr lang="en-US" sz="1200" dirty="0"/>
              <a:t>- Calculate T1rho/T2*</a:t>
            </a:r>
          </a:p>
          <a:p>
            <a:r>
              <a:rPr lang="en-US" sz="1200" dirty="0"/>
              <a:t>- Plot T1rho/T2* values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D29D611-AEDA-52D6-1F4C-6428E10B4CD9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3435350" y="7096712"/>
            <a:ext cx="2" cy="297712"/>
          </a:xfrm>
          <a:prstGeom prst="line">
            <a:avLst/>
          </a:prstGeom>
          <a:ln w="12700">
            <a:solidFill>
              <a:srgbClr val="0000CC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39908A2-CC3E-5E2E-6704-91D462D1D095}"/>
              </a:ext>
            </a:extLst>
          </p:cNvPr>
          <p:cNvSpPr txBox="1"/>
          <p:nvPr/>
        </p:nvSpPr>
        <p:spPr>
          <a:xfrm>
            <a:off x="4887444" y="7394424"/>
            <a:ext cx="1496756" cy="646331"/>
          </a:xfrm>
          <a:prstGeom prst="rect">
            <a:avLst/>
          </a:prstGeom>
          <a:noFill/>
          <a:ln w="12700">
            <a:solidFill>
              <a:srgbClr val="0000CC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Plot Files</a:t>
            </a:r>
          </a:p>
          <a:p>
            <a:r>
              <a:rPr lang="en-US" sz="1200" dirty="0" err="1"/>
              <a:t>mri_mer_fit</a:t>
            </a:r>
            <a:r>
              <a:rPr lang="en-US" sz="1200" dirty="0"/>
              <a:t>*.</a:t>
            </a:r>
            <a:r>
              <a:rPr lang="en-US" sz="1200" dirty="0" err="1"/>
              <a:t>ps</a:t>
            </a:r>
            <a:r>
              <a:rPr lang="en-US" sz="1200" dirty="0"/>
              <a:t>/.pdf</a:t>
            </a:r>
          </a:p>
          <a:p>
            <a:r>
              <a:rPr lang="en-US" sz="1200" dirty="0"/>
              <a:t>(T1rho/T2* plots)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EB5610-F476-C170-9C33-F19768BED157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509713" y="5685081"/>
            <a:ext cx="1185690" cy="0"/>
          </a:xfrm>
          <a:prstGeom prst="straightConnector1">
            <a:avLst/>
          </a:prstGeom>
          <a:ln w="12700">
            <a:solidFill>
              <a:srgbClr val="0000CC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37F566-4993-CE48-78AF-E9DE4808A03E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>
            <a:off x="4254326" y="7717590"/>
            <a:ext cx="633118" cy="0"/>
          </a:xfrm>
          <a:prstGeom prst="straightConnector1">
            <a:avLst/>
          </a:prstGeom>
          <a:ln w="12700">
            <a:solidFill>
              <a:srgbClr val="0000CC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AA46C26-160D-8711-FD82-B392651329F2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4175295" y="5683843"/>
            <a:ext cx="349552" cy="1238"/>
          </a:xfrm>
          <a:prstGeom prst="bentConnector3">
            <a:avLst/>
          </a:prstGeom>
          <a:ln w="12700">
            <a:solidFill>
              <a:srgbClr val="0000CC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ED051A-4654-B315-CB93-66FEABAD1AB9}"/>
              </a:ext>
            </a:extLst>
          </p:cNvPr>
          <p:cNvSpPr txBox="1"/>
          <p:nvPr/>
        </p:nvSpPr>
        <p:spPr>
          <a:xfrm>
            <a:off x="3674907" y="8364608"/>
            <a:ext cx="1365438" cy="646331"/>
          </a:xfrm>
          <a:prstGeom prst="rect">
            <a:avLst/>
          </a:prstGeom>
          <a:noFill/>
          <a:ln w="12700">
            <a:solidFill>
              <a:srgbClr val="0000CC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Data Files</a:t>
            </a:r>
          </a:p>
          <a:p>
            <a:r>
              <a:rPr lang="en-US" sz="1200" dirty="0"/>
              <a:t>mri_mer_fit*.xlsx</a:t>
            </a:r>
          </a:p>
          <a:p>
            <a:r>
              <a:rPr lang="en-US" sz="1200" dirty="0"/>
              <a:t>(T1rho/T2* values)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169A92-835C-1995-6113-8D3C23FE1B16}"/>
              </a:ext>
            </a:extLst>
          </p:cNvPr>
          <p:cNvCxnSpPr>
            <a:cxnSpLocks/>
          </p:cNvCxnSpPr>
          <p:nvPr/>
        </p:nvCxnSpPr>
        <p:spPr>
          <a:xfrm>
            <a:off x="3442785" y="8193599"/>
            <a:ext cx="914840" cy="0"/>
          </a:xfrm>
          <a:prstGeom prst="line">
            <a:avLst/>
          </a:prstGeom>
          <a:ln w="12700">
            <a:solidFill>
              <a:srgbClr val="0000CC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EEADB4-6EC1-3505-CA1D-FB84374A43BA}"/>
              </a:ext>
            </a:extLst>
          </p:cNvPr>
          <p:cNvCxnSpPr>
            <a:cxnSpLocks/>
          </p:cNvCxnSpPr>
          <p:nvPr/>
        </p:nvCxnSpPr>
        <p:spPr>
          <a:xfrm>
            <a:off x="4354905" y="8190955"/>
            <a:ext cx="0" cy="173653"/>
          </a:xfrm>
          <a:prstGeom prst="line">
            <a:avLst/>
          </a:prstGeom>
          <a:ln w="12700">
            <a:solidFill>
              <a:srgbClr val="0000CC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C911FEB-81FF-4407-6B97-250CA2F96418}"/>
              </a:ext>
            </a:extLst>
          </p:cNvPr>
          <p:cNvSpPr txBox="1"/>
          <p:nvPr/>
        </p:nvSpPr>
        <p:spPr>
          <a:xfrm>
            <a:off x="1783080" y="8364608"/>
            <a:ext cx="1466596" cy="461665"/>
          </a:xfrm>
          <a:prstGeom prst="rect">
            <a:avLst/>
          </a:prstGeom>
          <a:noFill/>
          <a:ln w="12700">
            <a:solidFill>
              <a:srgbClr val="0000CC"/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Data File</a:t>
            </a:r>
          </a:p>
          <a:p>
            <a:r>
              <a:rPr lang="en-US" sz="1200" dirty="0" err="1"/>
              <a:t>mri_mer_fit</a:t>
            </a:r>
            <a:r>
              <a:rPr lang="en-US" sz="1200" dirty="0"/>
              <a:t>_*.mat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C73FC83-D7F5-8CAA-6917-E8FCA42AA943}"/>
              </a:ext>
            </a:extLst>
          </p:cNvPr>
          <p:cNvCxnSpPr>
            <a:cxnSpLocks/>
          </p:cNvCxnSpPr>
          <p:nvPr/>
        </p:nvCxnSpPr>
        <p:spPr>
          <a:xfrm flipH="1">
            <a:off x="2516794" y="8191310"/>
            <a:ext cx="925991" cy="0"/>
          </a:xfrm>
          <a:prstGeom prst="line">
            <a:avLst/>
          </a:prstGeom>
          <a:ln w="12700">
            <a:solidFill>
              <a:srgbClr val="0000CC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0975FF2-7B2A-FD64-FC4E-803FBDB6B13C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2516378" y="8186964"/>
            <a:ext cx="0" cy="177644"/>
          </a:xfrm>
          <a:prstGeom prst="line">
            <a:avLst/>
          </a:prstGeom>
          <a:ln w="12700">
            <a:solidFill>
              <a:srgbClr val="0000CC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C3C0269-5959-5BFB-816F-F1B8BA1FE5F7}"/>
              </a:ext>
            </a:extLst>
          </p:cNvPr>
          <p:cNvCxnSpPr>
            <a:stCxn id="22" idx="2"/>
          </p:cNvCxnSpPr>
          <p:nvPr/>
        </p:nvCxnSpPr>
        <p:spPr>
          <a:xfrm flipH="1">
            <a:off x="3432470" y="8040755"/>
            <a:ext cx="2882" cy="150200"/>
          </a:xfrm>
          <a:prstGeom prst="line">
            <a:avLst/>
          </a:prstGeom>
          <a:ln w="127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2AB1A1F-5E76-6E63-E75E-A967E2685861}"/>
              </a:ext>
            </a:extLst>
          </p:cNvPr>
          <p:cNvCxnSpPr>
            <a:cxnSpLocks/>
          </p:cNvCxnSpPr>
          <p:nvPr/>
        </p:nvCxnSpPr>
        <p:spPr>
          <a:xfrm flipH="1">
            <a:off x="1511300" y="3405431"/>
            <a:ext cx="422103" cy="0"/>
          </a:xfrm>
          <a:prstGeom prst="straightConnector1">
            <a:avLst/>
          </a:prstGeom>
          <a:ln w="12700">
            <a:solidFill>
              <a:srgbClr val="0000CC"/>
            </a:solidFill>
            <a:headEnd type="non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12EF52C-2BC9-EB50-35D8-3FE7B6633736}"/>
              </a:ext>
            </a:extLst>
          </p:cNvPr>
          <p:cNvCxnSpPr>
            <a:cxnSpLocks/>
          </p:cNvCxnSpPr>
          <p:nvPr/>
        </p:nvCxnSpPr>
        <p:spPr>
          <a:xfrm flipV="1">
            <a:off x="1512801" y="3399961"/>
            <a:ext cx="0" cy="2285670"/>
          </a:xfrm>
          <a:prstGeom prst="straightConnector1">
            <a:avLst/>
          </a:prstGeom>
          <a:ln w="12700">
            <a:solidFill>
              <a:srgbClr val="0000CC"/>
            </a:solidFill>
            <a:headEnd type="non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118878B-275F-3AA5-9E3F-AE94ACA0A197}"/>
              </a:ext>
            </a:extLst>
          </p:cNvPr>
          <p:cNvSpPr txBox="1"/>
          <p:nvPr/>
        </p:nvSpPr>
        <p:spPr>
          <a:xfrm>
            <a:off x="2087880" y="4838700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Meniscus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B1A6BBC-EF4E-5BDF-1C5B-7D2CF84004C4}"/>
              </a:ext>
            </a:extLst>
          </p:cNvPr>
          <p:cNvSpPr txBox="1"/>
          <p:nvPr/>
        </p:nvSpPr>
        <p:spPr>
          <a:xfrm>
            <a:off x="1714500" y="544068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Meniscus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D95A9E1-6F02-3F23-AA3F-E32773116D9A}"/>
              </a:ext>
            </a:extLst>
          </p:cNvPr>
          <p:cNvSpPr txBox="1"/>
          <p:nvPr/>
        </p:nvSpPr>
        <p:spPr>
          <a:xfrm>
            <a:off x="2103120" y="525780"/>
            <a:ext cx="1190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Femur and Tibia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54375A3-3FE6-69B0-F75B-31E1858D8AB3}"/>
              </a:ext>
            </a:extLst>
          </p:cNvPr>
          <p:cNvSpPr txBox="1"/>
          <p:nvPr/>
        </p:nvSpPr>
        <p:spPr>
          <a:xfrm>
            <a:off x="1851660" y="944880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Femur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 and Tibia</a:t>
            </a:r>
          </a:p>
        </p:txBody>
      </p:sp>
    </p:spTree>
    <p:extLst>
      <p:ext uri="{BB962C8B-B14F-4D97-AF65-F5344CB8AC3E}">
        <p14:creationId xmlns:p14="http://schemas.microsoft.com/office/powerpoint/2010/main" val="423335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1117</TotalTime>
  <Words>474</Words>
  <Application>Microsoft Office PowerPoint</Application>
  <PresentationFormat>Letter Paper (8.5x11 in)</PresentationFormat>
  <Paragraphs>107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UVM College of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Gardner-Morse, Mack George</dc:creator>
  <cp:lastModifiedBy>Gardner-Morse, Mack George</cp:lastModifiedBy>
  <cp:revision>63</cp:revision>
  <dcterms:created xsi:type="dcterms:W3CDTF">2021-02-03T23:57:13Z</dcterms:created>
  <dcterms:modified xsi:type="dcterms:W3CDTF">2024-07-02T13:23:59Z</dcterms:modified>
</cp:coreProperties>
</file>