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5496" userDrawn="1">
          <p15:clr>
            <a:srgbClr val="A4A3A4"/>
          </p15:clr>
        </p15:guide>
        <p15:guide id="4" orient="horz" pos="5568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928" y="96"/>
      </p:cViewPr>
      <p:guideLst>
        <p:guide pos="2160"/>
        <p:guide orient="horz" pos="5496"/>
        <p:guide orient="horz" pos="5568"/>
        <p:guide orient="horz" pos="192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08371-2EE1-4AD5-8AAD-1B917E87097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E667-15F7-40EF-9798-BD22D4B4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4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607B-1A35-499A-9B28-C398566005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3146" y="2175386"/>
            <a:ext cx="1156470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300" dirty="0"/>
          </a:p>
          <a:p>
            <a:r>
              <a:rPr lang="en-US" sz="1200" dirty="0"/>
              <a:t>dicom_lst2.mat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1807" y="310337"/>
            <a:ext cx="1274388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MRI Files</a:t>
            </a:r>
          </a:p>
          <a:p>
            <a:endParaRPr lang="en-US" sz="600" dirty="0"/>
          </a:p>
          <a:p>
            <a:r>
              <a:rPr lang="en-US" sz="1200" dirty="0"/>
              <a:t>Series Directories</a:t>
            </a:r>
          </a:p>
          <a:p>
            <a:r>
              <a:rPr lang="en-US" sz="1200" dirty="0"/>
              <a:t>i*.</a:t>
            </a:r>
            <a:r>
              <a:rPr lang="en-US" sz="1200" dirty="0" err="1"/>
              <a:t>dcm</a:t>
            </a:r>
            <a:r>
              <a:rPr lang="en-US" sz="1200" dirty="0"/>
              <a:t>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7550" y="1223816"/>
            <a:ext cx="1702902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1.</a:t>
            </a:r>
            <a:r>
              <a:rPr lang="en-US" sz="1200" i="1" dirty="0"/>
              <a:t> dicom_lst2.m</a:t>
            </a:r>
          </a:p>
          <a:p>
            <a:r>
              <a:rPr lang="en-US" sz="1200" dirty="0"/>
              <a:t>- Read Series directories</a:t>
            </a:r>
          </a:p>
          <a:p>
            <a:r>
              <a:rPr lang="en-US" sz="1200" dirty="0"/>
              <a:t>- Read DICOM headers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2114879"/>
            <a:ext cx="2103120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600" dirty="0"/>
          </a:p>
          <a:p>
            <a:r>
              <a:rPr lang="en-US" sz="1200" dirty="0"/>
              <a:t>dicom_lst2.xlsx</a:t>
            </a:r>
          </a:p>
          <a:p>
            <a:r>
              <a:rPr lang="en-US" sz="1200" dirty="0"/>
              <a:t>(Information on DICOM series)</a:t>
            </a:r>
          </a:p>
        </p:txBody>
      </p:sp>
      <p:cxnSp>
        <p:nvCxnSpPr>
          <p:cNvPr id="16" name="Straight Connector 15"/>
          <p:cNvCxnSpPr>
            <a:stCxn id="6" idx="2"/>
            <a:endCxn id="9" idx="0"/>
          </p:cNvCxnSpPr>
          <p:nvPr/>
        </p:nvCxnSpPr>
        <p:spPr>
          <a:xfrm>
            <a:off x="3429001" y="1049001"/>
            <a:ext cx="0" cy="17481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3429000" y="1958248"/>
            <a:ext cx="1826419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3" idx="0"/>
          </p:cNvCxnSpPr>
          <p:nvPr/>
        </p:nvCxnSpPr>
        <p:spPr>
          <a:xfrm flipH="1">
            <a:off x="5242560" y="1957893"/>
            <a:ext cx="15976" cy="15698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569" y="4420866"/>
            <a:ext cx="144488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Segmentation Files</a:t>
            </a:r>
          </a:p>
          <a:p>
            <a:r>
              <a:rPr lang="en-US" sz="1200" dirty="0"/>
              <a:t>*.csv files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3801" y="4422583"/>
            <a:ext cx="147040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3.</a:t>
            </a:r>
            <a:r>
              <a:rPr lang="en-US" sz="1200" i="1" dirty="0"/>
              <a:t> plt_csv5.m</a:t>
            </a:r>
          </a:p>
          <a:p>
            <a:r>
              <a:rPr lang="en-US" sz="1200" dirty="0"/>
              <a:t>- Plot segmentations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16665" y="4328533"/>
            <a:ext cx="18288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dig_plt5*.ps/.pdf</a:t>
            </a:r>
          </a:p>
          <a:p>
            <a:r>
              <a:rPr lang="en-US" sz="1200" dirty="0"/>
              <a:t>(Verification of digitization)</a:t>
            </a:r>
          </a:p>
        </p:txBody>
      </p: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>
            <a:off x="1799452" y="4651699"/>
            <a:ext cx="894349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3"/>
            <a:endCxn id="29" idx="1"/>
          </p:cNvCxnSpPr>
          <p:nvPr/>
        </p:nvCxnSpPr>
        <p:spPr>
          <a:xfrm flipV="1">
            <a:off x="4164204" y="4651699"/>
            <a:ext cx="452461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" idx="2"/>
            <a:endCxn id="10" idx="0"/>
          </p:cNvCxnSpPr>
          <p:nvPr/>
        </p:nvCxnSpPr>
        <p:spPr>
          <a:xfrm>
            <a:off x="3429001" y="1870147"/>
            <a:ext cx="2380" cy="305239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340C16-177F-4089-B92D-9AC7FCEB9886}"/>
              </a:ext>
            </a:extLst>
          </p:cNvPr>
          <p:cNvSpPr txBox="1"/>
          <p:nvPr/>
        </p:nvSpPr>
        <p:spPr>
          <a:xfrm>
            <a:off x="2296111" y="3786725"/>
            <a:ext cx="2266364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T1rho_S*.mat and T2star_S*.mat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4C32DA-6768-42F7-8BB1-14CAEECF28E2}"/>
              </a:ext>
            </a:extLst>
          </p:cNvPr>
          <p:cNvSpPr txBox="1"/>
          <p:nvPr/>
        </p:nvSpPr>
        <p:spPr>
          <a:xfrm>
            <a:off x="2352490" y="2903928"/>
            <a:ext cx="216790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2.</a:t>
            </a:r>
            <a:r>
              <a:rPr lang="en-US" sz="1200" i="1" dirty="0"/>
              <a:t> </a:t>
            </a:r>
            <a:r>
              <a:rPr lang="en-US" sz="1200" i="1" dirty="0" err="1"/>
              <a:t>rd_dicom.m</a:t>
            </a:r>
            <a:endParaRPr lang="en-US" sz="1200" i="1" dirty="0"/>
          </a:p>
          <a:p>
            <a:r>
              <a:rPr lang="en-US" sz="1200" dirty="0"/>
              <a:t>- Read DICOM files</a:t>
            </a:r>
          </a:p>
          <a:p>
            <a:r>
              <a:rPr lang="en-US" sz="1200" dirty="0"/>
              <a:t>- Register spin lock/echo times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D9DC11-EEAA-4BDA-8F34-BAE3A34E49E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436435" y="2673360"/>
            <a:ext cx="6" cy="230568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A871A1-2189-47EF-A189-F015AB4056B7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3429293" y="3550259"/>
            <a:ext cx="7148" cy="23646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44" idx="1"/>
            <a:endCxn id="94" idx="0"/>
          </p:cNvCxnSpPr>
          <p:nvPr/>
        </p:nvCxnSpPr>
        <p:spPr>
          <a:xfrm rot="10800000" flipV="1">
            <a:off x="1933073" y="4040641"/>
            <a:ext cx="363038" cy="452662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A0165-8D50-42BC-BD7F-FD21BDEFA781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1072810" y="7151159"/>
            <a:ext cx="126039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16200000" flipH="1">
            <a:off x="2113893" y="3845649"/>
            <a:ext cx="287760" cy="2361524"/>
          </a:xfrm>
          <a:prstGeom prst="bentConnector3">
            <a:avLst>
              <a:gd name="adj1" fmla="val 41725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2481E1-2080-4EFA-AABF-30DA3F8C4E46}"/>
              </a:ext>
            </a:extLst>
          </p:cNvPr>
          <p:cNvSpPr txBox="1"/>
          <p:nvPr/>
        </p:nvSpPr>
        <p:spPr>
          <a:xfrm>
            <a:off x="2390491" y="5170291"/>
            <a:ext cx="2096087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4.</a:t>
            </a:r>
            <a:r>
              <a:rPr lang="en-US" sz="1200" i="1" dirty="0"/>
              <a:t> </a:t>
            </a:r>
            <a:r>
              <a:rPr lang="en-US" sz="1200" i="1" dirty="0" err="1"/>
              <a:t>contact_chk.m</a:t>
            </a:r>
            <a:endParaRPr lang="en-US" sz="1200" i="1" dirty="0"/>
          </a:p>
          <a:p>
            <a:r>
              <a:rPr lang="en-US" sz="1200" dirty="0"/>
              <a:t>- Find maximum femur/</a:t>
            </a:r>
          </a:p>
          <a:p>
            <a:r>
              <a:rPr lang="en-US" sz="1200" dirty="0"/>
              <a:t>tibia cartilage overlap</a:t>
            </a:r>
          </a:p>
          <a:p>
            <a:r>
              <a:rPr lang="en-US" sz="1200" dirty="0"/>
              <a:t>- Manually correct if &gt;=2 pixels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1CB57C-63F8-442B-88D9-0A230C4F6582}"/>
              </a:ext>
            </a:extLst>
          </p:cNvPr>
          <p:cNvSpPr txBox="1"/>
          <p:nvPr/>
        </p:nvSpPr>
        <p:spPr>
          <a:xfrm>
            <a:off x="4834315" y="5264069"/>
            <a:ext cx="121078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contact_chk.xlsx</a:t>
            </a:r>
          </a:p>
          <a:p>
            <a:r>
              <a:rPr lang="en-US" sz="1200" dirty="0"/>
              <a:t>overlap_hist.pdf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CD7405-7AFA-41B9-845E-45032A69843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4486578" y="5585790"/>
            <a:ext cx="347737" cy="144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9F33B52-419F-45AD-A273-FD94CAEA5CD3}"/>
              </a:ext>
            </a:extLst>
          </p:cNvPr>
          <p:cNvCxnSpPr>
            <a:cxnSpLocks/>
            <a:stCxn id="67" idx="2"/>
            <a:endCxn id="27" idx="0"/>
          </p:cNvCxnSpPr>
          <p:nvPr/>
        </p:nvCxnSpPr>
        <p:spPr>
          <a:xfrm rot="5400000" flipH="1">
            <a:off x="1160990" y="4336887"/>
            <a:ext cx="2184030" cy="2351988"/>
          </a:xfrm>
          <a:prstGeom prst="bentConnector5">
            <a:avLst>
              <a:gd name="adj1" fmla="val -6978"/>
              <a:gd name="adj2" fmla="val 55511"/>
              <a:gd name="adj3" fmla="val 110467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91DDA6F-D13E-4989-BBF9-6A2CD45537CF}"/>
              </a:ext>
            </a:extLst>
          </p:cNvPr>
          <p:cNvSpPr txBox="1"/>
          <p:nvPr/>
        </p:nvSpPr>
        <p:spPr>
          <a:xfrm>
            <a:off x="2475853" y="6143231"/>
            <a:ext cx="1906291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5.</a:t>
            </a:r>
            <a:r>
              <a:rPr lang="en-US" sz="1200" i="1" dirty="0"/>
              <a:t> </a:t>
            </a:r>
            <a:r>
              <a:rPr lang="en-US" sz="1200" i="1" dirty="0" err="1"/>
              <a:t>rm_overlap.m</a:t>
            </a:r>
            <a:endParaRPr lang="en-US" sz="1200" i="1" dirty="0"/>
          </a:p>
          <a:p>
            <a:r>
              <a:rPr lang="en-US" sz="1200" dirty="0"/>
              <a:t>- Removes cartilage overlap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1F79E9-E022-4168-A1F0-4764D4109654}"/>
              </a:ext>
            </a:extLst>
          </p:cNvPr>
          <p:cNvCxnSpPr>
            <a:cxnSpLocks/>
            <a:stCxn id="49" idx="2"/>
            <a:endCxn id="67" idx="3"/>
          </p:cNvCxnSpPr>
          <p:nvPr/>
        </p:nvCxnSpPr>
        <p:spPr>
          <a:xfrm rot="5400000">
            <a:off x="4679093" y="5613451"/>
            <a:ext cx="463664" cy="1057562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E62508-3D9D-498B-8890-700235CF9E65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1072810" y="6374064"/>
            <a:ext cx="140304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CA45F0-8E0B-46BA-A30F-8C198796ABC6}"/>
              </a:ext>
            </a:extLst>
          </p:cNvPr>
          <p:cNvCxnSpPr>
            <a:cxnSpLocks/>
            <a:stCxn id="27" idx="2"/>
            <a:endCxn id="83" idx="0"/>
          </p:cNvCxnSpPr>
          <p:nvPr/>
        </p:nvCxnSpPr>
        <p:spPr>
          <a:xfrm flipH="1">
            <a:off x="1073321" y="4882531"/>
            <a:ext cx="3690" cy="3686302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7F1094-EFC7-32B2-1365-2E4088BE24C0}"/>
              </a:ext>
            </a:extLst>
          </p:cNvPr>
          <p:cNvSpPr txBox="1"/>
          <p:nvPr/>
        </p:nvSpPr>
        <p:spPr>
          <a:xfrm>
            <a:off x="2333202" y="6920326"/>
            <a:ext cx="224638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6.</a:t>
            </a:r>
            <a:r>
              <a:rPr lang="en-US" sz="1200" i="1" dirty="0"/>
              <a:t> chk_3d_2d.m</a:t>
            </a:r>
          </a:p>
          <a:p>
            <a:r>
              <a:rPr lang="en-US" sz="1200" dirty="0"/>
              <a:t>- Checks 3D &amp; 2D RO coordinates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1279DE-957E-FDBE-AB19-2D02BD3C3FC3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4579586" y="7151158"/>
            <a:ext cx="40085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B91CEE-E24C-DF25-EB56-74503CAC446E}"/>
              </a:ext>
            </a:extLst>
          </p:cNvPr>
          <p:cNvSpPr txBox="1"/>
          <p:nvPr/>
        </p:nvSpPr>
        <p:spPr>
          <a:xfrm>
            <a:off x="4968459" y="6920325"/>
            <a:ext cx="95109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Prints file(s)</a:t>
            </a:r>
          </a:p>
          <a:p>
            <a:r>
              <a:rPr lang="en-US" sz="1200" dirty="0"/>
              <a:t>to screen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8913AD-61F2-D363-24D6-DA28C5E46FE4}"/>
              </a:ext>
            </a:extLst>
          </p:cNvPr>
          <p:cNvSpPr txBox="1"/>
          <p:nvPr/>
        </p:nvSpPr>
        <p:spPr>
          <a:xfrm>
            <a:off x="2306838" y="7522062"/>
            <a:ext cx="2246512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7.</a:t>
            </a:r>
            <a:r>
              <a:rPr lang="en-US" sz="1200" i="1" dirty="0"/>
              <a:t> fix7ro.m</a:t>
            </a:r>
          </a:p>
          <a:p>
            <a:r>
              <a:rPr lang="en-US" sz="1200" dirty="0"/>
              <a:t>- Fixes subject 7 CSV cartilage file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C23302-2136-097C-1139-DF8381BFDD1E}"/>
              </a:ext>
            </a:extLst>
          </p:cNvPr>
          <p:cNvCxnSpPr>
            <a:cxnSpLocks/>
          </p:cNvCxnSpPr>
          <p:nvPr/>
        </p:nvCxnSpPr>
        <p:spPr>
          <a:xfrm flipH="1">
            <a:off x="1072810" y="7749719"/>
            <a:ext cx="12315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8DADBC0-50B7-E01D-A440-9A2B7B69B6C3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 flipH="1">
            <a:off x="2123734" y="6677367"/>
            <a:ext cx="1306702" cy="1306019"/>
          </a:xfrm>
          <a:prstGeom prst="bentConnector3">
            <a:avLst>
              <a:gd name="adj1" fmla="val -174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7A88FEF-40DD-469F-D829-E806CF5D5353}"/>
              </a:ext>
            </a:extLst>
          </p:cNvPr>
          <p:cNvSpPr txBox="1"/>
          <p:nvPr/>
        </p:nvSpPr>
        <p:spPr>
          <a:xfrm>
            <a:off x="2579480" y="8281785"/>
            <a:ext cx="169905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8.</a:t>
            </a:r>
            <a:r>
              <a:rPr lang="en-US" sz="1200" i="1" dirty="0"/>
              <a:t> </a:t>
            </a:r>
            <a:r>
              <a:rPr lang="en-US" sz="1200" i="1" dirty="0" err="1"/>
              <a:t>contact_chk.m</a:t>
            </a:r>
            <a:endParaRPr lang="en-US" sz="1200" i="1" dirty="0"/>
          </a:p>
          <a:p>
            <a:r>
              <a:rPr lang="en-US" sz="1200" dirty="0"/>
              <a:t>- Verify cartilage overlap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9EC96D-F852-E5BE-2C27-A9618ACB5A6B}"/>
              </a:ext>
            </a:extLst>
          </p:cNvPr>
          <p:cNvSpPr txBox="1"/>
          <p:nvPr/>
        </p:nvSpPr>
        <p:spPr>
          <a:xfrm>
            <a:off x="4597158" y="8190199"/>
            <a:ext cx="1469954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contact_chk_RO.xlsx</a:t>
            </a:r>
          </a:p>
          <a:p>
            <a:r>
              <a:rPr lang="en-US" sz="1200" dirty="0"/>
              <a:t>overlap_hist_RO.pdf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A1BE38-FE4E-7427-3E1E-7A491C183656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>
            <a:off x="4278535" y="8512618"/>
            <a:ext cx="318623" cy="74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6B1064B-BBD5-45A8-1EB0-838D1039ADCF}"/>
              </a:ext>
            </a:extLst>
          </p:cNvPr>
          <p:cNvGrpSpPr/>
          <p:nvPr/>
        </p:nvGrpSpPr>
        <p:grpSpPr>
          <a:xfrm>
            <a:off x="926485" y="8551941"/>
            <a:ext cx="293670" cy="307777"/>
            <a:chOff x="926485" y="8691644"/>
            <a:chExt cx="293670" cy="30777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901E19D-27E7-A590-0F72-88B87B565109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A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F0B45CB-19A0-1CA3-8624-1D86820A1ED7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223D39-C2BF-8149-EE1B-62C011FE67AD}"/>
              </a:ext>
            </a:extLst>
          </p:cNvPr>
          <p:cNvGrpSpPr/>
          <p:nvPr/>
        </p:nvGrpSpPr>
        <p:grpSpPr>
          <a:xfrm>
            <a:off x="1786237" y="8550369"/>
            <a:ext cx="293670" cy="307777"/>
            <a:chOff x="926485" y="8691644"/>
            <a:chExt cx="293670" cy="3077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7EA7ABA-FB2F-DDF0-2829-95B7054288B0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51F7BE2-6459-7CD3-CC2F-971FF089644D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Elbow Connector 71">
            <a:extLst>
              <a:ext uri="{FF2B5EF4-FFF2-40B4-BE49-F238E27FC236}">
                <a16:creationId xmlns:a16="http://schemas.microsoft.com/office/drawing/2014/main" id="{C43E7C3F-01B8-2E81-AEFF-EFD8C1C5181E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066800" y="8299158"/>
            <a:ext cx="1512680" cy="213460"/>
          </a:xfrm>
          <a:prstGeom prst="bentConnector3">
            <a:avLst>
              <a:gd name="adj1" fmla="val 70464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9A1B4EC-BA88-D94B-FCF1-B2B66F633E5E}"/>
              </a:ext>
            </a:extLst>
          </p:cNvPr>
          <p:cNvCxnSpPr>
            <a:cxnSpLocks/>
            <a:stCxn id="69" idx="2"/>
            <a:endCxn id="75" idx="3"/>
          </p:cNvCxnSpPr>
          <p:nvPr/>
        </p:nvCxnSpPr>
        <p:spPr>
          <a:xfrm rot="5400000">
            <a:off x="4813226" y="7122114"/>
            <a:ext cx="370905" cy="890656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89053" y="957932"/>
            <a:ext cx="1479892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9.</a:t>
            </a:r>
            <a:r>
              <a:rPr lang="en-US" sz="1200" dirty="0"/>
              <a:t> </a:t>
            </a:r>
            <a:r>
              <a:rPr lang="en-US" sz="1200" i="1" dirty="0" err="1"/>
              <a:t>seg_rois_cmp.m</a:t>
            </a:r>
            <a:endParaRPr lang="en-US" sz="1200" i="1" dirty="0"/>
          </a:p>
          <a:p>
            <a:r>
              <a:rPr lang="en-US" sz="1200" dirty="0"/>
              <a:t>- Plot segmentations</a:t>
            </a:r>
          </a:p>
          <a:p>
            <a:r>
              <a:rPr lang="en-US" sz="1200" dirty="0"/>
              <a:t>- Create masks</a:t>
            </a:r>
          </a:p>
          <a:p>
            <a:r>
              <a:rPr lang="en-US" sz="1200" dirty="0"/>
              <a:t>- Plot masks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67185" y="2081414"/>
            <a:ext cx="2723631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</a:t>
            </a:r>
            <a:r>
              <a:rPr lang="en-US" sz="1200" dirty="0" err="1"/>
              <a:t>rois.mat</a:t>
            </a:r>
            <a:r>
              <a:rPr lang="en-US" sz="1200" dirty="0"/>
              <a:t> and T2star_S*</a:t>
            </a:r>
            <a:r>
              <a:rPr lang="en-US" sz="1200" dirty="0" err="1"/>
              <a:t>rois.mat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518497" y="866392"/>
            <a:ext cx="195681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S*_ROIs1.ps/.pdf</a:t>
            </a:r>
          </a:p>
          <a:p>
            <a:r>
              <a:rPr lang="en-US" sz="1200" dirty="0"/>
              <a:t>S*_ROIs2.ps/.pdf</a:t>
            </a:r>
          </a:p>
          <a:p>
            <a:r>
              <a:rPr lang="en-US" sz="1200" dirty="0"/>
              <a:t>S*_ROIs3.ps/.pdf</a:t>
            </a:r>
          </a:p>
          <a:p>
            <a:r>
              <a:rPr lang="en-US" sz="1200" dirty="0"/>
              <a:t>(Segmentations/ROIs masks)</a:t>
            </a:r>
          </a:p>
        </p:txBody>
      </p:sp>
      <p:cxnSp>
        <p:nvCxnSpPr>
          <p:cNvPr id="62" name="Straight Connector 61"/>
          <p:cNvCxnSpPr>
            <a:stCxn id="45" idx="2"/>
            <a:endCxn id="59" idx="0"/>
          </p:cNvCxnSpPr>
          <p:nvPr/>
        </p:nvCxnSpPr>
        <p:spPr>
          <a:xfrm>
            <a:off x="3428999" y="1788929"/>
            <a:ext cx="2" cy="29248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10027" y="2869414"/>
            <a:ext cx="1637949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10.</a:t>
            </a:r>
            <a:r>
              <a:rPr lang="en-US" sz="1200" dirty="0"/>
              <a:t> </a:t>
            </a:r>
            <a:r>
              <a:rPr lang="en-US" sz="1200" i="1" dirty="0"/>
              <a:t>mri_fitr3.m</a:t>
            </a:r>
          </a:p>
          <a:p>
            <a:r>
              <a:rPr lang="en-US" sz="1200" dirty="0"/>
              <a:t>- Calculate T1rho/T2*</a:t>
            </a:r>
          </a:p>
          <a:p>
            <a:r>
              <a:rPr lang="en-US" sz="1200" dirty="0"/>
              <a:t>- Plot T1rho/T2* values</a:t>
            </a:r>
          </a:p>
        </p:txBody>
      </p:sp>
      <p:cxnSp>
        <p:nvCxnSpPr>
          <p:cNvPr id="75" name="Straight Connector 74"/>
          <p:cNvCxnSpPr>
            <a:cxnSpLocks/>
            <a:stCxn id="59" idx="2"/>
            <a:endCxn id="70" idx="0"/>
          </p:cNvCxnSpPr>
          <p:nvPr/>
        </p:nvCxnSpPr>
        <p:spPr>
          <a:xfrm>
            <a:off x="3429001" y="2589245"/>
            <a:ext cx="1" cy="280169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80479" y="2869414"/>
            <a:ext cx="1297984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mri_fitr3*.</a:t>
            </a:r>
            <a:r>
              <a:rPr lang="en-US" sz="1200" dirty="0" err="1"/>
              <a:t>ps</a:t>
            </a:r>
            <a:r>
              <a:rPr lang="en-US" sz="1200" dirty="0"/>
              <a:t>/.pdf</a:t>
            </a:r>
          </a:p>
          <a:p>
            <a:r>
              <a:rPr lang="en-US" sz="1200" dirty="0"/>
              <a:t>(T1rho/T2* plots)</a:t>
            </a:r>
          </a:p>
        </p:txBody>
      </p: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37" idx="4"/>
            <a:endCxn id="70" idx="1"/>
          </p:cNvCxnSpPr>
          <p:nvPr/>
        </p:nvCxnSpPr>
        <p:spPr>
          <a:xfrm rot="16200000" flipH="1">
            <a:off x="962037" y="1544589"/>
            <a:ext cx="2619027" cy="676954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A0165-8D50-42BC-BD7F-FD21BDEFA78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941871" y="1373431"/>
            <a:ext cx="747182" cy="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ECFEED-AF81-4DA2-BB64-10B6E4C16C7F}"/>
              </a:ext>
            </a:extLst>
          </p:cNvPr>
          <p:cNvCxnSpPr>
            <a:stCxn id="70" idx="3"/>
            <a:endCxn id="101" idx="1"/>
          </p:cNvCxnSpPr>
          <p:nvPr/>
        </p:nvCxnSpPr>
        <p:spPr>
          <a:xfrm>
            <a:off x="4247976" y="3192580"/>
            <a:ext cx="7325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9E8C06E-C92A-41B3-8BAA-1CF05D5D8AC1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4168945" y="1373431"/>
            <a:ext cx="349552" cy="793"/>
          </a:xfrm>
          <a:prstGeom prst="bentConnector3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F4E898-FEEE-439D-B13D-6940F941E5B3}"/>
              </a:ext>
            </a:extLst>
          </p:cNvPr>
          <p:cNvSpPr txBox="1"/>
          <p:nvPr/>
        </p:nvSpPr>
        <p:spPr>
          <a:xfrm>
            <a:off x="3668557" y="3839598"/>
            <a:ext cx="1365438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r>
              <a:rPr lang="en-US" sz="1200" dirty="0"/>
              <a:t>mri_fitr3.xlsx</a:t>
            </a:r>
          </a:p>
          <a:p>
            <a:r>
              <a:rPr lang="en-US" sz="1200" dirty="0"/>
              <a:t>(T1rho/T2* values)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FACCA-D270-44F4-BFB6-4618A80E399C}"/>
              </a:ext>
            </a:extLst>
          </p:cNvPr>
          <p:cNvCxnSpPr>
            <a:cxnSpLocks/>
          </p:cNvCxnSpPr>
          <p:nvPr/>
        </p:nvCxnSpPr>
        <p:spPr>
          <a:xfrm>
            <a:off x="3436435" y="3665868"/>
            <a:ext cx="914840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699732-6F62-4D42-99EF-BDF762675AE0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351276" y="3665945"/>
            <a:ext cx="0" cy="173653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A822809-3C43-4179-B65C-459CFF45E1C6}"/>
              </a:ext>
            </a:extLst>
          </p:cNvPr>
          <p:cNvSpPr txBox="1"/>
          <p:nvPr/>
        </p:nvSpPr>
        <p:spPr>
          <a:xfrm>
            <a:off x="1828800" y="3839598"/>
            <a:ext cx="1362456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r>
              <a:rPr lang="en-US" sz="1200" dirty="0"/>
              <a:t>mri_fitr3.mat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2A2A1E-A51D-4885-A47F-336168EC550A}"/>
              </a:ext>
            </a:extLst>
          </p:cNvPr>
          <p:cNvCxnSpPr>
            <a:cxnSpLocks/>
          </p:cNvCxnSpPr>
          <p:nvPr/>
        </p:nvCxnSpPr>
        <p:spPr>
          <a:xfrm flipH="1">
            <a:off x="2510444" y="3666300"/>
            <a:ext cx="925991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F01928-9320-4091-94E2-B2B0B2942D35}"/>
              </a:ext>
            </a:extLst>
          </p:cNvPr>
          <p:cNvCxnSpPr>
            <a:cxnSpLocks/>
          </p:cNvCxnSpPr>
          <p:nvPr/>
        </p:nvCxnSpPr>
        <p:spPr>
          <a:xfrm flipH="1">
            <a:off x="2505456" y="3665945"/>
            <a:ext cx="7573" cy="173653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96C99E-6015-4867-ADBC-BA891527A28C}"/>
              </a:ext>
            </a:extLst>
          </p:cNvPr>
          <p:cNvCxnSpPr>
            <a:stCxn id="70" idx="2"/>
          </p:cNvCxnSpPr>
          <p:nvPr/>
        </p:nvCxnSpPr>
        <p:spPr>
          <a:xfrm flipH="1">
            <a:off x="3426120" y="3515745"/>
            <a:ext cx="2882" cy="15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2059757" y="-411311"/>
            <a:ext cx="382807" cy="23556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7DAFF2-CF18-E3F3-DA39-121745AB76FD}"/>
              </a:ext>
            </a:extLst>
          </p:cNvPr>
          <p:cNvGrpSpPr/>
          <p:nvPr/>
        </p:nvGrpSpPr>
        <p:grpSpPr>
          <a:xfrm>
            <a:off x="926485" y="284240"/>
            <a:ext cx="293670" cy="307777"/>
            <a:chOff x="926485" y="8691644"/>
            <a:chExt cx="293670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563E2-9EFE-F46D-F54E-518C4067BBBD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D9F3595-6918-C04E-17B9-AF318C1A6111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A87885-4385-B50A-9E42-46F56577375D}"/>
              </a:ext>
            </a:extLst>
          </p:cNvPr>
          <p:cNvGrpSpPr/>
          <p:nvPr/>
        </p:nvGrpSpPr>
        <p:grpSpPr>
          <a:xfrm>
            <a:off x="1786237" y="282668"/>
            <a:ext cx="293670" cy="307777"/>
            <a:chOff x="926485" y="8691644"/>
            <a:chExt cx="293670" cy="3077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0AB7B1-4885-90BC-31AC-ED580A6642D4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268656E-BC6B-8125-8EC3-BD225477CCC7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35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337</Words>
  <Application>Microsoft Office PowerPoint</Application>
  <PresentationFormat>Letter Paper (8.5x11 in)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UVM College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Gardner-Morse, Mack George</dc:creator>
  <cp:lastModifiedBy>Gardner-Morse, Mack George</cp:lastModifiedBy>
  <cp:revision>48</cp:revision>
  <dcterms:created xsi:type="dcterms:W3CDTF">2021-02-03T23:57:13Z</dcterms:created>
  <dcterms:modified xsi:type="dcterms:W3CDTF">2022-08-16T18:43:39Z</dcterms:modified>
</cp:coreProperties>
</file>