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2" r:id="rId3"/>
    <p:sldId id="299" r:id="rId4"/>
    <p:sldId id="300" r:id="rId5"/>
    <p:sldId id="301" r:id="rId6"/>
    <p:sldId id="284" r:id="rId7"/>
    <p:sldId id="285" r:id="rId8"/>
    <p:sldId id="302" r:id="rId9"/>
    <p:sldId id="303" r:id="rId10"/>
    <p:sldId id="306" r:id="rId11"/>
    <p:sldId id="307" r:id="rId12"/>
    <p:sldId id="308" r:id="rId13"/>
    <p:sldId id="309" r:id="rId14"/>
    <p:sldId id="310" r:id="rId15"/>
    <p:sldId id="312" r:id="rId16"/>
    <p:sldId id="313" r:id="rId17"/>
    <p:sldId id="315" r:id="rId18"/>
    <p:sldId id="316" r:id="rId19"/>
    <p:sldId id="317" r:id="rId20"/>
    <p:sldId id="318" r:id="rId21"/>
    <p:sldId id="314" r:id="rId22"/>
    <p:sldId id="319" r:id="rId23"/>
    <p:sldId id="320" r:id="rId24"/>
    <p:sldId id="321" r:id="rId25"/>
    <p:sldId id="322" r:id="rId26"/>
    <p:sldId id="323" r:id="rId27"/>
    <p:sldId id="32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12A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03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5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23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38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9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50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7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5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66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7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85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AF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93C08BCB-BB34-FF3D-AADE-17DBB58EE11E}"/>
              </a:ext>
            </a:extLst>
          </p:cNvPr>
          <p:cNvGrpSpPr/>
          <p:nvPr/>
        </p:nvGrpSpPr>
        <p:grpSpPr>
          <a:xfrm>
            <a:off x="10343601" y="2400642"/>
            <a:ext cx="176371" cy="185846"/>
            <a:chOff x="10020267" y="192795"/>
            <a:chExt cx="176371" cy="185846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8E24DC3-4000-9F52-A713-0F2FA9F95B0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4445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1981A3C-745C-4D86-B0FD-F00BBEFB06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60638" y="342641"/>
              <a:ext cx="0" cy="72000"/>
            </a:xfrm>
            <a:prstGeom prst="line">
              <a:avLst/>
            </a:prstGeom>
            <a:ln w="4445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AF61316-DD7D-4F9B-60AA-6D86568FBD1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267" y="192795"/>
              <a:ext cx="0" cy="72000"/>
            </a:xfrm>
            <a:prstGeom prst="line">
              <a:avLst/>
            </a:prstGeom>
            <a:ln w="4445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85D85183-0FD7-16CE-0971-D433B2788452}"/>
              </a:ext>
            </a:extLst>
          </p:cNvPr>
          <p:cNvSpPr/>
          <p:nvPr/>
        </p:nvSpPr>
        <p:spPr>
          <a:xfrm>
            <a:off x="2052728" y="2428678"/>
            <a:ext cx="2289241" cy="2289241"/>
          </a:xfrm>
          <a:prstGeom prst="ellipse">
            <a:avLst/>
          </a:prstGeom>
          <a:solidFill>
            <a:srgbClr val="0F95B5"/>
          </a:solidFill>
          <a:ln w="444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1F186A86-E329-6C34-2669-90FAF97FAAB2}"/>
              </a:ext>
            </a:extLst>
          </p:cNvPr>
          <p:cNvSpPr>
            <a:spLocks/>
          </p:cNvSpPr>
          <p:nvPr/>
        </p:nvSpPr>
        <p:spPr bwMode="auto">
          <a:xfrm>
            <a:off x="3184652" y="2586488"/>
            <a:ext cx="7140448" cy="1162924"/>
          </a:xfrm>
          <a:prstGeom prst="rect">
            <a:avLst/>
          </a:prstGeom>
          <a:solidFill>
            <a:schemeClr val="bg1"/>
          </a:solidFill>
          <a:ln w="4445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 algn="ctr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</a:t>
            </a:r>
            <a:r>
              <a:rPr lang="ko-KR" altLang="en-US" sz="24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장 </a:t>
            </a:r>
            <a:r>
              <a:rPr lang="en-US" altLang="ko-KR" sz="24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Azure </a:t>
            </a:r>
            <a:r>
              <a:rPr lang="ko-KR" altLang="en-US" sz="24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사용자와 그룹</a:t>
            </a:r>
            <a:r>
              <a:rPr lang="en-US" altLang="ko-KR" sz="24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24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액세스 관리</a:t>
            </a:r>
            <a:endParaRPr lang="en-US" altLang="ko-KR" sz="2400" i="1" kern="0" dirty="0">
              <a:ln w="9525">
                <a:noFill/>
              </a:ln>
              <a:solidFill>
                <a:srgbClr val="4472C4">
                  <a:lumMod val="50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FC4C2EA-ADF9-F159-BB2A-9F4E0706D990}"/>
              </a:ext>
            </a:extLst>
          </p:cNvPr>
          <p:cNvGrpSpPr/>
          <p:nvPr/>
        </p:nvGrpSpPr>
        <p:grpSpPr>
          <a:xfrm>
            <a:off x="2138299" y="2853225"/>
            <a:ext cx="1917641" cy="1769174"/>
            <a:chOff x="2424049" y="2577000"/>
            <a:chExt cx="1917641" cy="1769174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20D26FB4-9343-175F-B7B9-8DF0460B17FA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62198" y="3028429"/>
              <a:ext cx="587400" cy="1046129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8481309A-B4E3-008E-3418-676F3EA04B2D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785141" y="3290822"/>
              <a:ext cx="361531" cy="454535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80A8759F-A0C2-C78F-8337-EDC72C55F746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636160" y="3607350"/>
              <a:ext cx="346146" cy="290204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3CD94A3-4E11-65E8-300C-5108C6FACB1C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17854" y="3786269"/>
              <a:ext cx="369223" cy="228666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A406078E-7826-EDE5-BFC2-9D8FB7293893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2424049" y="2577000"/>
              <a:ext cx="1750310" cy="1769174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4445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4997349D-B2D9-26D4-C61E-80CF2F62752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4061976" y="2910362"/>
              <a:ext cx="279714" cy="258736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4693143-BF5B-180A-C7D8-D739D47580E8}"/>
              </a:ext>
            </a:extLst>
          </p:cNvPr>
          <p:cNvGrpSpPr/>
          <p:nvPr/>
        </p:nvGrpSpPr>
        <p:grpSpPr>
          <a:xfrm rot="20242532">
            <a:off x="3999913" y="2861573"/>
            <a:ext cx="236283" cy="271371"/>
            <a:chOff x="10047470" y="200984"/>
            <a:chExt cx="134272" cy="15421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108BED0-A492-467E-AC30-3B0B705243EA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4445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13D03EDE-CCE1-A5A5-6BB0-79EE0B60C86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4042" y="319195"/>
              <a:ext cx="0" cy="72000"/>
            </a:xfrm>
            <a:prstGeom prst="line">
              <a:avLst/>
            </a:prstGeom>
            <a:ln w="4445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34FC14B-C4D7-9F37-6242-CB7F5AC9C25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7470" y="200984"/>
              <a:ext cx="0" cy="72000"/>
            </a:xfrm>
            <a:prstGeom prst="line">
              <a:avLst/>
            </a:prstGeom>
            <a:ln w="4445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달 51">
            <a:extLst>
              <a:ext uri="{FF2B5EF4-FFF2-40B4-BE49-F238E27FC236}">
                <a16:creationId xmlns:a16="http://schemas.microsoft.com/office/drawing/2014/main" id="{C33D13A3-534C-D0BD-1409-4A4744F0B8E8}"/>
              </a:ext>
            </a:extLst>
          </p:cNvPr>
          <p:cNvSpPr/>
          <p:nvPr/>
        </p:nvSpPr>
        <p:spPr>
          <a:xfrm rot="19800000">
            <a:off x="2125786" y="2751842"/>
            <a:ext cx="1124010" cy="2248020"/>
          </a:xfrm>
          <a:prstGeom prst="moon">
            <a:avLst>
              <a:gd name="adj" fmla="val 24013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69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E1C676A-C69F-F204-2D4E-BF63551C558C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9CA74BD-00D6-E178-4B32-0AC701DD539A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</a:t>
            </a:r>
            <a:r>
              <a:rPr lang="ko-KR" altLang="en-US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구독</a:t>
            </a:r>
            <a:endParaRPr lang="en-US" altLang="ko-KR" sz="3200" i="1" kern="0" dirty="0">
              <a:ln w="9525">
                <a:noFill/>
              </a:ln>
              <a:solidFill>
                <a:srgbClr val="4472C4">
                  <a:lumMod val="50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D262C1-07AB-7D17-C145-36B63348428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0B4EFA2-CE3C-14C5-7EE9-902F3DEC0F8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18D3CA2-57B1-319F-7BF7-64E2F31C14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2671080-8B7A-E4B4-79E1-F5F60E88B9C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D92D8F-90C5-103A-8E11-166672D14F54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E8F07A9-FFA6-0F7B-BCE8-8AA9E4F74DA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83DBF1A-45C8-228D-CFF9-060C28DCA003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9B7E9BD-662B-12CA-32D8-77E89AF2D0E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7C86306-2042-054C-DBF1-EDA906887BC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609C543D-C306-92A8-571C-5A95CFE3541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7A5B006-22A7-55C1-0A7F-9D92856F324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8F70A5F-EA2A-7A81-83AD-23A341126FB3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7588B7A-563B-2DE6-E930-6322A49C65F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F8C08A7-C5A6-A656-F529-8FCAA920FB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A8B9B5A-B1FE-FE6E-37D0-42BEB82F6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962" name="AutoShape 2" descr="Google Authenticator - Apps on Google Play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964" name="AutoShape 4" descr="Google Authenticator - Apps on Google Play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966" name="AutoShape 6" descr="Icon image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6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34745"/>
            <a:ext cx="10813182" cy="5323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8" descr="File:Google Authenticator (April 2023).svg - Wikiped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1980" y="4690958"/>
            <a:ext cx="1539514" cy="15395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547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E1C676A-C69F-F204-2D4E-BF63551C558C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9CA74BD-00D6-E178-4B32-0AC701DD539A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</a:t>
            </a:r>
            <a:r>
              <a:rPr lang="ko-KR" altLang="en-US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사용자와 그룹</a:t>
            </a:r>
            <a:endParaRPr lang="en-US" altLang="ko-KR" sz="3200" i="1" kern="0" dirty="0">
              <a:ln w="9525">
                <a:noFill/>
              </a:ln>
              <a:solidFill>
                <a:srgbClr val="4472C4">
                  <a:lumMod val="50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D262C1-07AB-7D17-C145-36B63348428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0B4EFA2-CE3C-14C5-7EE9-902F3DEC0F8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18D3CA2-57B1-319F-7BF7-64E2F31C14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2671080-8B7A-E4B4-79E1-F5F60E88B9C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D92D8F-90C5-103A-8E11-166672D14F54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E8F07A9-FFA6-0F7B-BCE8-8AA9E4F74DA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83DBF1A-45C8-228D-CFF9-060C28DCA003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9B7E9BD-662B-12CA-32D8-77E89AF2D0E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7C86306-2042-054C-DBF1-EDA906887BC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609C543D-C306-92A8-571C-5A95CFE3541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7A5B006-22A7-55C1-0A7F-9D92856F324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8F70A5F-EA2A-7A81-83AD-23A341126FB3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7588B7A-563B-2DE6-E930-6322A49C65F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F8C08A7-C5A6-A656-F529-8FCAA920FB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A8B9B5A-B1FE-FE6E-37D0-42BEB82F6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CF80B4C3-B7BB-FFD9-C109-164FFA6F5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Microsoft </a:t>
            </a:r>
            <a:r>
              <a:rPr lang="en-US" altLang="ko-KR" dirty="0" err="1"/>
              <a:t>Entra</a:t>
            </a:r>
            <a:r>
              <a:rPr lang="en-US" altLang="ko-KR" dirty="0"/>
              <a:t> ID </a:t>
            </a:r>
            <a:r>
              <a:rPr lang="ko-KR" altLang="en-US" dirty="0" err="1"/>
              <a:t>테넌트에</a:t>
            </a:r>
            <a:r>
              <a:rPr lang="ko-KR" altLang="en-US" dirty="0"/>
              <a:t> 사용자 계정을 등록하여 </a:t>
            </a:r>
            <a:r>
              <a:rPr lang="ko-KR" altLang="en-US" dirty="0" err="1"/>
              <a:t>엑세스</a:t>
            </a:r>
            <a:r>
              <a:rPr lang="ko-KR" altLang="en-US" dirty="0"/>
              <a:t> 제어가 가능 하지만 사용자 계정만으로 권한을 제어하기 보다는 사용자 그룹을 사용할 권한관리를 구현해야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 계정 </a:t>
            </a:r>
            <a:r>
              <a:rPr lang="en-US" altLang="ko-KR" dirty="0"/>
              <a:t>= Microsoft </a:t>
            </a:r>
            <a:r>
              <a:rPr lang="en-US" altLang="ko-KR" dirty="0" err="1"/>
              <a:t>Entra</a:t>
            </a:r>
            <a:r>
              <a:rPr lang="en-US" altLang="ko-KR" dirty="0"/>
              <a:t> ID </a:t>
            </a:r>
            <a:r>
              <a:rPr lang="ko-KR" altLang="en-US" dirty="0" err="1"/>
              <a:t>테넌트에서</a:t>
            </a:r>
            <a:r>
              <a:rPr lang="ko-KR" altLang="en-US" dirty="0"/>
              <a:t> 만든 사용자 개체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처음 </a:t>
            </a:r>
            <a:r>
              <a:rPr lang="ko-KR" altLang="en-US" dirty="0" err="1"/>
              <a:t>가입시</a:t>
            </a:r>
            <a:r>
              <a:rPr lang="ko-KR" altLang="en-US" dirty="0"/>
              <a:t> 관리자 계정으로 생성됨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479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E1C676A-C69F-F204-2D4E-BF63551C558C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9CA74BD-00D6-E178-4B32-0AC701DD539A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</a:t>
            </a:r>
            <a:r>
              <a:rPr lang="ko-KR" altLang="en-US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사용자와 그룹</a:t>
            </a:r>
            <a:endParaRPr lang="en-US" altLang="ko-KR" sz="3200" i="1" kern="0" dirty="0">
              <a:ln w="9525">
                <a:noFill/>
              </a:ln>
              <a:solidFill>
                <a:srgbClr val="4472C4">
                  <a:lumMod val="50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D262C1-07AB-7D17-C145-36B63348428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0B4EFA2-CE3C-14C5-7EE9-902F3DEC0F8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18D3CA2-57B1-319F-7BF7-64E2F31C14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2671080-8B7A-E4B4-79E1-F5F60E88B9C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D92D8F-90C5-103A-8E11-166672D14F54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E8F07A9-FFA6-0F7B-BCE8-8AA9E4F74DA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83DBF1A-45C8-228D-CFF9-060C28DCA003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9B7E9BD-662B-12CA-32D8-77E89AF2D0E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7C86306-2042-054C-DBF1-EDA906887BC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609C543D-C306-92A8-571C-5A95CFE3541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7A5B006-22A7-55C1-0A7F-9D92856F324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8F70A5F-EA2A-7A81-83AD-23A341126FB3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7588B7A-563B-2DE6-E930-6322A49C65F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F8C08A7-C5A6-A656-F529-8FCAA920FB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A8B9B5A-B1FE-FE6E-37D0-42BEB82F6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67255"/>
            <a:ext cx="12039600" cy="459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3147646" y="5205046"/>
            <a:ext cx="511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테넌트를</a:t>
            </a:r>
            <a:r>
              <a:rPr lang="ko-KR" altLang="en-US" dirty="0"/>
              <a:t> 만들면서 자동으로 추가된 </a:t>
            </a:r>
            <a:r>
              <a:rPr lang="en-US" altLang="ko-KR" dirty="0"/>
              <a:t>Azure </a:t>
            </a:r>
            <a:r>
              <a:rPr lang="ko-KR" altLang="en-US" dirty="0"/>
              <a:t>계정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547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E1C676A-C69F-F204-2D4E-BF63551C558C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9CA74BD-00D6-E178-4B32-0AC701DD539A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</a:t>
            </a:r>
            <a:r>
              <a:rPr lang="ko-KR" altLang="en-US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사용자와 그룹</a:t>
            </a:r>
            <a:endParaRPr lang="en-US" altLang="ko-KR" sz="3200" i="1" kern="0" dirty="0">
              <a:ln w="9525">
                <a:noFill/>
              </a:ln>
              <a:solidFill>
                <a:srgbClr val="4472C4">
                  <a:lumMod val="50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D262C1-07AB-7D17-C145-36B63348428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0B4EFA2-CE3C-14C5-7EE9-902F3DEC0F8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18D3CA2-57B1-319F-7BF7-64E2F31C14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2671080-8B7A-E4B4-79E1-F5F60E88B9C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D92D8F-90C5-103A-8E11-166672D14F54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E8F07A9-FFA6-0F7B-BCE8-8AA9E4F74DA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83DBF1A-45C8-228D-CFF9-060C28DCA003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9B7E9BD-662B-12CA-32D8-77E89AF2D0E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7C86306-2042-054C-DBF1-EDA906887BC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609C543D-C306-92A8-571C-5A95CFE3541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7A5B006-22A7-55C1-0A7F-9D92856F324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8F70A5F-EA2A-7A81-83AD-23A341126FB3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7588B7A-563B-2DE6-E930-6322A49C65F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F8C08A7-C5A6-A656-F529-8FCAA920FB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A8B9B5A-B1FE-FE6E-37D0-42BEB82F6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CF80B4C3-B7BB-FFD9-C109-164FFA6F5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Azure</a:t>
            </a:r>
            <a:r>
              <a:rPr lang="ko-KR" altLang="en-US" dirty="0"/>
              <a:t>에서는 </a:t>
            </a:r>
            <a:r>
              <a:rPr lang="en-US" altLang="ko-KR" dirty="0"/>
              <a:t>3</a:t>
            </a:r>
            <a:r>
              <a:rPr lang="ko-KR" altLang="en-US" dirty="0"/>
              <a:t>가지 유형의 사용자 계정을 등록할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클라우드</a:t>
            </a:r>
            <a:r>
              <a:rPr lang="ko-KR" altLang="en-US" dirty="0"/>
              <a:t> </a:t>
            </a:r>
            <a:r>
              <a:rPr lang="en-US" altLang="ko-KR" dirty="0"/>
              <a:t>ID : Microsoft </a:t>
            </a:r>
            <a:r>
              <a:rPr lang="en-US" altLang="ko-KR" dirty="0" err="1"/>
              <a:t>Entra</a:t>
            </a:r>
            <a:r>
              <a:rPr lang="en-US" altLang="ko-KR" dirty="0"/>
              <a:t> ID </a:t>
            </a:r>
            <a:r>
              <a:rPr lang="ko-KR" altLang="en-US" dirty="0"/>
              <a:t>상에서만 존재하는 계정</a:t>
            </a:r>
            <a:endParaRPr lang="en-US" altLang="ko-KR" dirty="0"/>
          </a:p>
          <a:p>
            <a:pPr lvl="1"/>
            <a:r>
              <a:rPr lang="ko-KR" altLang="en-US" dirty="0"/>
              <a:t>게스트 사용자 </a:t>
            </a:r>
            <a:r>
              <a:rPr lang="en-US" altLang="ko-KR" dirty="0"/>
              <a:t>: </a:t>
            </a:r>
            <a:r>
              <a:rPr lang="ko-KR" altLang="en-US" dirty="0"/>
              <a:t>사용자 계정이  </a:t>
            </a:r>
            <a:r>
              <a:rPr lang="en-US" altLang="ko-KR" dirty="0"/>
              <a:t>Azure </a:t>
            </a:r>
            <a:r>
              <a:rPr lang="ko-KR" altLang="en-US" dirty="0"/>
              <a:t>외부의 신뢰할 수 있는 다른 </a:t>
            </a:r>
            <a:r>
              <a:rPr lang="en-US" altLang="ko-KR" dirty="0"/>
              <a:t>ID </a:t>
            </a:r>
            <a:r>
              <a:rPr lang="ko-KR" altLang="en-US" dirty="0"/>
              <a:t>공급자나 다른 </a:t>
            </a:r>
            <a:r>
              <a:rPr lang="en-US" altLang="ko-KR" dirty="0"/>
              <a:t>Microsoft </a:t>
            </a:r>
            <a:r>
              <a:rPr lang="en-US" altLang="ko-KR" dirty="0" err="1"/>
              <a:t>Entra</a:t>
            </a:r>
            <a:r>
              <a:rPr lang="en-US" altLang="ko-KR" dirty="0"/>
              <a:t> ID </a:t>
            </a:r>
            <a:r>
              <a:rPr lang="ko-KR" altLang="en-US" dirty="0" err="1"/>
              <a:t>테넌트에서</a:t>
            </a:r>
            <a:r>
              <a:rPr lang="ko-KR" altLang="en-US" dirty="0"/>
              <a:t> 제공된 경우 </a:t>
            </a:r>
            <a:r>
              <a:rPr lang="en-US" altLang="ko-KR" dirty="0"/>
              <a:t>ex) </a:t>
            </a:r>
            <a:r>
              <a:rPr lang="ko-KR" altLang="en-US" dirty="0" err="1"/>
              <a:t>구글</a:t>
            </a:r>
            <a:r>
              <a:rPr lang="en-US" altLang="ko-KR" dirty="0"/>
              <a:t>,</a:t>
            </a:r>
            <a:r>
              <a:rPr lang="ko-KR" altLang="en-US" dirty="0" err="1"/>
              <a:t>페이스북</a:t>
            </a:r>
            <a:endParaRPr lang="en-US" altLang="ko-KR" dirty="0"/>
          </a:p>
          <a:p>
            <a:pPr lvl="1"/>
            <a:r>
              <a:rPr lang="ko-KR" altLang="en-US" dirty="0" err="1"/>
              <a:t>하이브리드</a:t>
            </a:r>
            <a:r>
              <a:rPr lang="ko-KR" altLang="en-US" dirty="0"/>
              <a:t> </a:t>
            </a:r>
            <a:r>
              <a:rPr lang="en-US" altLang="ko-KR" dirty="0"/>
              <a:t>ID : </a:t>
            </a:r>
            <a:r>
              <a:rPr lang="ko-KR" altLang="en-US" dirty="0"/>
              <a:t>기업 내의 </a:t>
            </a:r>
            <a:r>
              <a:rPr lang="en-US" altLang="ko-KR" dirty="0"/>
              <a:t>ID </a:t>
            </a:r>
            <a:r>
              <a:rPr lang="ko-KR" altLang="en-US" dirty="0"/>
              <a:t>공급자인 </a:t>
            </a:r>
            <a:r>
              <a:rPr lang="en-US" altLang="ko-KR" dirty="0"/>
              <a:t>Windows </a:t>
            </a:r>
            <a:r>
              <a:rPr lang="ko-KR" altLang="en-US" dirty="0"/>
              <a:t>서버 </a:t>
            </a:r>
            <a:r>
              <a:rPr lang="en-US" altLang="ko-KR" dirty="0"/>
              <a:t>ADDS </a:t>
            </a:r>
            <a:r>
              <a:rPr lang="ko-KR" altLang="en-US" dirty="0"/>
              <a:t>등과 </a:t>
            </a:r>
            <a:r>
              <a:rPr lang="en-US" altLang="ko-KR" dirty="0"/>
              <a:t>Microsoft </a:t>
            </a:r>
            <a:r>
              <a:rPr lang="en-US" altLang="ko-KR" dirty="0" err="1"/>
              <a:t>Entra</a:t>
            </a:r>
            <a:r>
              <a:rPr lang="en-US" altLang="ko-KR" dirty="0"/>
              <a:t> ID</a:t>
            </a:r>
            <a:r>
              <a:rPr lang="ko-KR" altLang="en-US" dirty="0"/>
              <a:t>를 동기화시켜 생성한 사용자 계정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479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E1C676A-C69F-F204-2D4E-BF63551C558C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9CA74BD-00D6-E178-4B32-0AC701DD539A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</a:t>
            </a:r>
            <a:r>
              <a:rPr lang="ko-KR" altLang="en-US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사용자와 그룹</a:t>
            </a:r>
            <a:endParaRPr lang="en-US" altLang="ko-KR" sz="3200" i="1" kern="0" dirty="0">
              <a:ln w="9525">
                <a:noFill/>
              </a:ln>
              <a:solidFill>
                <a:srgbClr val="4472C4">
                  <a:lumMod val="50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D262C1-07AB-7D17-C145-36B63348428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0B4EFA2-CE3C-14C5-7EE9-902F3DEC0F8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18D3CA2-57B1-319F-7BF7-64E2F31C14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2671080-8B7A-E4B4-79E1-F5F60E88B9C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D92D8F-90C5-103A-8E11-166672D14F54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E8F07A9-FFA6-0F7B-BCE8-8AA9E4F74DA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83DBF1A-45C8-228D-CFF9-060C28DCA003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9B7E9BD-662B-12CA-32D8-77E89AF2D0E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7C86306-2042-054C-DBF1-EDA906887BC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609C543D-C306-92A8-571C-5A95CFE3541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7A5B006-22A7-55C1-0A7F-9D92856F324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8F70A5F-EA2A-7A81-83AD-23A341126FB3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7588B7A-563B-2DE6-E930-6322A49C65F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F8C08A7-C5A6-A656-F529-8FCAA920FB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A8B9B5A-B1FE-FE6E-37D0-42BEB82F6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" y="1843453"/>
            <a:ext cx="12141200" cy="448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5479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E1C676A-C69F-F204-2D4E-BF63551C558C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9CA74BD-00D6-E178-4B32-0AC701DD539A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</a:t>
            </a:r>
            <a:r>
              <a:rPr lang="ko-KR" altLang="en-US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사용자와 그룹</a:t>
            </a:r>
            <a:endParaRPr lang="en-US" altLang="ko-KR" sz="3200" i="1" kern="0" dirty="0">
              <a:ln w="9525">
                <a:noFill/>
              </a:ln>
              <a:solidFill>
                <a:srgbClr val="4472C4">
                  <a:lumMod val="50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D262C1-07AB-7D17-C145-36B63348428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0B4EFA2-CE3C-14C5-7EE9-902F3DEC0F8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18D3CA2-57B1-319F-7BF7-64E2F31C14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2671080-8B7A-E4B4-79E1-F5F60E88B9C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D92D8F-90C5-103A-8E11-166672D14F54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E8F07A9-FFA6-0F7B-BCE8-8AA9E4F74DA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83DBF1A-45C8-228D-CFF9-060C28DCA003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9B7E9BD-662B-12CA-32D8-77E89AF2D0E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7C86306-2042-054C-DBF1-EDA906887BC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609C543D-C306-92A8-571C-5A95CFE3541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7A5B006-22A7-55C1-0A7F-9D92856F324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8F70A5F-EA2A-7A81-83AD-23A341126FB3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7588B7A-563B-2DE6-E930-6322A49C65F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F8C08A7-C5A6-A656-F529-8FCAA920FB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A8B9B5A-B1FE-FE6E-37D0-42BEB82F6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52954"/>
            <a:ext cx="12033250" cy="520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5479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E1C676A-C69F-F204-2D4E-BF63551C558C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9CA74BD-00D6-E178-4B32-0AC701DD539A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</a:t>
            </a:r>
            <a:r>
              <a:rPr lang="ko-KR" altLang="en-US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사용자와 그룹</a:t>
            </a:r>
            <a:endParaRPr lang="en-US" altLang="ko-KR" sz="3200" i="1" kern="0" dirty="0">
              <a:ln w="9525">
                <a:noFill/>
              </a:ln>
              <a:solidFill>
                <a:srgbClr val="4472C4">
                  <a:lumMod val="50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D262C1-07AB-7D17-C145-36B63348428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0B4EFA2-CE3C-14C5-7EE9-902F3DEC0F8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18D3CA2-57B1-319F-7BF7-64E2F31C14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2671080-8B7A-E4B4-79E1-F5F60E88B9C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D92D8F-90C5-103A-8E11-166672D14F54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E8F07A9-FFA6-0F7B-BCE8-8AA9E4F74DA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83DBF1A-45C8-228D-CFF9-060C28DCA003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9B7E9BD-662B-12CA-32D8-77E89AF2D0E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7C86306-2042-054C-DBF1-EDA906887BC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609C543D-C306-92A8-571C-5A95CFE3541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7A5B006-22A7-55C1-0A7F-9D92856F324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8F70A5F-EA2A-7A81-83AD-23A341126FB3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7588B7A-563B-2DE6-E930-6322A49C65F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F8C08A7-C5A6-A656-F529-8FCAA920FB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A8B9B5A-B1FE-FE6E-37D0-42BEB82F6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334"/>
            <a:ext cx="12020550" cy="499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5479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E1C676A-C69F-F204-2D4E-BF63551C558C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9CA74BD-00D6-E178-4B32-0AC701DD539A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</a:t>
            </a:r>
            <a:r>
              <a:rPr lang="ko-KR" altLang="en-US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사용자와 그룹</a:t>
            </a:r>
            <a:endParaRPr lang="en-US" altLang="ko-KR" sz="3200" i="1" kern="0" dirty="0">
              <a:ln w="9525">
                <a:noFill/>
              </a:ln>
              <a:solidFill>
                <a:srgbClr val="4472C4">
                  <a:lumMod val="50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D262C1-07AB-7D17-C145-36B63348428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0B4EFA2-CE3C-14C5-7EE9-902F3DEC0F8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18D3CA2-57B1-319F-7BF7-64E2F31C14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2671080-8B7A-E4B4-79E1-F5F60E88B9C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D92D8F-90C5-103A-8E11-166672D14F54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E8F07A9-FFA6-0F7B-BCE8-8AA9E4F74DA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83DBF1A-45C8-228D-CFF9-060C28DCA003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9B7E9BD-662B-12CA-32D8-77E89AF2D0E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7C86306-2042-054C-DBF1-EDA906887BC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609C543D-C306-92A8-571C-5A95CFE3541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7A5B006-22A7-55C1-0A7F-9D92856F324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8F70A5F-EA2A-7A81-83AD-23A341126FB3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7588B7A-563B-2DE6-E930-6322A49C65F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F8C08A7-C5A6-A656-F529-8FCAA920FB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A8B9B5A-B1FE-FE6E-37D0-42BEB82F6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F80B4C3-B7BB-FFD9-C109-164FFA6F5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r>
              <a:rPr lang="ko-KR" altLang="en-US" dirty="0"/>
              <a:t>사용자가 많아지면 사용자 단위로 권한을 관리하는 것은 어렵다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그룹을 통해 리소스에 권한을 할당하고 그룹 멤버십을 관리해 사용자에게 권한을 부여하거나 제거하는 방식이 바람직하다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479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E1C676A-C69F-F204-2D4E-BF63551C558C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9CA74BD-00D6-E178-4B32-0AC701DD539A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</a:t>
            </a:r>
            <a:r>
              <a:rPr lang="ko-KR" altLang="en-US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사용자와 그룹</a:t>
            </a:r>
            <a:endParaRPr lang="en-US" altLang="ko-KR" sz="3200" i="1" kern="0" dirty="0">
              <a:ln w="9525">
                <a:noFill/>
              </a:ln>
              <a:solidFill>
                <a:srgbClr val="4472C4">
                  <a:lumMod val="50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D262C1-07AB-7D17-C145-36B63348428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0B4EFA2-CE3C-14C5-7EE9-902F3DEC0F8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18D3CA2-57B1-319F-7BF7-64E2F31C14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2671080-8B7A-E4B4-79E1-F5F60E88B9C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D92D8F-90C5-103A-8E11-166672D14F54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E8F07A9-FFA6-0F7B-BCE8-8AA9E4F74DA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83DBF1A-45C8-228D-CFF9-060C28DCA003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9B7E9BD-662B-12CA-32D8-77E89AF2D0E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7C86306-2042-054C-DBF1-EDA906887BC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609C543D-C306-92A8-571C-5A95CFE3541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7A5B006-22A7-55C1-0A7F-9D92856F324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8F70A5F-EA2A-7A81-83AD-23A341126FB3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7588B7A-563B-2DE6-E930-6322A49C65F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F8C08A7-C5A6-A656-F529-8FCAA920FB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A8B9B5A-B1FE-FE6E-37D0-42BEB82F6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F80B4C3-B7BB-FFD9-C109-164FFA6F5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None/>
            </a:pPr>
            <a:endParaRPr lang="en-US" altLang="ko-KR" dirty="0"/>
          </a:p>
          <a:p>
            <a:r>
              <a:rPr lang="ko-KR" altLang="en-US" dirty="0"/>
              <a:t>보안그룹</a:t>
            </a:r>
            <a:endParaRPr lang="en-US" altLang="ko-KR" dirty="0"/>
          </a:p>
          <a:p>
            <a:pPr lvl="1"/>
            <a:r>
              <a:rPr lang="ko-KR" altLang="en-US" dirty="0"/>
              <a:t>그룹으로 멤버십을 구성하면 </a:t>
            </a:r>
            <a:r>
              <a:rPr lang="en-US" altLang="ko-KR" dirty="0"/>
              <a:t>Azure</a:t>
            </a:r>
            <a:r>
              <a:rPr lang="ko-KR" altLang="en-US" dirty="0"/>
              <a:t>의 구독이나 리소스 그룹</a:t>
            </a:r>
            <a:r>
              <a:rPr lang="en-US" altLang="ko-KR" dirty="0"/>
              <a:t>, </a:t>
            </a:r>
            <a:r>
              <a:rPr lang="ko-KR" altLang="en-US" dirty="0"/>
              <a:t>개별 리소스의 액세스를 관리할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Microsoft 365</a:t>
            </a:r>
          </a:p>
          <a:p>
            <a:pPr lvl="1"/>
            <a:r>
              <a:rPr lang="en-US" altLang="ko-KR" dirty="0"/>
              <a:t>Exchange</a:t>
            </a:r>
            <a:r>
              <a:rPr lang="ko-KR" altLang="en-US" dirty="0"/>
              <a:t>의 공유 사서함과 일정</a:t>
            </a:r>
            <a:r>
              <a:rPr lang="en-US" altLang="ko-KR" dirty="0"/>
              <a:t>, </a:t>
            </a:r>
            <a:r>
              <a:rPr lang="ko-KR" altLang="en-US" dirty="0"/>
              <a:t>파일 공유</a:t>
            </a:r>
            <a:r>
              <a:rPr lang="en-US" altLang="ko-KR" dirty="0"/>
              <a:t>, SharePoint </a:t>
            </a:r>
            <a:r>
              <a:rPr lang="ko-KR" altLang="en-US" dirty="0"/>
              <a:t>사이트 등에 대한 액세스 권한을 부여한다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479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E1C676A-C69F-F204-2D4E-BF63551C558C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9CA74BD-00D6-E178-4B32-0AC701DD539A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</a:t>
            </a:r>
            <a:r>
              <a:rPr lang="ko-KR" altLang="en-US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사용자와 그룹</a:t>
            </a:r>
            <a:endParaRPr lang="en-US" altLang="ko-KR" sz="3200" i="1" kern="0" dirty="0">
              <a:ln w="9525">
                <a:noFill/>
              </a:ln>
              <a:solidFill>
                <a:srgbClr val="4472C4">
                  <a:lumMod val="50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D262C1-07AB-7D17-C145-36B63348428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0B4EFA2-CE3C-14C5-7EE9-902F3DEC0F8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18D3CA2-57B1-319F-7BF7-64E2F31C14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2671080-8B7A-E4B4-79E1-F5F60E88B9C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D92D8F-90C5-103A-8E11-166672D14F54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E8F07A9-FFA6-0F7B-BCE8-8AA9E4F74DA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83DBF1A-45C8-228D-CFF9-060C28DCA003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9B7E9BD-662B-12CA-32D8-77E89AF2D0E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7C86306-2042-054C-DBF1-EDA906887BC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609C543D-C306-92A8-571C-5A95CFE3541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7A5B006-22A7-55C1-0A7F-9D92856F324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8F70A5F-EA2A-7A81-83AD-23A341126FB3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7588B7A-563B-2DE6-E930-6322A49C65F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F8C08A7-C5A6-A656-F529-8FCAA920FB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A8B9B5A-B1FE-FE6E-37D0-42BEB82F6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F80B4C3-B7BB-FFD9-C109-164FFA6F5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None/>
            </a:pPr>
            <a:endParaRPr lang="en-US" altLang="ko-KR" dirty="0"/>
          </a:p>
          <a:p>
            <a:r>
              <a:rPr lang="ko-KR" altLang="en-US" dirty="0"/>
              <a:t>사용자를 그룹에 추가해 멤버십을 할당하는 방식에는</a:t>
            </a:r>
            <a:endParaRPr lang="en-US" altLang="ko-KR" dirty="0"/>
          </a:p>
          <a:p>
            <a:pPr>
              <a:buNone/>
            </a:pPr>
            <a:r>
              <a:rPr lang="ko-KR" altLang="en-US" dirty="0">
                <a:solidFill>
                  <a:srgbClr val="00B0F0"/>
                </a:solidFill>
              </a:rPr>
              <a:t>정적 방식</a:t>
            </a:r>
            <a:r>
              <a:rPr lang="ko-KR" altLang="en-US" dirty="0"/>
              <a:t>과</a:t>
            </a:r>
            <a:r>
              <a:rPr lang="ko-KR" altLang="en-US" dirty="0">
                <a:solidFill>
                  <a:srgbClr val="00B0F0"/>
                </a:solidFill>
              </a:rPr>
              <a:t> 동적 방식</a:t>
            </a:r>
            <a:r>
              <a:rPr lang="ko-KR" altLang="en-US" dirty="0"/>
              <a:t>이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ko-KR" altLang="en-US" dirty="0"/>
              <a:t>있다</a:t>
            </a:r>
            <a:r>
              <a:rPr lang="en-US" altLang="ko-KR" dirty="0"/>
              <a:t>. (</a:t>
            </a:r>
            <a:r>
              <a:rPr lang="ko-KR" altLang="en-US" dirty="0" err="1"/>
              <a:t>프리티어는</a:t>
            </a:r>
            <a:r>
              <a:rPr lang="ko-KR" altLang="en-US" dirty="0"/>
              <a:t> </a:t>
            </a:r>
            <a:r>
              <a:rPr lang="ko-KR" altLang="en-US" dirty="0" err="1"/>
              <a:t>정적만가능</a:t>
            </a:r>
            <a:r>
              <a:rPr lang="en-US" altLang="ko-KR" dirty="0"/>
              <a:t>)</a:t>
            </a:r>
          </a:p>
          <a:p>
            <a:pPr>
              <a:buNone/>
            </a:pPr>
            <a:endParaRPr lang="en-US" altLang="ko-KR" dirty="0"/>
          </a:p>
          <a:p>
            <a:r>
              <a:rPr lang="ko-KR" altLang="en-US" dirty="0"/>
              <a:t>동적 사용자 </a:t>
            </a:r>
            <a:r>
              <a:rPr lang="en-US" altLang="ko-KR" dirty="0"/>
              <a:t>: </a:t>
            </a:r>
            <a:r>
              <a:rPr lang="ko-KR" altLang="en-US" dirty="0"/>
              <a:t>동적 규칙을 기반으로 규칙 요구사항을 만족하면 멤버십을 부여하고 만족하지 않으면 멤버십 제거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동적 디바이스 </a:t>
            </a:r>
            <a:r>
              <a:rPr lang="en-US" altLang="ko-KR" dirty="0"/>
              <a:t>: </a:t>
            </a:r>
            <a:r>
              <a:rPr lang="ko-KR" altLang="en-US" dirty="0"/>
              <a:t>디바이스의 특성 값에 따라 시스템이 동적 그룹 규칙을 기반으로 디바이스 등록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47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6B96151-1FFC-8317-8120-F9AFFB7285FA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C56CB08C-9CE1-F728-ADD1-93BE7CF4E2A5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 algn="ctr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</a:t>
            </a:r>
            <a:r>
              <a:rPr lang="ko-KR" altLang="en-US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장 개요</a:t>
            </a:r>
            <a:endParaRPr lang="en-US" altLang="ko-KR" sz="3200" i="1" kern="0" dirty="0">
              <a:ln w="9525">
                <a:noFill/>
              </a:ln>
              <a:solidFill>
                <a:srgbClr val="4472C4">
                  <a:lumMod val="50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8AF5957-E35C-0756-0BB6-DC44086FD1AA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9D4A6DA-91F9-092B-48EC-88F2F3A7B802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1B67D9B-7895-8F9B-2B31-A6786EE3A45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95AFC3D-60C7-3B8D-5D1A-CBB053E7485E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AFC05C-6D2E-54EE-24DC-7D4303DFB048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CD3E274-5FFC-31B5-612E-5458DEAD5489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2DAAB8B-2257-C23F-1954-D55A6724A336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66F7FFD-4A69-41C5-D244-DA1DA6A1385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C8BF38FC-26AE-475C-188C-49185EF5BBA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7AD8B9B0-AC1E-C2DF-FEAC-1A5665B96A9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1">
              <a:extLst>
                <a:ext uri="{FF2B5EF4-FFF2-40B4-BE49-F238E27FC236}">
                  <a16:creationId xmlns:a16="http://schemas.microsoft.com/office/drawing/2014/main" id="{64300822-3C37-09A2-2C67-F493105A9804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1C07D7C-2C28-B8DE-1758-01E56B34CA50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7CA7E6AD-DEC6-CFA1-8A70-D4EE34389B46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49FB0BB-C8BD-1592-C3D9-FC9939A80A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C50577B5-FBC4-9E00-8843-613BA7783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C7EA1AF-E37B-A92D-1BCA-25D69946793B}"/>
              </a:ext>
            </a:extLst>
          </p:cNvPr>
          <p:cNvSpPr txBox="1"/>
          <p:nvPr/>
        </p:nvSpPr>
        <p:spPr>
          <a:xfrm>
            <a:off x="1611983" y="1367630"/>
            <a:ext cx="9948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팀원들과 협업 하는 환경에서 사용자와 그룹 관리</a:t>
            </a:r>
            <a:r>
              <a:rPr lang="en-US" altLang="ko-KR" sz="2000" dirty="0"/>
              <a:t>, </a:t>
            </a:r>
            <a:r>
              <a:rPr lang="ko-KR" altLang="en-US" sz="2000" dirty="0"/>
              <a:t>그리고 역할에 따른 액세스 제어의</a:t>
            </a:r>
            <a:endParaRPr lang="en-US" altLang="ko-KR" sz="2000" dirty="0"/>
          </a:p>
          <a:p>
            <a:r>
              <a:rPr lang="ko-KR" altLang="en-US" sz="2000" dirty="0"/>
              <a:t>핵심인 </a:t>
            </a:r>
            <a:r>
              <a:rPr lang="en-US" altLang="ko-KR" sz="2000" dirty="0" err="1">
                <a:solidFill>
                  <a:srgbClr val="00B0F0"/>
                </a:solidFill>
              </a:rPr>
              <a:t>Miscrosoft</a:t>
            </a:r>
            <a:r>
              <a:rPr lang="en-US" altLang="ko-KR" sz="2000" dirty="0">
                <a:solidFill>
                  <a:srgbClr val="00B0F0"/>
                </a:solidFill>
              </a:rPr>
              <a:t> </a:t>
            </a:r>
            <a:r>
              <a:rPr lang="en-US" altLang="ko-KR" sz="2000" dirty="0" err="1">
                <a:solidFill>
                  <a:srgbClr val="00B0F0"/>
                </a:solidFill>
              </a:rPr>
              <a:t>Entra</a:t>
            </a:r>
            <a:r>
              <a:rPr lang="en-US" altLang="ko-KR" sz="2000" dirty="0">
                <a:solidFill>
                  <a:srgbClr val="00B0F0"/>
                </a:solidFill>
              </a:rPr>
              <a:t> ID</a:t>
            </a:r>
            <a:r>
              <a:rPr lang="ko-KR" altLang="en-US" sz="2000" dirty="0"/>
              <a:t>와 </a:t>
            </a:r>
            <a:r>
              <a:rPr lang="ko-KR" altLang="en-US" sz="2000" dirty="0">
                <a:solidFill>
                  <a:srgbClr val="00B0F0"/>
                </a:solidFill>
              </a:rPr>
              <a:t>구독</a:t>
            </a:r>
          </a:p>
        </p:txBody>
      </p:sp>
      <p:pic>
        <p:nvPicPr>
          <p:cNvPr id="1028" name="Picture 4" descr="An infographic showing how Microsoft Entra ID is a holistic integrated cloud identity and access solution.">
            <a:extLst>
              <a:ext uri="{FF2B5EF4-FFF2-40B4-BE49-F238E27FC236}">
                <a16:creationId xmlns:a16="http://schemas.microsoft.com/office/drawing/2014/main" id="{0577C649-792F-D6AD-D5A6-21055FB62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42" y="2075516"/>
            <a:ext cx="7019314" cy="465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005CF62-D151-A79B-3802-4ABD431201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9450" y="2221890"/>
            <a:ext cx="47053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89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E1C676A-C69F-F204-2D4E-BF63551C558C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9CA74BD-00D6-E178-4B32-0AC701DD539A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</a:t>
            </a:r>
            <a:r>
              <a:rPr lang="ko-KR" altLang="en-US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사용자와 그룹</a:t>
            </a:r>
            <a:endParaRPr lang="en-US" altLang="ko-KR" sz="3200" i="1" kern="0" dirty="0">
              <a:ln w="9525">
                <a:noFill/>
              </a:ln>
              <a:solidFill>
                <a:srgbClr val="4472C4">
                  <a:lumMod val="50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D262C1-07AB-7D17-C145-36B63348428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0B4EFA2-CE3C-14C5-7EE9-902F3DEC0F8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18D3CA2-57B1-319F-7BF7-64E2F31C14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2671080-8B7A-E4B4-79E1-F5F60E88B9C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D92D8F-90C5-103A-8E11-166672D14F54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E8F07A9-FFA6-0F7B-BCE8-8AA9E4F74DA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83DBF1A-45C8-228D-CFF9-060C28DCA003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9B7E9BD-662B-12CA-32D8-77E89AF2D0E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7C86306-2042-054C-DBF1-EDA906887BC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609C543D-C306-92A8-571C-5A95CFE3541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7A5B006-22A7-55C1-0A7F-9D92856F324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8F70A5F-EA2A-7A81-83AD-23A341126FB3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7588B7A-563B-2DE6-E930-6322A49C65F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F8C08A7-C5A6-A656-F529-8FCAA920FB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A8B9B5A-B1FE-FE6E-37D0-42BEB82F6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F80B4C3-B7BB-FFD9-C109-164FFA6F5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None/>
            </a:pPr>
            <a:endParaRPr lang="en-US" altLang="ko-KR" dirty="0"/>
          </a:p>
          <a:p>
            <a:r>
              <a:rPr lang="ko-KR" altLang="en-US" dirty="0"/>
              <a:t>그룹에 직접 사용자 계정을 추가하는 </a:t>
            </a:r>
            <a:r>
              <a:rPr lang="en-US" altLang="ko-KR" dirty="0"/>
              <a:t>3</a:t>
            </a:r>
            <a:r>
              <a:rPr lang="ko-KR" altLang="en-US" dirty="0"/>
              <a:t>가지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할당됨</a:t>
            </a:r>
            <a:endParaRPr lang="en-US" altLang="ko-KR" dirty="0"/>
          </a:p>
          <a:p>
            <a:pPr lvl="1"/>
            <a:r>
              <a:rPr lang="ko-KR" altLang="en-US" dirty="0"/>
              <a:t>그룹을 </a:t>
            </a:r>
            <a:r>
              <a:rPr lang="ko-KR" altLang="en-US" dirty="0" err="1"/>
              <a:t>만들때</a:t>
            </a:r>
            <a:r>
              <a:rPr lang="ko-KR" altLang="en-US" dirty="0"/>
              <a:t> </a:t>
            </a:r>
            <a:r>
              <a:rPr lang="en-US" altLang="ko-KR" dirty="0"/>
              <a:t>[p148]</a:t>
            </a:r>
            <a:r>
              <a:rPr lang="ko-KR" altLang="en-US" dirty="0"/>
              <a:t>처럼 구성원 섹션에서 멤버추가</a:t>
            </a:r>
            <a:endParaRPr lang="en-US" altLang="ko-KR" dirty="0"/>
          </a:p>
          <a:p>
            <a:pPr lvl="1"/>
            <a:r>
              <a:rPr lang="ko-KR" altLang="en-US" dirty="0"/>
              <a:t>그룹을 만든 다음 그룹 계정 정보에서 사용자 추가하기</a:t>
            </a:r>
            <a:endParaRPr lang="en-US" altLang="ko-KR" dirty="0"/>
          </a:p>
          <a:p>
            <a:pPr lvl="1"/>
            <a:r>
              <a:rPr lang="ko-KR" altLang="en-US" dirty="0"/>
              <a:t>사용자 계정 정보에서 그룹 선택하기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479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E1C676A-C69F-F204-2D4E-BF63551C558C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9CA74BD-00D6-E178-4B32-0AC701DD539A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</a:t>
            </a:r>
            <a:r>
              <a:rPr lang="ko-KR" altLang="en-US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사용자와 그룹</a:t>
            </a:r>
            <a:endParaRPr lang="en-US" altLang="ko-KR" sz="3200" i="1" kern="0" dirty="0">
              <a:ln w="9525">
                <a:noFill/>
              </a:ln>
              <a:solidFill>
                <a:srgbClr val="4472C4">
                  <a:lumMod val="50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D262C1-07AB-7D17-C145-36B63348428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0B4EFA2-CE3C-14C5-7EE9-902F3DEC0F8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18D3CA2-57B1-319F-7BF7-64E2F31C14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2671080-8B7A-E4B4-79E1-F5F60E88B9C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D92D8F-90C5-103A-8E11-166672D14F54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E8F07A9-FFA6-0F7B-BCE8-8AA9E4F74DA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83DBF1A-45C8-228D-CFF9-060C28DCA003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9B7E9BD-662B-12CA-32D8-77E89AF2D0E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7C86306-2042-054C-DBF1-EDA906887BC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609C543D-C306-92A8-571C-5A95CFE3541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7A5B006-22A7-55C1-0A7F-9D92856F324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8F70A5F-EA2A-7A81-83AD-23A341126FB3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7588B7A-563B-2DE6-E930-6322A49C65F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F8C08A7-C5A6-A656-F529-8FCAA920FB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A8B9B5A-B1FE-FE6E-37D0-42BEB82F6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0" y="1669318"/>
            <a:ext cx="12065000" cy="5188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5479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E1C676A-C69F-F204-2D4E-BF63551C558C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9CA74BD-00D6-E178-4B32-0AC701DD539A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</a:t>
            </a:r>
            <a:r>
              <a:rPr lang="ko-KR" altLang="en-US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사용자와 그룹</a:t>
            </a:r>
            <a:endParaRPr lang="en-US" altLang="ko-KR" sz="3200" i="1" kern="0" dirty="0">
              <a:ln w="9525">
                <a:noFill/>
              </a:ln>
              <a:solidFill>
                <a:srgbClr val="4472C4">
                  <a:lumMod val="50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D262C1-07AB-7D17-C145-36B63348428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0B4EFA2-CE3C-14C5-7EE9-902F3DEC0F8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18D3CA2-57B1-319F-7BF7-64E2F31C14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2671080-8B7A-E4B4-79E1-F5F60E88B9C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D92D8F-90C5-103A-8E11-166672D14F54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E8F07A9-FFA6-0F7B-BCE8-8AA9E4F74DA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83DBF1A-45C8-228D-CFF9-060C28DCA003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9B7E9BD-662B-12CA-32D8-77E89AF2D0E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7C86306-2042-054C-DBF1-EDA906887BC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609C543D-C306-92A8-571C-5A95CFE3541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7A5B006-22A7-55C1-0A7F-9D92856F324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8F70A5F-EA2A-7A81-83AD-23A341126FB3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7588B7A-563B-2DE6-E930-6322A49C65F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F8C08A7-C5A6-A656-F529-8FCAA920FB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A8B9B5A-B1FE-FE6E-37D0-42BEB82F6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17785"/>
            <a:ext cx="12039600" cy="524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5479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E1C676A-C69F-F204-2D4E-BF63551C558C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9CA74BD-00D6-E178-4B32-0AC701DD539A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 </a:t>
            </a:r>
            <a:r>
              <a:rPr lang="ko-KR" altLang="en-US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역할 기반 액세스 제어</a:t>
            </a: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(RBAC)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D262C1-07AB-7D17-C145-36B63348428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0B4EFA2-CE3C-14C5-7EE9-902F3DEC0F8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18D3CA2-57B1-319F-7BF7-64E2F31C14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2671080-8B7A-E4B4-79E1-F5F60E88B9C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D92D8F-90C5-103A-8E11-166672D14F54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E8F07A9-FFA6-0F7B-BCE8-8AA9E4F74DA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83DBF1A-45C8-228D-CFF9-060C28DCA003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9B7E9BD-662B-12CA-32D8-77E89AF2D0E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7C86306-2042-054C-DBF1-EDA906887BC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609C543D-C306-92A8-571C-5A95CFE3541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7A5B006-22A7-55C1-0A7F-9D92856F324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8F70A5F-EA2A-7A81-83AD-23A341126FB3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7588B7A-563B-2DE6-E930-6322A49C65F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F8C08A7-C5A6-A656-F529-8FCAA920FB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A8B9B5A-B1FE-FE6E-37D0-42BEB82F6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F80B4C3-B7BB-FFD9-C109-164FFA6F5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None/>
            </a:pPr>
            <a:endParaRPr lang="en-US" altLang="ko-KR" dirty="0"/>
          </a:p>
          <a:p>
            <a:r>
              <a:rPr lang="ko-KR" altLang="en-US" dirty="0"/>
              <a:t>기업에서 </a:t>
            </a:r>
            <a:r>
              <a:rPr lang="ko-KR" altLang="en-US" dirty="0" err="1"/>
              <a:t>클라우드를</a:t>
            </a:r>
            <a:r>
              <a:rPr lang="ko-KR" altLang="en-US" dirty="0"/>
              <a:t> 사용할 경우 조직 구성원이 각자의 역할에 따라 </a:t>
            </a:r>
            <a:r>
              <a:rPr lang="ko-KR" altLang="en-US" dirty="0" err="1"/>
              <a:t>클라우드의</a:t>
            </a:r>
            <a:r>
              <a:rPr lang="ko-KR" altLang="en-US" dirty="0"/>
              <a:t> 리소스를 액세스해야 하는 기능이 반드시 필요</a:t>
            </a:r>
            <a:endParaRPr lang="en-US" altLang="ko-KR" dirty="0"/>
          </a:p>
          <a:p>
            <a:r>
              <a:rPr lang="en-US" altLang="ko-KR" dirty="0"/>
              <a:t>RBAC</a:t>
            </a:r>
            <a:r>
              <a:rPr lang="ko-KR" altLang="en-US" dirty="0"/>
              <a:t>를 사용하면 사용자가 액세스할 수 있는 영역과 </a:t>
            </a:r>
            <a:r>
              <a:rPr lang="en-US" altLang="ko-KR" dirty="0"/>
              <a:t>Azure </a:t>
            </a:r>
            <a:r>
              <a:rPr lang="ko-KR" altLang="en-US" dirty="0"/>
              <a:t>리소스</a:t>
            </a:r>
            <a:r>
              <a:rPr lang="en-US" altLang="ko-KR" dirty="0"/>
              <a:t>, </a:t>
            </a:r>
            <a:r>
              <a:rPr lang="ko-KR" altLang="en-US" dirty="0"/>
              <a:t>이 리소스로 할 수 있는 작업을 지정할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479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E1C676A-C69F-F204-2D4E-BF63551C558C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9CA74BD-00D6-E178-4B32-0AC701DD539A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 </a:t>
            </a:r>
            <a:r>
              <a:rPr lang="ko-KR" altLang="en-US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역할 기반 액세스 제어</a:t>
            </a: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(RBAC)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D262C1-07AB-7D17-C145-36B63348428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0B4EFA2-CE3C-14C5-7EE9-902F3DEC0F8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18D3CA2-57B1-319F-7BF7-64E2F31C14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2671080-8B7A-E4B4-79E1-F5F60E88B9C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D92D8F-90C5-103A-8E11-166672D14F54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E8F07A9-FFA6-0F7B-BCE8-8AA9E4F74DA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83DBF1A-45C8-228D-CFF9-060C28DCA003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9B7E9BD-662B-12CA-32D8-77E89AF2D0E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7C86306-2042-054C-DBF1-EDA906887BC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609C543D-C306-92A8-571C-5A95CFE3541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7A5B006-22A7-55C1-0A7F-9D92856F324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8F70A5F-EA2A-7A81-83AD-23A341126FB3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7588B7A-563B-2DE6-E930-6322A49C65F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F8C08A7-C5A6-A656-F529-8FCAA920FB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A8B9B5A-B1FE-FE6E-37D0-42BEB82F6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F80B4C3-B7BB-FFD9-C109-164FFA6F5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None/>
            </a:pPr>
            <a:endParaRPr lang="en-US" altLang="ko-KR" dirty="0"/>
          </a:p>
          <a:p>
            <a:r>
              <a:rPr lang="en-US" altLang="ko-KR" dirty="0"/>
              <a:t>Microsoft </a:t>
            </a:r>
            <a:r>
              <a:rPr lang="en-US" altLang="ko-KR" dirty="0" err="1"/>
              <a:t>Entra</a:t>
            </a:r>
            <a:r>
              <a:rPr lang="en-US" altLang="ko-KR" dirty="0"/>
              <a:t> ID</a:t>
            </a:r>
            <a:r>
              <a:rPr lang="ko-KR" altLang="en-US" dirty="0"/>
              <a:t>와 </a:t>
            </a:r>
            <a:r>
              <a:rPr lang="en-US" altLang="ko-KR" dirty="0"/>
              <a:t>Azure RBAC</a:t>
            </a:r>
            <a:r>
              <a:rPr lang="ko-KR" altLang="en-US" dirty="0"/>
              <a:t>의 차이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Microsoft </a:t>
            </a:r>
            <a:r>
              <a:rPr lang="en-US" altLang="ko-KR" dirty="0" err="1"/>
              <a:t>Entra</a:t>
            </a:r>
            <a:r>
              <a:rPr lang="en-US" altLang="ko-KR" dirty="0"/>
              <a:t> ID</a:t>
            </a:r>
            <a:r>
              <a:rPr lang="ko-KR" altLang="en-US" dirty="0"/>
              <a:t> 역할은 사용자나 그룹</a:t>
            </a:r>
            <a:r>
              <a:rPr lang="en-US" altLang="ko-KR" dirty="0"/>
              <a:t>, </a:t>
            </a:r>
            <a:r>
              <a:rPr lang="ko-KR" altLang="en-US" dirty="0"/>
              <a:t>도메인과 같은 </a:t>
            </a:r>
            <a:r>
              <a:rPr lang="ko-KR" altLang="en-US" dirty="0" err="1"/>
              <a:t>테넌트</a:t>
            </a:r>
            <a:r>
              <a:rPr lang="ko-KR" altLang="en-US" dirty="0"/>
              <a:t> 관리의 사용 권한 제어에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Azure RBAC</a:t>
            </a:r>
            <a:r>
              <a:rPr lang="ko-KR" altLang="en-US" dirty="0"/>
              <a:t>는 관리 그룹과 구독</a:t>
            </a:r>
            <a:r>
              <a:rPr lang="en-US" altLang="ko-KR" dirty="0"/>
              <a:t>, </a:t>
            </a:r>
            <a:r>
              <a:rPr lang="ko-KR" altLang="en-US" dirty="0"/>
              <a:t>구독에서 만드는 </a:t>
            </a:r>
            <a:r>
              <a:rPr lang="en-US" altLang="ko-KR" dirty="0"/>
              <a:t>Azure </a:t>
            </a:r>
            <a:r>
              <a:rPr lang="ko-KR" altLang="en-US" dirty="0"/>
              <a:t>리소스 관리의 사용 권한을 제어한다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5479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E1C676A-C69F-F204-2D4E-BF63551C558C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9CA74BD-00D6-E178-4B32-0AC701DD539A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 </a:t>
            </a:r>
            <a:r>
              <a:rPr lang="ko-KR" altLang="en-US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역할 기반 액세스 제어</a:t>
            </a: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(RBAC)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D262C1-07AB-7D17-C145-36B63348428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0B4EFA2-CE3C-14C5-7EE9-902F3DEC0F8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18D3CA2-57B1-319F-7BF7-64E2F31C14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2671080-8B7A-E4B4-79E1-F5F60E88B9C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D92D8F-90C5-103A-8E11-166672D14F54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E8F07A9-FFA6-0F7B-BCE8-8AA9E4F74DA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83DBF1A-45C8-228D-CFF9-060C28DCA003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9B7E9BD-662B-12CA-32D8-77E89AF2D0E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7C86306-2042-054C-DBF1-EDA906887BC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609C543D-C306-92A8-571C-5A95CFE3541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7A5B006-22A7-55C1-0A7F-9D92856F324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8F70A5F-EA2A-7A81-83AD-23A341126FB3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7588B7A-563B-2DE6-E930-6322A49C65F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F8C08A7-C5A6-A656-F529-8FCAA920FB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A8B9B5A-B1FE-FE6E-37D0-42BEB82F6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FF5C179F-0BC3-E33D-9B6A-E53ACAE93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dirty="0"/>
          </a:p>
          <a:p>
            <a:r>
              <a:rPr lang="en-US" altLang="ko-KR" dirty="0"/>
              <a:t>Azure RBAC </a:t>
            </a:r>
            <a:r>
              <a:rPr lang="ko-KR" altLang="en-US" dirty="0"/>
              <a:t>기본 역할</a:t>
            </a:r>
            <a:endParaRPr lang="en-US" altLang="ko-KR" dirty="0"/>
          </a:p>
          <a:p>
            <a:pPr lvl="1"/>
            <a:r>
              <a:rPr lang="ko-KR" altLang="en-US" dirty="0"/>
              <a:t>모든 리소스에 사용할 수 있는 역할</a:t>
            </a:r>
            <a:endParaRPr lang="en-US" altLang="ko-KR" dirty="0"/>
          </a:p>
          <a:p>
            <a:pPr lvl="1"/>
            <a:r>
              <a:rPr lang="ko-KR" altLang="en-US" dirty="0"/>
              <a:t>특정 </a:t>
            </a:r>
            <a:r>
              <a:rPr lang="en-US" altLang="ko-KR" dirty="0"/>
              <a:t>Azure </a:t>
            </a:r>
            <a:r>
              <a:rPr lang="ko-KR" altLang="en-US" dirty="0"/>
              <a:t>리소스 유형만 관리할 수 있는 역할</a:t>
            </a:r>
            <a:endParaRPr lang="en-US" altLang="ko-KR" dirty="0"/>
          </a:p>
          <a:p>
            <a:pPr lvl="1"/>
            <a:r>
              <a:rPr lang="ko-KR" altLang="en-US" dirty="0"/>
              <a:t>사용자 액세스만 관리할 수 있는 역할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Azure </a:t>
            </a:r>
            <a:r>
              <a:rPr lang="ko-KR" altLang="en-US" dirty="0"/>
              <a:t>리소스 유행을 관리할 수 있는 역할은 소유자</a:t>
            </a:r>
            <a:r>
              <a:rPr lang="en-US" altLang="ko-KR" dirty="0"/>
              <a:t>, </a:t>
            </a:r>
            <a:r>
              <a:rPr lang="ko-KR" altLang="en-US" dirty="0"/>
              <a:t>기여자</a:t>
            </a:r>
            <a:r>
              <a:rPr lang="en-US" altLang="ko-KR" dirty="0"/>
              <a:t>, </a:t>
            </a:r>
            <a:r>
              <a:rPr lang="ko-KR" altLang="en-US" dirty="0"/>
              <a:t>독자입니다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5479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E1C676A-C69F-F204-2D4E-BF63551C558C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9CA74BD-00D6-E178-4B32-0AC701DD539A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 </a:t>
            </a:r>
            <a:r>
              <a:rPr lang="ko-KR" altLang="en-US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역할 기반 액세스 제어</a:t>
            </a: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(RBAC)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D262C1-07AB-7D17-C145-36B63348428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0B4EFA2-CE3C-14C5-7EE9-902F3DEC0F8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18D3CA2-57B1-319F-7BF7-64E2F31C14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2671080-8B7A-E4B4-79E1-F5F60E88B9C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D92D8F-90C5-103A-8E11-166672D14F54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E8F07A9-FFA6-0F7B-BCE8-8AA9E4F74DA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83DBF1A-45C8-228D-CFF9-060C28DCA003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9B7E9BD-662B-12CA-32D8-77E89AF2D0E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7C86306-2042-054C-DBF1-EDA906887BC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609C543D-C306-92A8-571C-5A95CFE3541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7A5B006-22A7-55C1-0A7F-9D92856F324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8F70A5F-EA2A-7A81-83AD-23A341126FB3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7588B7A-563B-2DE6-E930-6322A49C65F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F8C08A7-C5A6-A656-F529-8FCAA920FB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A8B9B5A-B1FE-FE6E-37D0-42BEB82F6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D0B6D6F1-D663-55B4-6C68-5806F498D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>
                <a:solidFill>
                  <a:srgbClr val="00B0F0"/>
                </a:solidFill>
              </a:rPr>
              <a:t>소유자 </a:t>
            </a:r>
            <a:r>
              <a:rPr lang="en-US" altLang="ko-KR" dirty="0"/>
              <a:t>: </a:t>
            </a:r>
            <a:r>
              <a:rPr lang="ko-KR" altLang="en-US" dirty="0"/>
              <a:t>할당된 사용 권한 제어 범위 내에서 모든  </a:t>
            </a:r>
            <a:r>
              <a:rPr lang="en-US" altLang="ko-KR" dirty="0"/>
              <a:t>Azure </a:t>
            </a:r>
            <a:r>
              <a:rPr lang="ko-KR" altLang="en-US" dirty="0"/>
              <a:t>리소스를 완전히 관리할 수 있는 권한을 가지며 다른 사용자 계정에 </a:t>
            </a:r>
            <a:r>
              <a:rPr lang="ko-KR" altLang="en-US" dirty="0" err="1"/>
              <a:t>엑세스</a:t>
            </a:r>
            <a:r>
              <a:rPr lang="ko-KR" altLang="en-US" dirty="0"/>
              <a:t> 권한을 할당할 수도 있다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00B0F0"/>
              </a:solidFill>
            </a:endParaRPr>
          </a:p>
          <a:p>
            <a:r>
              <a:rPr lang="ko-KR" altLang="en-US" dirty="0">
                <a:solidFill>
                  <a:srgbClr val="00B0F0"/>
                </a:solidFill>
              </a:rPr>
              <a:t>기여자 </a:t>
            </a:r>
            <a:r>
              <a:rPr lang="en-US" altLang="ko-KR" dirty="0">
                <a:solidFill>
                  <a:srgbClr val="00B0F0"/>
                </a:solidFill>
              </a:rPr>
              <a:t>:</a:t>
            </a:r>
            <a:r>
              <a:rPr lang="en-US" altLang="ko-KR" dirty="0"/>
              <a:t> </a:t>
            </a:r>
            <a:r>
              <a:rPr lang="ko-KR" altLang="en-US" dirty="0"/>
              <a:t>모든 리소스 관리는 가능하지만 다른 사용자 계정에 액세스 권한 할당 불가능</a:t>
            </a:r>
            <a:endParaRPr lang="en-US" altLang="ko-KR" dirty="0"/>
          </a:p>
          <a:p>
            <a:endParaRPr lang="en-US" altLang="ko-KR" dirty="0">
              <a:solidFill>
                <a:srgbClr val="00B0F0"/>
              </a:solidFill>
            </a:endParaRPr>
          </a:p>
          <a:p>
            <a:r>
              <a:rPr lang="ko-KR" altLang="en-US" dirty="0">
                <a:solidFill>
                  <a:srgbClr val="00B0F0"/>
                </a:solidFill>
              </a:rPr>
              <a:t>독자 </a:t>
            </a:r>
            <a:r>
              <a:rPr lang="en-US" altLang="ko-KR" dirty="0">
                <a:solidFill>
                  <a:srgbClr val="00B0F0"/>
                </a:solidFill>
              </a:rPr>
              <a:t>: </a:t>
            </a:r>
            <a:r>
              <a:rPr lang="ko-KR" altLang="en-US" dirty="0"/>
              <a:t>할당된 사용 권한 제어 범위 내에서 모든 </a:t>
            </a:r>
            <a:r>
              <a:rPr lang="en-US" altLang="ko-KR" dirty="0"/>
              <a:t>Azure </a:t>
            </a:r>
            <a:r>
              <a:rPr lang="ko-KR" altLang="en-US" dirty="0"/>
              <a:t>리소스의 정보만 확인할 수 있으며 변경할 수는 없다</a:t>
            </a:r>
            <a:r>
              <a:rPr lang="en-US" altLang="ko-KR" dirty="0"/>
              <a:t>.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443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E1C676A-C69F-F204-2D4E-BF63551C558C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9CA74BD-00D6-E178-4B32-0AC701DD539A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 </a:t>
            </a:r>
            <a:r>
              <a:rPr lang="ko-KR" altLang="en-US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역할 기반 액세스 제어</a:t>
            </a: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(RBAC)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D262C1-07AB-7D17-C145-36B63348428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0B4EFA2-CE3C-14C5-7EE9-902F3DEC0F8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18D3CA2-57B1-319F-7BF7-64E2F31C14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2671080-8B7A-E4B4-79E1-F5F60E88B9C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D92D8F-90C5-103A-8E11-166672D14F54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E8F07A9-FFA6-0F7B-BCE8-8AA9E4F74DA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83DBF1A-45C8-228D-CFF9-060C28DCA003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9B7E9BD-662B-12CA-32D8-77E89AF2D0E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7C86306-2042-054C-DBF1-EDA906887BC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609C543D-C306-92A8-571C-5A95CFE3541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7A5B006-22A7-55C1-0A7F-9D92856F324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8F70A5F-EA2A-7A81-83AD-23A341126FB3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7588B7A-563B-2DE6-E930-6322A49C65F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F8C08A7-C5A6-A656-F529-8FCAA920FB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A8B9B5A-B1FE-FE6E-37D0-42BEB82F6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D6258577-0B49-6A52-9215-EAEBEFEBE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918" y="1646734"/>
            <a:ext cx="9998497" cy="521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9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5DC4E14C-35DE-ABDE-3134-A25C0DBE1B81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34B4243A-7B82-4B47-EB8B-0EBDB6811AD5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Microsoft </a:t>
            </a:r>
            <a:r>
              <a:rPr lang="en-US" altLang="ko-KR" sz="3200" i="1" kern="0" dirty="0" err="1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Entra</a:t>
            </a: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ID</a:t>
            </a:r>
            <a:r>
              <a:rPr lang="ko-KR" altLang="en-US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와 구독</a:t>
            </a:r>
            <a:endParaRPr lang="en-US" altLang="ko-KR" sz="3200" i="1" kern="0" dirty="0">
              <a:ln w="9525">
                <a:noFill/>
              </a:ln>
              <a:solidFill>
                <a:srgbClr val="4472C4">
                  <a:lumMod val="50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3C08BCB-BB34-FF3D-AADE-17DBB58EE11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8E24DC3-4000-9F52-A713-0F2FA9F95B0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1981A3C-745C-4D86-B0FD-F00BBEFB06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AF61316-DD7D-4F9B-60AA-6D86568FBD1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36FBCF3-4210-60DE-9DF3-95899F1A382B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6A9998-B94D-F101-927D-F707CF141B5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D012CC3-C1C5-4239-6C0C-5457184F8E7C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2E0F814-7A78-25AC-59D7-A9CBE65B2FC2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ED02B81-9BA0-33E4-2B85-6168569929B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EAAE831-D38C-619D-CA42-42685DB1F37A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4E44FA6-8260-B44A-E7D3-873EC7F35D8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CA53E22-758E-8B83-0C94-3C07EBED732A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B8763149-C6C3-C64D-DAAB-B872EB8BF2A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036272F-A2CF-A5EF-D6C7-187740B9ED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A53DEF9F-7489-6825-335E-7FC82EB8F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1169DA9-02B8-4718-0675-55FCBB04D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Microsoft </a:t>
            </a:r>
            <a:r>
              <a:rPr lang="en-US" altLang="ko-KR" dirty="0" err="1"/>
              <a:t>Entra</a:t>
            </a:r>
            <a:r>
              <a:rPr lang="en-US" altLang="ko-KR" dirty="0"/>
              <a:t> ID</a:t>
            </a:r>
            <a:r>
              <a:rPr lang="ko-KR" altLang="en-US" dirty="0"/>
              <a:t>는 팀의 구성원이 로그인 하고 권한에 따라 리소스를 액세스할 수 있게 해주는 </a:t>
            </a:r>
            <a:r>
              <a:rPr lang="en-US" altLang="ko-KR" dirty="0"/>
              <a:t>Microsoft Azure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와 액세스 관리 서비스입니다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구독은 여러분이 만든 리소스가 존재하는 논리적인 공간이면서 리소스의 사용 비용을 지불하는 주체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보안주체 </a:t>
            </a:r>
            <a:r>
              <a:rPr lang="en-US" altLang="ko-KR" dirty="0"/>
              <a:t>: </a:t>
            </a:r>
            <a:r>
              <a:rPr lang="ko-KR" altLang="en-US" dirty="0"/>
              <a:t>사용자와 그룹</a:t>
            </a:r>
            <a:r>
              <a:rPr lang="en-US" altLang="ko-KR" dirty="0"/>
              <a:t>, </a:t>
            </a:r>
            <a:r>
              <a:rPr lang="ko-KR" altLang="en-US" dirty="0"/>
              <a:t>디바이스</a:t>
            </a:r>
            <a:r>
              <a:rPr lang="en-US" altLang="ko-KR" dirty="0"/>
              <a:t>, </a:t>
            </a:r>
            <a:r>
              <a:rPr lang="ko-KR" altLang="en-US" dirty="0"/>
              <a:t>애플리케이션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33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5DC4E14C-35DE-ABDE-3134-A25C0DBE1B81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34B4243A-7B82-4B47-EB8B-0EBDB6811AD5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Microsoft </a:t>
            </a:r>
            <a:r>
              <a:rPr lang="en-US" altLang="ko-KR" sz="3200" i="1" kern="0" dirty="0" err="1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Entra</a:t>
            </a: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ID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3C08BCB-BB34-FF3D-AADE-17DBB58EE11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8E24DC3-4000-9F52-A713-0F2FA9F95B0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1981A3C-745C-4D86-B0FD-F00BBEFB06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AF61316-DD7D-4F9B-60AA-6D86568FBD1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36FBCF3-4210-60DE-9DF3-95899F1A382B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6A9998-B94D-F101-927D-F707CF141B5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D012CC3-C1C5-4239-6C0C-5457184F8E7C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2E0F814-7A78-25AC-59D7-A9CBE65B2FC2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ED02B81-9BA0-33E4-2B85-6168569929B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EAAE831-D38C-619D-CA42-42685DB1F37A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4E44FA6-8260-B44A-E7D3-873EC7F35D8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CA53E22-758E-8B83-0C94-3C07EBED732A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B8763149-C6C3-C64D-DAAB-B872EB8BF2A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036272F-A2CF-A5EF-D6C7-187740B9ED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A53DEF9F-7489-6825-335E-7FC82EB8F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1169DA9-02B8-4718-0675-55FCBB04D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err="1"/>
              <a:t>태넌트</a:t>
            </a:r>
            <a:r>
              <a:rPr lang="en-US" altLang="ko-KR" dirty="0"/>
              <a:t>(tenant) – </a:t>
            </a:r>
            <a:r>
              <a:rPr lang="ko-KR" altLang="en-US" dirty="0"/>
              <a:t>사전적인 의미는 세입자나 임차인을 뜻하지만</a:t>
            </a:r>
            <a:r>
              <a:rPr lang="en-US" altLang="ko-KR" dirty="0"/>
              <a:t>,</a:t>
            </a:r>
            <a:r>
              <a:rPr lang="ko-KR" altLang="en-US" dirty="0"/>
              <a:t>공간을 사용하는 사용자</a:t>
            </a:r>
            <a:r>
              <a:rPr lang="en-US" altLang="ko-KR" dirty="0"/>
              <a:t>/</a:t>
            </a:r>
            <a:r>
              <a:rPr lang="ko-KR" altLang="en-US" dirty="0"/>
              <a:t>그룹 등을 대표하는 용어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Microsoft </a:t>
            </a:r>
            <a:r>
              <a:rPr lang="en-US" altLang="ko-KR" dirty="0" err="1"/>
              <a:t>Entra</a:t>
            </a:r>
            <a:r>
              <a:rPr lang="en-US" altLang="ko-KR" dirty="0"/>
              <a:t> ID </a:t>
            </a:r>
            <a:r>
              <a:rPr lang="ko-KR" altLang="en-US" dirty="0" err="1"/>
              <a:t>테넌트는</a:t>
            </a:r>
            <a:r>
              <a:rPr lang="ko-KR" altLang="en-US" dirty="0"/>
              <a:t> 하나 이상의 구독과 연결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Microsoft </a:t>
            </a:r>
            <a:r>
              <a:rPr lang="en-US" altLang="ko-KR" dirty="0" err="1"/>
              <a:t>Entra</a:t>
            </a:r>
            <a:r>
              <a:rPr lang="en-US" altLang="ko-KR" dirty="0"/>
              <a:t> ID</a:t>
            </a:r>
            <a:r>
              <a:rPr lang="ko-KR" altLang="en-US" dirty="0"/>
              <a:t>는 사용자와 그룹</a:t>
            </a:r>
            <a:r>
              <a:rPr lang="en-US" altLang="ko-KR" dirty="0"/>
              <a:t>, </a:t>
            </a:r>
            <a:r>
              <a:rPr lang="ko-KR" altLang="en-US" dirty="0"/>
              <a:t>디바이스</a:t>
            </a:r>
            <a:r>
              <a:rPr lang="en-US" altLang="ko-KR" dirty="0"/>
              <a:t>, </a:t>
            </a:r>
            <a:r>
              <a:rPr lang="ko-KR" altLang="en-US" dirty="0"/>
              <a:t>애플리케이션 보안 주체의 관리</a:t>
            </a:r>
            <a:r>
              <a:rPr lang="en-US" altLang="ko-KR" dirty="0"/>
              <a:t>, </a:t>
            </a:r>
            <a:r>
              <a:rPr lang="ko-KR" altLang="en-US" dirty="0"/>
              <a:t>인증 및 권한 관리를 제공하며 </a:t>
            </a:r>
            <a:r>
              <a:rPr lang="en-US" altLang="ko-KR" dirty="0"/>
              <a:t>Azure</a:t>
            </a:r>
            <a:r>
              <a:rPr lang="ko-KR" altLang="en-US" dirty="0"/>
              <a:t>에서 만든 리소스나 외부 애플리케이션과 서비스에 대한 액세스 제어를 제공합니다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354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5DC4E14C-35DE-ABDE-3134-A25C0DBE1B81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34B4243A-7B82-4B47-EB8B-0EBDB6811AD5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Microsoft </a:t>
            </a:r>
            <a:r>
              <a:rPr lang="en-US" altLang="ko-KR" sz="3200" i="1" kern="0" dirty="0" err="1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Entra</a:t>
            </a: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ID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3C08BCB-BB34-FF3D-AADE-17DBB58EE11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8E24DC3-4000-9F52-A713-0F2FA9F95B0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1981A3C-745C-4D86-B0FD-F00BBEFB06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AF61316-DD7D-4F9B-60AA-6D86568FBD1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36FBCF3-4210-60DE-9DF3-95899F1A382B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6A9998-B94D-F101-927D-F707CF141B5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D012CC3-C1C5-4239-6C0C-5457184F8E7C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2E0F814-7A78-25AC-59D7-A9CBE65B2FC2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ED02B81-9BA0-33E4-2B85-6168569929B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EAAE831-D38C-619D-CA42-42685DB1F37A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4E44FA6-8260-B44A-E7D3-873EC7F35D8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CA53E22-758E-8B83-0C94-3C07EBED732A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B8763149-C6C3-C64D-DAAB-B872EB8BF2A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036272F-A2CF-A5EF-D6C7-187740B9ED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A53DEF9F-7489-6825-335E-7FC82EB8F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A137905-BD8F-42CF-A3F9-04AC234DBE5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1084" y="1605812"/>
            <a:ext cx="11303292" cy="527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6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E1C676A-C69F-F204-2D4E-BF63551C558C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9CA74BD-00D6-E178-4B32-0AC701DD539A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Microsoft </a:t>
            </a:r>
            <a:r>
              <a:rPr lang="en-US" altLang="ko-KR" sz="3200" i="1" kern="0" dirty="0" err="1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Entra</a:t>
            </a: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ID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D262C1-07AB-7D17-C145-36B63348428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0B4EFA2-CE3C-14C5-7EE9-902F3DEC0F8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18D3CA2-57B1-319F-7BF7-64E2F31C14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2671080-8B7A-E4B4-79E1-F5F60E88B9C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D92D8F-90C5-103A-8E11-166672D14F54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E8F07A9-FFA6-0F7B-BCE8-8AA9E4F74DA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83DBF1A-45C8-228D-CFF9-060C28DCA003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9B7E9BD-662B-12CA-32D8-77E89AF2D0E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7C86306-2042-054C-DBF1-EDA906887BC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609C543D-C306-92A8-571C-5A95CFE3541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7A5B006-22A7-55C1-0A7F-9D92856F324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8F70A5F-EA2A-7A81-83AD-23A341126FB3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7588B7A-563B-2DE6-E930-6322A49C65F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F8C08A7-C5A6-A656-F529-8FCAA920FB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A8B9B5A-B1FE-FE6E-37D0-42BEB82F6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2171813B-BFD8-7C06-5B5D-097CEB960C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7335" y="1587210"/>
            <a:ext cx="10399486" cy="522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4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25B54BD-8A3F-9412-1E3E-D2FA24917F2B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5F57ABE5-DD81-8D5A-84E7-166C61E7ABBA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Microsoft </a:t>
            </a:r>
            <a:r>
              <a:rPr lang="en-US" altLang="ko-KR" sz="3200" i="1" kern="0" dirty="0" err="1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Entra</a:t>
            </a: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ID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4AA49C0-B59C-B4FE-8CEB-217E1FC3B288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62E5EAE-897F-5645-A526-F4AF181FEAE7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EE96B58-ACF0-1A4D-6C5E-1D220E8D095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94A24AD-3390-7795-BF28-3A9678FF054F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E60D969-ACEA-46A2-73E2-7D8DBDB70AFB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72DC3BA-FB17-A481-2783-457026F4AC7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758DB63C-DEBB-B889-57DC-1BB375F25D56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202FA0D-CAA6-C573-3DEA-42471582018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377C0578-75C6-B893-29F3-45E7A63137D4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9E04D52F-CC09-43FB-7998-5F05E75E3FD5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21">
              <a:extLst>
                <a:ext uri="{FF2B5EF4-FFF2-40B4-BE49-F238E27FC236}">
                  <a16:creationId xmlns:a16="http://schemas.microsoft.com/office/drawing/2014/main" id="{F6A2F1A4-8646-0F6E-81DF-225D3E441B24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DB541F8-71B8-8D3C-A945-E05B86E9DB18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C326A80D-3C4A-8665-5D85-5CBCEFD82CE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19954164-5E7F-90F4-EE95-3E31ADE0A1D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DBA592F1-1527-98CB-9AF6-987432548B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EFCC9DED-B8FB-898E-5E82-C9188E8975D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74670"/>
            <a:ext cx="12192000" cy="219285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E5E1F1C-C2F4-D086-EA8D-185B0D197B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002505"/>
            <a:ext cx="12192000" cy="28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8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E1C676A-C69F-F204-2D4E-BF63551C558C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9CA74BD-00D6-E178-4B32-0AC701DD539A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Microsoft </a:t>
            </a:r>
            <a:r>
              <a:rPr lang="en-US" altLang="ko-KR" sz="3200" i="1" kern="0" dirty="0" err="1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Entra</a:t>
            </a: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ID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D262C1-07AB-7D17-C145-36B63348428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0B4EFA2-CE3C-14C5-7EE9-902F3DEC0F8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18D3CA2-57B1-319F-7BF7-64E2F31C14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2671080-8B7A-E4B4-79E1-F5F60E88B9C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D92D8F-90C5-103A-8E11-166672D14F54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E8F07A9-FFA6-0F7B-BCE8-8AA9E4F74DA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83DBF1A-45C8-228D-CFF9-060C28DCA003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9B7E9BD-662B-12CA-32D8-77E89AF2D0E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7C86306-2042-054C-DBF1-EDA906887BC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609C543D-C306-92A8-571C-5A95CFE3541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7A5B006-22A7-55C1-0A7F-9D92856F324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8F70A5F-EA2A-7A81-83AD-23A341126FB3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7588B7A-563B-2DE6-E930-6322A49C65F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F8C08A7-C5A6-A656-F529-8FCAA920FB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A8B9B5A-B1FE-FE6E-37D0-42BEB82F6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F2A5199D-4915-42A0-5590-75C91E2FA4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035277"/>
            <a:ext cx="12192000" cy="215605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98FC7E8-29A7-9D5C-D7B0-CB8A2AB6444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422742"/>
            <a:ext cx="121920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1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E1C676A-C69F-F204-2D4E-BF63551C558C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9CA74BD-00D6-E178-4B32-0AC701DD539A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</a:t>
            </a:r>
            <a:r>
              <a:rPr lang="ko-KR" altLang="en-US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구독</a:t>
            </a:r>
            <a:endParaRPr lang="en-US" altLang="ko-KR" sz="3200" i="1" kern="0" dirty="0">
              <a:ln w="9525">
                <a:noFill/>
              </a:ln>
              <a:solidFill>
                <a:srgbClr val="4472C4">
                  <a:lumMod val="50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D262C1-07AB-7D17-C145-36B63348428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0B4EFA2-CE3C-14C5-7EE9-902F3DEC0F8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18D3CA2-57B1-319F-7BF7-64E2F31C14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2671080-8B7A-E4B4-79E1-F5F60E88B9C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D92D8F-90C5-103A-8E11-166672D14F54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E8F07A9-FFA6-0F7B-BCE8-8AA9E4F74DA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83DBF1A-45C8-228D-CFF9-060C28DCA003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9B7E9BD-662B-12CA-32D8-77E89AF2D0E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7C86306-2042-054C-DBF1-EDA906887BC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609C543D-C306-92A8-571C-5A95CFE3541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7A5B006-22A7-55C1-0A7F-9D92856F324B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8F70A5F-EA2A-7A81-83AD-23A341126FB3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7588B7A-563B-2DE6-E930-6322A49C65F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F8C08A7-C5A6-A656-F529-8FCAA920FB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A8B9B5A-B1FE-FE6E-37D0-42BEB82F6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F80B4C3-B7BB-FFD9-C109-164FFA6F5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Azure </a:t>
            </a:r>
            <a:r>
              <a:rPr lang="ko-KR" altLang="en-US" dirty="0"/>
              <a:t>구독은 계정과 연결된 클라우드 리소스의 논리적인 관리 단위이며 비용을 청구하는 단위입니다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Azure </a:t>
            </a:r>
            <a:r>
              <a:rPr lang="ko-KR" altLang="en-US" dirty="0"/>
              <a:t>구독은 반드시 </a:t>
            </a:r>
            <a:r>
              <a:rPr lang="en-US" altLang="ko-KR" dirty="0"/>
              <a:t>Microsoft </a:t>
            </a:r>
            <a:r>
              <a:rPr lang="en-US" altLang="ko-KR" dirty="0" err="1"/>
              <a:t>Entra</a:t>
            </a:r>
            <a:r>
              <a:rPr lang="en-US" altLang="ko-KR" dirty="0"/>
              <a:t> ID </a:t>
            </a:r>
            <a:r>
              <a:rPr lang="ko-KR" altLang="en-US" dirty="0" err="1"/>
              <a:t>테넌트에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F0"/>
                </a:solidFill>
              </a:rPr>
              <a:t>1</a:t>
            </a:r>
            <a:r>
              <a:rPr lang="ko-KR" altLang="en-US" dirty="0">
                <a:solidFill>
                  <a:srgbClr val="00B0F0"/>
                </a:solidFill>
              </a:rPr>
              <a:t>대</a:t>
            </a:r>
            <a:r>
              <a:rPr lang="en-US" altLang="ko-KR" dirty="0">
                <a:solidFill>
                  <a:srgbClr val="00B0F0"/>
                </a:solidFill>
              </a:rPr>
              <a:t>1</a:t>
            </a:r>
            <a:r>
              <a:rPr lang="ko-KR" altLang="en-US" dirty="0"/>
              <a:t>로 연결되어야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1794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709</Words>
  <Application>Microsoft Office PowerPoint</Application>
  <PresentationFormat>와이드스크린</PresentationFormat>
  <Paragraphs>108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조은새</cp:lastModifiedBy>
  <cp:revision>25</cp:revision>
  <dcterms:created xsi:type="dcterms:W3CDTF">2022-10-18T15:28:37Z</dcterms:created>
  <dcterms:modified xsi:type="dcterms:W3CDTF">2023-12-21T09:03:18Z</dcterms:modified>
</cp:coreProperties>
</file>