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2" r:id="rId3"/>
    <p:sldId id="296" r:id="rId4"/>
    <p:sldId id="299" r:id="rId5"/>
    <p:sldId id="258" r:id="rId6"/>
    <p:sldId id="297" r:id="rId7"/>
    <p:sldId id="280" r:id="rId8"/>
    <p:sldId id="298" r:id="rId9"/>
    <p:sldId id="281" r:id="rId10"/>
    <p:sldId id="284" r:id="rId11"/>
    <p:sldId id="30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12A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9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03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5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23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38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9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50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7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5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66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7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85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AF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93C08BCB-BB34-FF3D-AADE-17DBB58EE11E}"/>
              </a:ext>
            </a:extLst>
          </p:cNvPr>
          <p:cNvGrpSpPr/>
          <p:nvPr/>
        </p:nvGrpSpPr>
        <p:grpSpPr>
          <a:xfrm>
            <a:off x="10343601" y="2400642"/>
            <a:ext cx="176371" cy="185846"/>
            <a:chOff x="10020267" y="192795"/>
            <a:chExt cx="176371" cy="185846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8E24DC3-4000-9F52-A713-0F2FA9F95B0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4445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1981A3C-745C-4D86-B0FD-F00BBEFB06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60638" y="342641"/>
              <a:ext cx="0" cy="72000"/>
            </a:xfrm>
            <a:prstGeom prst="line">
              <a:avLst/>
            </a:prstGeom>
            <a:ln w="4445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AF61316-DD7D-4F9B-60AA-6D86568FBD1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267" y="192795"/>
              <a:ext cx="0" cy="72000"/>
            </a:xfrm>
            <a:prstGeom prst="line">
              <a:avLst/>
            </a:prstGeom>
            <a:ln w="4445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85D85183-0FD7-16CE-0971-D433B2788452}"/>
              </a:ext>
            </a:extLst>
          </p:cNvPr>
          <p:cNvSpPr/>
          <p:nvPr/>
        </p:nvSpPr>
        <p:spPr>
          <a:xfrm>
            <a:off x="2052728" y="2428678"/>
            <a:ext cx="2289241" cy="2289241"/>
          </a:xfrm>
          <a:prstGeom prst="ellipse">
            <a:avLst/>
          </a:prstGeom>
          <a:solidFill>
            <a:srgbClr val="0F95B5"/>
          </a:solidFill>
          <a:ln w="444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1F186A86-E329-6C34-2669-90FAF97FAAB2}"/>
              </a:ext>
            </a:extLst>
          </p:cNvPr>
          <p:cNvSpPr>
            <a:spLocks/>
          </p:cNvSpPr>
          <p:nvPr/>
        </p:nvSpPr>
        <p:spPr bwMode="auto">
          <a:xfrm>
            <a:off x="3184652" y="2586488"/>
            <a:ext cx="7140448" cy="1162924"/>
          </a:xfrm>
          <a:prstGeom prst="rect">
            <a:avLst/>
          </a:prstGeom>
          <a:solidFill>
            <a:schemeClr val="bg1"/>
          </a:solidFill>
          <a:ln w="4445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 algn="ctr">
              <a:defRPr/>
            </a:pPr>
            <a:r>
              <a:rPr lang="en-US" altLang="ko-KR" sz="40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12</a:t>
            </a:r>
            <a:r>
              <a:rPr lang="ko-KR" altLang="en-US" sz="40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장 가상 네트워크 연결</a:t>
            </a:r>
            <a:endParaRPr lang="en-US" altLang="ko-KR" sz="4000" i="1" kern="0" dirty="0">
              <a:ln w="9525">
                <a:noFill/>
              </a:ln>
              <a:solidFill>
                <a:srgbClr val="4472C4">
                  <a:lumMod val="50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FC4C2EA-ADF9-F159-BB2A-9F4E0706D990}"/>
              </a:ext>
            </a:extLst>
          </p:cNvPr>
          <p:cNvGrpSpPr/>
          <p:nvPr/>
        </p:nvGrpSpPr>
        <p:grpSpPr>
          <a:xfrm>
            <a:off x="2138299" y="2853225"/>
            <a:ext cx="1917641" cy="1769174"/>
            <a:chOff x="2424049" y="2577000"/>
            <a:chExt cx="1917641" cy="1769174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20D26FB4-9343-175F-B7B9-8DF0460B17FA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62198" y="3028429"/>
              <a:ext cx="587400" cy="1046129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8481309A-B4E3-008E-3418-676F3EA04B2D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785141" y="3290822"/>
              <a:ext cx="361531" cy="454535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80A8759F-A0C2-C78F-8337-EDC72C55F746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636160" y="3607350"/>
              <a:ext cx="346146" cy="290204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3CD94A3-4E11-65E8-300C-5108C6FACB1C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17854" y="3786269"/>
              <a:ext cx="369223" cy="228666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A406078E-7826-EDE5-BFC2-9D8FB7293893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2424049" y="2577000"/>
              <a:ext cx="1750310" cy="1769174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4445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4997349D-B2D9-26D4-C61E-80CF2F62752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4061976" y="2910362"/>
              <a:ext cx="279714" cy="258736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4693143-BF5B-180A-C7D8-D739D47580E8}"/>
              </a:ext>
            </a:extLst>
          </p:cNvPr>
          <p:cNvGrpSpPr/>
          <p:nvPr/>
        </p:nvGrpSpPr>
        <p:grpSpPr>
          <a:xfrm rot="20242532">
            <a:off x="3999913" y="2861573"/>
            <a:ext cx="236283" cy="271371"/>
            <a:chOff x="10047470" y="200984"/>
            <a:chExt cx="134272" cy="15421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108BED0-A492-467E-AC30-3B0B705243EA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4445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13D03EDE-CCE1-A5A5-6BB0-79EE0B60C86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4042" y="319195"/>
              <a:ext cx="0" cy="72000"/>
            </a:xfrm>
            <a:prstGeom prst="line">
              <a:avLst/>
            </a:prstGeom>
            <a:ln w="4445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34FC14B-C4D7-9F37-6242-CB7F5AC9C25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7470" y="200984"/>
              <a:ext cx="0" cy="72000"/>
            </a:xfrm>
            <a:prstGeom prst="line">
              <a:avLst/>
            </a:prstGeom>
            <a:ln w="4445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달 51">
            <a:extLst>
              <a:ext uri="{FF2B5EF4-FFF2-40B4-BE49-F238E27FC236}">
                <a16:creationId xmlns:a16="http://schemas.microsoft.com/office/drawing/2014/main" id="{C33D13A3-534C-D0BD-1409-4A4744F0B8E8}"/>
              </a:ext>
            </a:extLst>
          </p:cNvPr>
          <p:cNvSpPr/>
          <p:nvPr/>
        </p:nvSpPr>
        <p:spPr>
          <a:xfrm rot="19800000">
            <a:off x="2125786" y="2751842"/>
            <a:ext cx="1124010" cy="2248020"/>
          </a:xfrm>
          <a:prstGeom prst="moon">
            <a:avLst>
              <a:gd name="adj" fmla="val 24013"/>
            </a:avLst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69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E1C676A-C69F-F204-2D4E-BF63551C558C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9CA74BD-00D6-E178-4B32-0AC701DD539A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 algn="ctr">
              <a:defRPr/>
            </a:pPr>
            <a:r>
              <a:rPr lang="ko-KR" altLang="en-US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실습 </a:t>
            </a:r>
            <a:endParaRPr lang="en-US" altLang="ko-KR" sz="3200" i="1" kern="0" dirty="0">
              <a:ln w="9525">
                <a:noFill/>
              </a:ln>
              <a:solidFill>
                <a:srgbClr val="4472C4">
                  <a:lumMod val="50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D262C1-07AB-7D17-C145-36B63348428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0B4EFA2-CE3C-14C5-7EE9-902F3DEC0F8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18D3CA2-57B1-319F-7BF7-64E2F31C14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2671080-8B7A-E4B4-79E1-F5F60E88B9C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D92D8F-90C5-103A-8E11-166672D14F54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E8F07A9-FFA6-0F7B-BCE8-8AA9E4F74DA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83DBF1A-45C8-228D-CFF9-060C28DCA003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9B7E9BD-662B-12CA-32D8-77E89AF2D0E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7C86306-2042-054C-DBF1-EDA906887BC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609C543D-C306-92A8-571C-5A95CFE3541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7A5B006-22A7-55C1-0A7F-9D92856F324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8F70A5F-EA2A-7A81-83AD-23A341126FB3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7588B7A-563B-2DE6-E930-6322A49C65F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F8C08A7-C5A6-A656-F529-8FCAA920FB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A8B9B5A-B1FE-FE6E-37D0-42BEB82F6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내용 개체 틀 25">
            <a:extLst>
              <a:ext uri="{FF2B5EF4-FFF2-40B4-BE49-F238E27FC236}">
                <a16:creationId xmlns:a16="http://schemas.microsoft.com/office/drawing/2014/main" id="{49C84E58-EE4D-DCA5-CDAE-7F90BA621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032" y="1635131"/>
            <a:ext cx="10515600" cy="1603375"/>
          </a:xfrm>
        </p:spPr>
        <p:txBody>
          <a:bodyPr/>
          <a:lstStyle/>
          <a:p>
            <a:r>
              <a:rPr lang="ko-KR" altLang="en-US" dirty="0"/>
              <a:t>리소스 그룹 </a:t>
            </a:r>
            <a:r>
              <a:rPr lang="en-US" altLang="ko-KR" dirty="0"/>
              <a:t>3</a:t>
            </a:r>
            <a:r>
              <a:rPr lang="ko-KR" altLang="en-US" dirty="0" err="1"/>
              <a:t>개만들기</a:t>
            </a:r>
            <a:r>
              <a:rPr lang="ko-KR" altLang="en-US" dirty="0"/>
              <a:t> </a:t>
            </a:r>
            <a:r>
              <a:rPr lang="en-US" altLang="ko-KR" dirty="0"/>
              <a:t>(RG-kor1, RG-kor2, RG-us)</a:t>
            </a:r>
          </a:p>
          <a:p>
            <a:r>
              <a:rPr lang="ko-KR" altLang="en-US" dirty="0"/>
              <a:t>가상 네트워크 </a:t>
            </a:r>
            <a:r>
              <a:rPr lang="en-US" altLang="ko-KR" dirty="0"/>
              <a:t>3</a:t>
            </a:r>
            <a:r>
              <a:rPr lang="ko-KR" altLang="en-US" dirty="0"/>
              <a:t>개 만들기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en-US" altLang="ko-KR" dirty="0" err="1"/>
              <a:t>Vnet</a:t>
            </a:r>
            <a:r>
              <a:rPr lang="en-US" altLang="ko-KR" dirty="0"/>
              <a:t>-name-us, Vnet-name-kor1, Vnet-name-kor2)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402B588-016F-AE99-6AE0-2DE05E117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6" y="3429000"/>
            <a:ext cx="10860016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42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F20AB-6252-8C9D-6C3C-7D6BAF7B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0E4705-5F11-9F62-36D0-8C518980A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34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6B96151-1FFC-8317-8120-F9AFFB7285FA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C56CB08C-9CE1-F728-ADD1-93BE7CF4E2A5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 algn="ctr">
              <a:defRPr/>
            </a:pPr>
            <a:r>
              <a:rPr lang="ko-KR" altLang="en-US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아키텍처 예제</a:t>
            </a:r>
            <a:endParaRPr lang="en-US" altLang="ko-KR" sz="3200" i="1" kern="0" dirty="0">
              <a:ln w="9525">
                <a:noFill/>
              </a:ln>
              <a:solidFill>
                <a:srgbClr val="4472C4">
                  <a:lumMod val="50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8AF5957-E35C-0756-0BB6-DC44086FD1AA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9D4A6DA-91F9-092B-48EC-88F2F3A7B802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1B67D9B-7895-8F9B-2B31-A6786EE3A45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95AFC3D-60C7-3B8D-5D1A-CBB053E7485E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AFC05C-6D2E-54EE-24DC-7D4303DFB048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CD3E274-5FFC-31B5-612E-5458DEAD5489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2DAAB8B-2257-C23F-1954-D55A6724A336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66F7FFD-4A69-41C5-D244-DA1DA6A1385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C8BF38FC-26AE-475C-188C-49185EF5BBA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7AD8B9B0-AC1E-C2DF-FEAC-1A5665B96A9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1">
              <a:extLst>
                <a:ext uri="{FF2B5EF4-FFF2-40B4-BE49-F238E27FC236}">
                  <a16:creationId xmlns:a16="http://schemas.microsoft.com/office/drawing/2014/main" id="{64300822-3C37-09A2-2C67-F493105A9804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1C07D7C-2C28-B8DE-1758-01E56B34CA50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7CA7E6AD-DEC6-CFA1-8A70-D4EE34389B46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49FB0BB-C8BD-1592-C3D9-FC9939A80A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C50577B5-FBC4-9E00-8843-613BA7783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DBF09DAA-9857-535C-5578-D5B1B0F63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45" y="1256653"/>
            <a:ext cx="9516803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8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5DC4E14C-35DE-ABDE-3134-A25C0DBE1B81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34B4243A-7B82-4B47-EB8B-0EBDB6811AD5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 algn="ctr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VPN(Virtual</a:t>
            </a:r>
            <a:r>
              <a:rPr lang="ko-KR" altLang="en-US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Private</a:t>
            </a:r>
            <a:r>
              <a:rPr lang="ko-KR" altLang="en-US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Network)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3C08BCB-BB34-FF3D-AADE-17DBB58EE11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8E24DC3-4000-9F52-A713-0F2FA9F95B0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1981A3C-745C-4D86-B0FD-F00BBEFB06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AF61316-DD7D-4F9B-60AA-6D86568FBD1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36FBCF3-4210-60DE-9DF3-95899F1A382B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6A9998-B94D-F101-927D-F707CF141B5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D012CC3-C1C5-4239-6C0C-5457184F8E7C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2E0F814-7A78-25AC-59D7-A9CBE65B2FC2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ED02B81-9BA0-33E4-2B85-6168569929B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EAAE831-D38C-619D-CA42-42685DB1F37A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4E44FA6-8260-B44A-E7D3-873EC7F35D8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CA53E22-758E-8B83-0C94-3C07EBED732A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B8763149-C6C3-C64D-DAAB-B872EB8BF2A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036272F-A2CF-A5EF-D6C7-187740B9ED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A53DEF9F-7489-6825-335E-7FC82EB8F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6D950C5-75A4-D729-2ABF-8618B49B8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5460928"/>
            <a:ext cx="12047619" cy="1062839"/>
          </a:xfrm>
        </p:spPr>
        <p:txBody>
          <a:bodyPr/>
          <a:lstStyle/>
          <a:p>
            <a:r>
              <a:rPr lang="ko-KR" altLang="en-US" dirty="0"/>
              <a:t>목적 </a:t>
            </a:r>
            <a:endParaRPr lang="en-US" altLang="ko-KR" dirty="0"/>
          </a:p>
          <a:p>
            <a:pPr lvl="1"/>
            <a:r>
              <a:rPr lang="ko-KR" altLang="en-US" dirty="0" err="1"/>
              <a:t>네크워크</a:t>
            </a:r>
            <a:r>
              <a:rPr lang="ko-KR" altLang="en-US" dirty="0"/>
              <a:t> 구간에서 데이터를 가로채거나 훔쳐보는 행위를 차단하기 위함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A9DF74-E21E-4FBF-1F5B-612593D12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19" y="1072833"/>
            <a:ext cx="6992326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1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00C24D3-AF41-4282-50DA-7CED0FFFC647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B1C78953-A6AD-8A5C-2A0F-763192D0E534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 algn="ctr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Azure </a:t>
            </a:r>
            <a:r>
              <a:rPr lang="ko-KR" altLang="en-US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가상네트워크 연결서비스</a:t>
            </a:r>
            <a:endParaRPr lang="en-US" altLang="ko-KR" sz="3200" i="1" kern="0" dirty="0">
              <a:ln w="9525">
                <a:noFill/>
              </a:ln>
              <a:solidFill>
                <a:srgbClr val="4472C4">
                  <a:lumMod val="50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74E0273-4A82-3645-4DE2-E399019EE3F4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CF0D5BC-05F5-3533-E907-08C9CC8E060E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1AF7F66-183B-E871-D59F-7A01EF5E933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1C57A23-1C37-1353-0E66-5E2952EFBB94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57BEC8-1733-6B62-C13D-DC37798BEA56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7C0E297-6C6B-050B-4D07-2D50AFAEA986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3DAAB5F-4CFF-661E-BECE-2838130D30E0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2941282-4C68-40DD-5E6A-A7C5C6843D73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8804FB2-DE40-6926-2EC0-5FC9CB24E6A4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A12B2833-43D4-527B-515A-8F6EE7064B45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1">
              <a:extLst>
                <a:ext uri="{FF2B5EF4-FFF2-40B4-BE49-F238E27FC236}">
                  <a16:creationId xmlns:a16="http://schemas.microsoft.com/office/drawing/2014/main" id="{2009B141-2E9E-C885-E758-C4F0673032DF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6B57773-B0EB-6B98-0B4D-68DBD73E61E4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A1F7782-BFAD-1F12-12DF-A22DB0234C03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92EDAEDE-54D0-DB3D-1B97-1446A7EB8F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12593714-138D-8E10-5DA7-E4690DEA88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01627736-51EE-8213-AAF3-4D8C838B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Azure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가지 가상 네트워크 연결을 지원한다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S2S (Site-to-Site)</a:t>
            </a:r>
          </a:p>
          <a:p>
            <a:pPr lvl="1"/>
            <a:r>
              <a:rPr lang="en-US" altLang="ko-KR" dirty="0"/>
              <a:t>P2S (Point-to-Site)</a:t>
            </a:r>
          </a:p>
          <a:p>
            <a:pPr lvl="1"/>
            <a:r>
              <a:rPr lang="en-US" altLang="ko-KR" dirty="0" err="1"/>
              <a:t>Vnet-Vnet</a:t>
            </a:r>
            <a:r>
              <a:rPr lang="en-US" altLang="ko-KR" dirty="0"/>
              <a:t> (</a:t>
            </a:r>
            <a:r>
              <a:rPr lang="en-US" altLang="ko-KR" dirty="0" err="1"/>
              <a:t>Vnet</a:t>
            </a:r>
            <a:r>
              <a:rPr lang="en-US" altLang="ko-KR" dirty="0"/>
              <a:t>-to-</a:t>
            </a:r>
            <a:r>
              <a:rPr lang="en-US" altLang="ko-KR" dirty="0" err="1"/>
              <a:t>Vnet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057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5DC4E14C-35DE-ABDE-3134-A25C0DBE1B81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34B4243A-7B82-4B47-EB8B-0EBDB6811AD5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 algn="ctr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Azure </a:t>
            </a:r>
            <a:r>
              <a:rPr lang="ko-KR" altLang="en-US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가상네트워크 연결서비스 </a:t>
            </a: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(S2S)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3C08BCB-BB34-FF3D-AADE-17DBB58EE11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8E24DC3-4000-9F52-A713-0F2FA9F95B0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1981A3C-745C-4D86-B0FD-F00BBEFB06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AF61316-DD7D-4F9B-60AA-6D86568FBD1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36FBCF3-4210-60DE-9DF3-95899F1A382B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6A9998-B94D-F101-927D-F707CF141B5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D012CC3-C1C5-4239-6C0C-5457184F8E7C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2E0F814-7A78-25AC-59D7-A9CBE65B2FC2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ED02B81-9BA0-33E4-2B85-6168569929B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EAAE831-D38C-619D-CA42-42685DB1F37A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4E44FA6-8260-B44A-E7D3-873EC7F35D8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CA53E22-758E-8B83-0C94-3C07EBED732A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B8763149-C6C3-C64D-DAAB-B872EB8BF2A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036272F-A2CF-A5EF-D6C7-187740B9ED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A53DEF9F-7489-6825-335E-7FC82EB8F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B3BB7-A753-45E1-59D1-D05072EDD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5890"/>
            <a:ext cx="10515600" cy="1521072"/>
          </a:xfrm>
        </p:spPr>
        <p:txBody>
          <a:bodyPr/>
          <a:lstStyle/>
          <a:p>
            <a:r>
              <a:rPr lang="en-US" altLang="ko-KR" dirty="0"/>
              <a:t>S2S(Site-to-Site) </a:t>
            </a:r>
            <a:r>
              <a:rPr lang="ko-KR" altLang="en-US" dirty="0"/>
              <a:t>연결</a:t>
            </a:r>
            <a:endParaRPr lang="en-US" altLang="ko-KR" dirty="0"/>
          </a:p>
          <a:p>
            <a:r>
              <a:rPr lang="en-US" altLang="ko-KR" dirty="0"/>
              <a:t>Azure </a:t>
            </a:r>
            <a:r>
              <a:rPr lang="ko-KR" altLang="en-US" dirty="0"/>
              <a:t>가상네트워크와 </a:t>
            </a:r>
            <a:r>
              <a:rPr lang="ko-KR" altLang="en-US" dirty="0" err="1"/>
              <a:t>온프레미스</a:t>
            </a:r>
            <a:r>
              <a:rPr lang="ko-KR" altLang="en-US" dirty="0"/>
              <a:t> 네트워크 혹은 타 클라우드의 가상네트워크를 연결하는 사이트 간 연결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8242E4-4777-51B6-607B-7ED4E1F66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4426"/>
            <a:ext cx="12192000" cy="185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5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5DC4E14C-35DE-ABDE-3134-A25C0DBE1B81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34B4243A-7B82-4B47-EB8B-0EBDB6811AD5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 algn="ctr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S2S VPN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3C08BCB-BB34-FF3D-AADE-17DBB58EE11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8E24DC3-4000-9F52-A713-0F2FA9F95B0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1981A3C-745C-4D86-B0FD-F00BBEFB06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AF61316-DD7D-4F9B-60AA-6D86568FBD1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36FBCF3-4210-60DE-9DF3-95899F1A382B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6A9998-B94D-F101-927D-F707CF141B5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D012CC3-C1C5-4239-6C0C-5457184F8E7C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2E0F814-7A78-25AC-59D7-A9CBE65B2FC2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ED02B81-9BA0-33E4-2B85-6168569929B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EAAE831-D38C-619D-CA42-42685DB1F37A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4E44FA6-8260-B44A-E7D3-873EC7F35D8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CA53E22-758E-8B83-0C94-3C07EBED732A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B8763149-C6C3-C64D-DAAB-B872EB8BF2A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036272F-A2CF-A5EF-D6C7-187740B9ED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A53DEF9F-7489-6825-335E-7FC82EB8F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6D950C5-75A4-D729-2ABF-8618B49B8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4716894"/>
            <a:ext cx="12047619" cy="1806874"/>
          </a:xfrm>
        </p:spPr>
        <p:txBody>
          <a:bodyPr/>
          <a:lstStyle/>
          <a:p>
            <a:r>
              <a:rPr lang="en-US" altLang="ko-KR" dirty="0" err="1"/>
              <a:t>Ipsec</a:t>
            </a:r>
            <a:r>
              <a:rPr lang="en-US" altLang="ko-KR" dirty="0"/>
              <a:t>/IKE VPN </a:t>
            </a:r>
            <a:r>
              <a:rPr lang="ko-KR" altLang="en-US" dirty="0"/>
              <a:t>터널을 통한 연결</a:t>
            </a:r>
            <a:endParaRPr lang="en-US" altLang="ko-KR" dirty="0"/>
          </a:p>
          <a:p>
            <a:r>
              <a:rPr lang="ko-KR" altLang="en-US" dirty="0"/>
              <a:t>하이브리드 구성에 사용 될 수 있다</a:t>
            </a:r>
            <a:r>
              <a:rPr lang="en-US" altLang="ko-KR" dirty="0"/>
              <a:t>(</a:t>
            </a:r>
            <a:r>
              <a:rPr lang="ko-KR" altLang="en-US" dirty="0"/>
              <a:t>복잡성이 높은 작업</a:t>
            </a:r>
            <a:r>
              <a:rPr lang="en-US" altLang="ko-KR" dirty="0"/>
              <a:t>)</a:t>
            </a:r>
          </a:p>
          <a:p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VPN Gateway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는 하나 이상의 공용 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IP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를 사용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371500-746C-E27A-CA77-0B1734EFB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8015"/>
            <a:ext cx="12192000" cy="30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2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E735AFA9-7687-340C-9DFF-AAE656E684F7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A995B388-5027-C1C1-373D-0B2EA97117FC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 algn="ctr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Azure </a:t>
            </a:r>
            <a:r>
              <a:rPr lang="ko-KR" altLang="en-US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가상네트워크 연결서비스 </a:t>
            </a: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(P2S)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7ECDCA-71E8-65BA-E8B8-938BC003C4CC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5972539-70EE-F1C3-4898-E21052E2226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F405B15-60AF-9B08-C564-AA8DB403826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38BBC20-3BE5-59A1-09E6-9AF5CB547F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D99F340-9EEE-E515-3AC9-CBF74B46F160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841B0EE-7071-9AD2-95A3-988E9D07AC6F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02E0A0E2-7599-4451-7C5B-D92B9CAD603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3D8295B4-665C-3F87-AFCE-B785615AC9B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AF0A024-CBF5-3172-D400-D1E1DDFADE5C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1959F8B9-DA14-03A0-95D4-650445A21CD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A78C6F24-24D0-42CD-30AD-DA3F438FAD3A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9138405-E010-388D-09BB-4C536203AE65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206BCF34-A15E-D00B-0BF6-C8EA9EB0178C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02678A5-AAB4-26CB-C778-A31BD9CD27C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09ED4C77-17EC-774B-0FD0-686179B7B5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73CE60C4-0716-0A6B-D0C9-3831B61A8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5890"/>
            <a:ext cx="10515600" cy="1347403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P2S(Point-to-Site) </a:t>
            </a:r>
            <a:r>
              <a:rPr lang="ko-KR" altLang="en-US" dirty="0"/>
              <a:t>연결</a:t>
            </a:r>
            <a:endParaRPr lang="en-US" altLang="ko-KR" dirty="0"/>
          </a:p>
          <a:p>
            <a:r>
              <a:rPr lang="en-US" altLang="ko-KR" dirty="0"/>
              <a:t>Azure </a:t>
            </a:r>
            <a:r>
              <a:rPr lang="ko-KR" altLang="en-US" dirty="0"/>
              <a:t>가상 네트워크와 개별 디바이스를 연결하는 지점 및 사이트 간 연결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3F13F39-507D-C757-91A1-C5DEBBAF4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8" y="1060801"/>
            <a:ext cx="8192643" cy="352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2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5DC4E14C-35DE-ABDE-3134-A25C0DBE1B81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34B4243A-7B82-4B47-EB8B-0EBDB6811AD5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 algn="ctr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P2S VPN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3C08BCB-BB34-FF3D-AADE-17DBB58EE11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8E24DC3-4000-9F52-A713-0F2FA9F95B0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1981A3C-745C-4D86-B0FD-F00BBEFB06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AF61316-DD7D-4F9B-60AA-6D86568FBD1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36FBCF3-4210-60DE-9DF3-95899F1A382B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6A9998-B94D-F101-927D-F707CF141B5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D012CC3-C1C5-4239-6C0C-5457184F8E7C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2E0F814-7A78-25AC-59D7-A9CBE65B2FC2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ED02B81-9BA0-33E4-2B85-6168569929B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EAAE831-D38C-619D-CA42-42685DB1F37A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4E44FA6-8260-B44A-E7D3-873EC7F35D8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CA53E22-758E-8B83-0C94-3C07EBED732A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B8763149-C6C3-C64D-DAAB-B872EB8BF2A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036272F-A2CF-A5EF-D6C7-187740B9ED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A53DEF9F-7489-6825-335E-7FC82EB8F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6D950C5-75A4-D729-2ABF-8618B49B8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5460928"/>
            <a:ext cx="12047619" cy="1062839"/>
          </a:xfrm>
        </p:spPr>
        <p:txBody>
          <a:bodyPr/>
          <a:lstStyle/>
          <a:p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</a:t>
            </a:r>
            <a:r>
              <a:rPr lang="en-US" altLang="ko-KR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VNet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에 연결하려는 재택 근무자에게 유용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ko-KR" altLang="en-US" dirty="0">
                <a:solidFill>
                  <a:srgbClr val="161616"/>
                </a:solidFill>
                <a:latin typeface="Segoe UI" panose="020B0502040204020203" pitchFamily="34" charset="0"/>
              </a:rPr>
              <a:t>원격 사용자</a:t>
            </a:r>
            <a:r>
              <a:rPr lang="en-US" altLang="ko-KR" dirty="0">
                <a:solidFill>
                  <a:srgbClr val="161616"/>
                </a:solidFill>
                <a:latin typeface="Segoe UI" panose="020B0502040204020203" pitchFamily="34" charset="0"/>
              </a:rPr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7014E1-2FB8-F61C-77ED-111EF332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918" y="1427886"/>
            <a:ext cx="10202778" cy="394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6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5DC4E14C-35DE-ABDE-3134-A25C0DBE1B81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34B4243A-7B82-4B47-EB8B-0EBDB6811AD5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 algn="ctr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Azure </a:t>
            </a:r>
            <a:r>
              <a:rPr lang="ko-KR" altLang="en-US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가상네트워크 연결서비스 </a:t>
            </a: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en-US" altLang="ko-KR" sz="3200" i="1" kern="0" dirty="0" err="1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Vnet-Vnet</a:t>
            </a: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3C08BCB-BB34-FF3D-AADE-17DBB58EE11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8E24DC3-4000-9F52-A713-0F2FA9F95B0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1981A3C-745C-4D86-B0FD-F00BBEFB06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AF61316-DD7D-4F9B-60AA-6D86568FBD1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36FBCF3-4210-60DE-9DF3-95899F1A382B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6A9998-B94D-F101-927D-F707CF141B5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D012CC3-C1C5-4239-6C0C-5457184F8E7C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2E0F814-7A78-25AC-59D7-A9CBE65B2FC2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ED02B81-9BA0-33E4-2B85-6168569929B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EAAE831-D38C-619D-CA42-42685DB1F37A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4E44FA6-8260-B44A-E7D3-873EC7F35D8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CA53E22-758E-8B83-0C94-3C07EBED732A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B8763149-C6C3-C64D-DAAB-B872EB8BF2A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036272F-A2CF-A5EF-D6C7-187740B9ED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A53DEF9F-7489-6825-335E-7FC82EB8F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62D2505-3E22-AF80-EA9F-8AEE9B99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1366"/>
            <a:ext cx="10776284" cy="2000964"/>
          </a:xfrm>
        </p:spPr>
        <p:txBody>
          <a:bodyPr>
            <a:normAutofit fontScale="92500"/>
          </a:bodyPr>
          <a:lstStyle/>
          <a:p>
            <a:r>
              <a:rPr lang="en-US" altLang="ko-KR" dirty="0" err="1"/>
              <a:t>Vnet-Vnet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  <a:endParaRPr lang="en-US" altLang="ko-KR" dirty="0"/>
          </a:p>
          <a:p>
            <a:r>
              <a:rPr lang="ko-KR" altLang="en-US" dirty="0"/>
              <a:t>서로 다른 지역이나 구독에 있는 </a:t>
            </a:r>
            <a:r>
              <a:rPr lang="en-US" altLang="ko-KR" dirty="0"/>
              <a:t>Azure</a:t>
            </a:r>
            <a:r>
              <a:rPr lang="ko-KR" altLang="en-US" dirty="0"/>
              <a:t>의 가상 네트워크들을 연결하는 </a:t>
            </a:r>
            <a:r>
              <a:rPr lang="en-US" altLang="ko-KR" dirty="0"/>
              <a:t>‘</a:t>
            </a:r>
            <a:r>
              <a:rPr lang="ko-KR" altLang="en-US" dirty="0"/>
              <a:t>가상 네트워크 간의 연결</a:t>
            </a:r>
            <a:r>
              <a:rPr lang="en-US" altLang="ko-KR" dirty="0"/>
              <a:t>’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가상 네트워크 </a:t>
            </a:r>
            <a:r>
              <a:rPr lang="ko-KR" altLang="en-US" dirty="0" err="1"/>
              <a:t>피어링이나</a:t>
            </a:r>
            <a:r>
              <a:rPr lang="ko-KR" altLang="en-US" dirty="0"/>
              <a:t> 가상 네트워크 게이트웨이를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296FED-9B41-A3D0-3F2C-DA2E46BF2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2096"/>
            <a:ext cx="12192000" cy="247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487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195</Words>
  <Application>Microsoft Office PowerPoint</Application>
  <PresentationFormat>와이드스크린</PresentationFormat>
  <Paragraphs>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Tmon몬소리 Black</vt:lpstr>
      <vt:lpstr>맑은 고딕</vt:lpstr>
      <vt:lpstr>Arial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kosa</cp:lastModifiedBy>
  <cp:revision>18</cp:revision>
  <dcterms:created xsi:type="dcterms:W3CDTF">2022-10-18T15:28:37Z</dcterms:created>
  <dcterms:modified xsi:type="dcterms:W3CDTF">2024-01-07T12:30:51Z</dcterms:modified>
</cp:coreProperties>
</file>