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90" r:id="rId2"/>
    <p:sldId id="259" r:id="rId3"/>
    <p:sldId id="257" r:id="rId4"/>
    <p:sldId id="260" r:id="rId5"/>
    <p:sldId id="262" r:id="rId6"/>
    <p:sldId id="577" r:id="rId7"/>
    <p:sldId id="578" r:id="rId8"/>
    <p:sldId id="329" r:id="rId9"/>
    <p:sldId id="327" r:id="rId10"/>
    <p:sldId id="330" r:id="rId11"/>
    <p:sldId id="575" r:id="rId12"/>
    <p:sldId id="568" r:id="rId13"/>
    <p:sldId id="576" r:id="rId14"/>
    <p:sldId id="574" r:id="rId15"/>
    <p:sldId id="569" r:id="rId16"/>
    <p:sldId id="468" r:id="rId17"/>
    <p:sldId id="515" r:id="rId18"/>
    <p:sldId id="477" r:id="rId19"/>
    <p:sldId id="571" r:id="rId20"/>
    <p:sldId id="572" r:id="rId21"/>
    <p:sldId id="472" r:id="rId22"/>
    <p:sldId id="570" r:id="rId23"/>
    <p:sldId id="573" r:id="rId24"/>
    <p:sldId id="552" r:id="rId25"/>
    <p:sldId id="55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635EAA-1B07-F548-94D1-3D4847077321}">
          <p14:sldIdLst>
            <p14:sldId id="390"/>
          </p14:sldIdLst>
        </p14:section>
        <p14:section name="Intro to NLP" id="{19929B03-B57B-0349-918D-75A3D1837A37}">
          <p14:sldIdLst>
            <p14:sldId id="259"/>
            <p14:sldId id="257"/>
            <p14:sldId id="260"/>
            <p14:sldId id="262"/>
          </p14:sldIdLst>
        </p14:section>
        <p14:section name="Wor2vec introduction" id="{76008BFA-E893-9E45-B1BE-B8C90A1C8A35}">
          <p14:sldIdLst>
            <p14:sldId id="577"/>
            <p14:sldId id="578"/>
            <p14:sldId id="329"/>
            <p14:sldId id="327"/>
            <p14:sldId id="330"/>
          </p14:sldIdLst>
        </p14:section>
        <p14:section name="Paper overview" id="{17799F83-C6CD-244A-BCA5-A4DC42BD8D60}">
          <p14:sldIdLst>
            <p14:sldId id="575"/>
            <p14:sldId id="568"/>
            <p14:sldId id="576"/>
          </p14:sldIdLst>
        </p14:section>
        <p14:section name="Dark matter" id="{1F150B48-9CE3-044C-9307-D84CEFDCFD15}">
          <p14:sldIdLst>
            <p14:sldId id="574"/>
            <p14:sldId id="569"/>
            <p14:sldId id="468"/>
            <p14:sldId id="515"/>
            <p14:sldId id="477"/>
            <p14:sldId id="571"/>
            <p14:sldId id="572"/>
            <p14:sldId id="472"/>
            <p14:sldId id="570"/>
            <p14:sldId id="573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A4879"/>
    <a:srgbClr val="6A548C"/>
    <a:srgbClr val="C499FF"/>
    <a:srgbClr val="7E9307"/>
    <a:srgbClr val="006D69"/>
    <a:srgbClr val="004845"/>
    <a:srgbClr val="222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3" autoAdjust="0"/>
    <p:restoredTop sz="95030" autoAdjust="0"/>
  </p:normalViewPr>
  <p:slideViewPr>
    <p:cSldViewPr snapToGrid="0" snapToObjects="1">
      <p:cViewPr varScale="1">
        <p:scale>
          <a:sx n="160" d="100"/>
          <a:sy n="160" d="100"/>
        </p:scale>
        <p:origin x="16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09DA-582A-0B4A-9675-7301A68A451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CA3B-2642-7847-BD9E-177C5D44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9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B42C-69DF-8643-A5A2-02EC708FC4E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F13B-7614-2A4A-9578-DF5FE827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361C-5A1F-1041-A53A-24AE3947A412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0DB-5A3E-CC45-B590-6951793D9F2C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D3D-7648-2547-936A-FA4B8532D1BC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F3FB-7710-F34B-AC62-7A457F3001DE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D9F-A548-8649-97C7-F48F39673CA8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F1A8-35AF-3A4D-AEFE-8BD6FD3C3B9B}" type="datetime1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F793-F008-3045-978F-71AB3462D37E}" type="datetime1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3789-5D48-4041-A5A6-133003A2EE9C}" type="datetime1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C1E0-9C53-3B40-8FB0-5D191A435BC3}" type="datetime1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2B27-590E-5848-A929-E36A2A694925}" type="datetime1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24E6-7CF4-6543-96F0-768D17D1A402}" type="datetime1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89B0-2105-EB4F-A151-BFEE6E894875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spirehep.net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ord2v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737" y="1985603"/>
            <a:ext cx="807452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1439" y="2779367"/>
            <a:ext cx="477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Meisam</a:t>
            </a:r>
            <a:r>
              <a:rPr lang="en-US" sz="2000" dirty="0"/>
              <a:t> </a:t>
            </a:r>
            <a:r>
              <a:rPr lang="en-US" sz="2000" dirty="0" err="1"/>
              <a:t>Ghasemi</a:t>
            </a:r>
            <a:r>
              <a:rPr lang="en-US" sz="2000" dirty="0"/>
              <a:t> </a:t>
            </a:r>
            <a:r>
              <a:rPr lang="en-US" sz="2000" dirty="0" err="1"/>
              <a:t>Bostanabad</a:t>
            </a:r>
            <a:endParaRPr lang="en-US" sz="2000" dirty="0"/>
          </a:p>
          <a:p>
            <a:pPr algn="ctr"/>
            <a:r>
              <a:rPr lang="en-US" sz="2000" dirty="0" err="1"/>
              <a:t>Abdosamad</a:t>
            </a:r>
            <a:r>
              <a:rPr lang="en-US" sz="2000" dirty="0"/>
              <a:t> </a:t>
            </a:r>
            <a:r>
              <a:rPr lang="en-US" sz="2000" dirty="0" err="1"/>
              <a:t>Keramatfar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842637" y="583406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Answering scientific questions with NLP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AutoShape 2" descr="Image result for atlas experiment">
            <a:extLst>
              <a:ext uri="{FF2B5EF4-FFF2-40B4-BE49-F238E27FC236}">
                <a16:creationId xmlns:a16="http://schemas.microsoft.com/office/drawing/2014/main" id="{A217A5D0-C434-A04F-AAB2-99987CDC6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C6EA-6B80-D54E-87C9-C5BE65BFB532}"/>
              </a:ext>
            </a:extLst>
          </p:cNvPr>
          <p:cNvSpPr txBox="1"/>
          <p:nvPr/>
        </p:nvSpPr>
        <p:spPr>
          <a:xfrm>
            <a:off x="2031439" y="3678524"/>
            <a:ext cx="477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2022-12-15</a:t>
            </a:r>
          </a:p>
        </p:txBody>
      </p:sp>
      <p:pic>
        <p:nvPicPr>
          <p:cNvPr id="3" name="Picture 2" descr="SCHOOL OF BIOLOGICAL SCIENCES">
            <a:extLst>
              <a:ext uri="{FF2B5EF4-FFF2-40B4-BE49-F238E27FC236}">
                <a16:creationId xmlns:a16="http://schemas.microsoft.com/office/drawing/2014/main" id="{FC87544A-EA1D-F765-CF07-838F01A0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05" y="4872397"/>
            <a:ext cx="2824697" cy="14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6AE64-D1DF-5C11-8537-AC4CEC62C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/>
          <a:stretch/>
        </p:blipFill>
        <p:spPr>
          <a:xfrm>
            <a:off x="6121047" y="4766303"/>
            <a:ext cx="1373425" cy="110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B1132-56B4-9B75-22A8-0588BB660356}"/>
              </a:ext>
            </a:extLst>
          </p:cNvPr>
          <p:cNvSpPr txBox="1"/>
          <p:nvPr/>
        </p:nvSpPr>
        <p:spPr>
          <a:xfrm>
            <a:off x="5827760" y="5971809"/>
            <a:ext cx="1959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RCDAT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8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Diagram</a:t>
            </a:r>
          </a:p>
        </p:txBody>
      </p:sp>
      <p:pic>
        <p:nvPicPr>
          <p:cNvPr id="6146" name="Picture 2" descr="C:\Users\keramatfar\Desktop\WorkShops\Deep Learning Work-Shop\word2vec_dia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5" y="1804916"/>
            <a:ext cx="79343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7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Paper in a glance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0059F-910E-FB4F-BDCC-C49E1B8CFD90}"/>
              </a:ext>
            </a:extLst>
          </p:cNvPr>
          <p:cNvSpPr/>
          <p:nvPr/>
        </p:nvSpPr>
        <p:spPr>
          <a:xfrm>
            <a:off x="629318" y="3851230"/>
            <a:ext cx="7885363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Times" pitchFamily="2" charset="0"/>
              </a:rPr>
              <a:t>Beyond property values, publications contain valuable knowledge regarding the connections and relationships between data items as interpreted by the authors. </a:t>
            </a:r>
            <a:endParaRPr lang="en-CA" dirty="0">
              <a:latin typeface="Times" pitchFamily="2" charset="0"/>
            </a:endParaRPr>
          </a:p>
          <a:p>
            <a:pPr algn="just"/>
            <a:endParaRPr lang="en-US" sz="1050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Times" pitchFamily="2" charset="0"/>
              </a:rPr>
              <a:t>It shows that materials science knowledge present in the published literature can be efficiently encoded as information-dense word embeddings.</a:t>
            </a:r>
            <a:endParaRPr lang="en-CA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Times" pitchFamily="2" charset="0"/>
              </a:rPr>
              <a:t>The key idea is that, because </a:t>
            </a:r>
            <a:r>
              <a:rPr lang="en-CA" sz="1800" b="1" u="sng" dirty="0">
                <a:solidFill>
                  <a:schemeClr val="tx2"/>
                </a:solidFill>
                <a:effectLst/>
                <a:latin typeface="Times" pitchFamily="2" charset="0"/>
              </a:rPr>
              <a:t>words with similar meanings </a:t>
            </a:r>
            <a:r>
              <a:rPr lang="en-CA" sz="1800" dirty="0">
                <a:effectLst/>
                <a:latin typeface="Times" pitchFamily="2" charset="0"/>
              </a:rPr>
              <a:t>often appear in similar contexts, the corresponding embeddings will also be similar. 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99889-5639-3591-F733-A2B14327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1655932"/>
            <a:ext cx="5783580" cy="17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Model structure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0059F-910E-FB4F-BDCC-C49E1B8CFD90}"/>
              </a:ext>
            </a:extLst>
          </p:cNvPr>
          <p:cNvSpPr/>
          <p:nvPr/>
        </p:nvSpPr>
        <p:spPr>
          <a:xfrm>
            <a:off x="372134" y="1611317"/>
            <a:ext cx="8104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latin typeface="Times" pitchFamily="2" charset="0"/>
              </a:rPr>
              <a:t>The </a:t>
            </a:r>
            <a:r>
              <a:rPr lang="en-CA" b="1" i="0" dirty="0">
                <a:solidFill>
                  <a:srgbClr val="202122"/>
                </a:solidFill>
                <a:effectLst/>
                <a:latin typeface="Times" pitchFamily="2" charset="0"/>
              </a:rPr>
              <a:t>thermoelectric effect</a:t>
            </a:r>
            <a:r>
              <a:rPr lang="en-CA" b="0" i="0" dirty="0">
                <a:solidFill>
                  <a:srgbClr val="202122"/>
                </a:solidFill>
                <a:effectLst/>
                <a:latin typeface="Times" pitchFamily="2" charset="0"/>
              </a:rPr>
              <a:t> is the direct conversion of temperatures differences to electric voltage and vice versa.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202122"/>
              </a:solidFill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02122"/>
                </a:solidFill>
                <a:latin typeface="Times" pitchFamily="2" charset="0"/>
              </a:rPr>
              <a:t>Cosine similarity of a material embedding and the embedding of thermoelectric is high, </a:t>
            </a:r>
            <a:r>
              <a:rPr lang="en-CA" sz="1800" dirty="0">
                <a:effectLst/>
                <a:latin typeface="Times" pitchFamily="2" charset="0"/>
              </a:rPr>
              <a:t>text corpus necessarily includes abstracts reporting on the thermoelectric behaviour of this material.</a:t>
            </a:r>
            <a:endParaRPr lang="en-CA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1B3F46-F564-7DFA-CC35-268ACFA5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58" y="3541123"/>
            <a:ext cx="3537218" cy="3139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8CC9C9-8ED2-B6B8-04AF-769A4AA8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2" y="3583219"/>
            <a:ext cx="4190832" cy="31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9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Model prediction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0059F-910E-FB4F-BDCC-C49E1B8CFD90}"/>
              </a:ext>
            </a:extLst>
          </p:cNvPr>
          <p:cNvSpPr/>
          <p:nvPr/>
        </p:nvSpPr>
        <p:spPr>
          <a:xfrm>
            <a:off x="252865" y="3165081"/>
            <a:ext cx="3468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Times" pitchFamily="2" charset="0"/>
              </a:rPr>
              <a:t>A ranking of thermoelectric materials can be produced using cosine similarities of material embeddings with the embedding of the word ‘thermoelectric’. </a:t>
            </a:r>
            <a:endParaRPr lang="en-CA" dirty="0">
              <a:latin typeface="Times" pitchFamily="2" charset="0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B9657-39FF-9FA1-5E06-C1D46FE8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37" y="2259675"/>
            <a:ext cx="4228308" cy="33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Dark matter existence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0059F-910E-FB4F-BDCC-C49E1B8CFD90}"/>
              </a:ext>
            </a:extLst>
          </p:cNvPr>
          <p:cNvSpPr/>
          <p:nvPr/>
        </p:nvSpPr>
        <p:spPr>
          <a:xfrm>
            <a:off x="534736" y="1604238"/>
            <a:ext cx="7885363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Over 90% of all matter in the universe is made up of material/energy scientists have never seen. </a:t>
            </a:r>
          </a:p>
          <a:p>
            <a:endParaRPr lang="en-US" sz="105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These particles/energies don’t interact with light (or any electromagnetic fields) so they are dark.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itchFamily="2" charset="0"/>
              </a:rPr>
              <a:t>The orbital velocity observation of galaxies (left plot) and gravitational lensing (right plot) are the clues for dark matter existence. 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E696B-5ABE-0CDF-34BE-A971A7F0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3" y="4355021"/>
            <a:ext cx="4285608" cy="2113043"/>
          </a:xfrm>
          <a:prstGeom prst="rect">
            <a:avLst/>
          </a:prstGeom>
        </p:spPr>
      </p:pic>
      <p:pic>
        <p:nvPicPr>
          <p:cNvPr id="2050" name="Picture 2" descr="Diagram with paths of light from point on left around galaxy in middle to Earth on right.">
            <a:extLst>
              <a:ext uri="{FF2B5EF4-FFF2-40B4-BE49-F238E27FC236}">
                <a16:creationId xmlns:a16="http://schemas.microsoft.com/office/drawing/2014/main" id="{FCBBAA4D-D547-A4B6-808C-46B67081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3" y="4306051"/>
            <a:ext cx="3843580" cy="21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BC4AB-811B-10F7-2A51-90FFCCAC80D6}"/>
              </a:ext>
            </a:extLst>
          </p:cNvPr>
          <p:cNvSpPr txBox="1"/>
          <p:nvPr/>
        </p:nvSpPr>
        <p:spPr>
          <a:xfrm>
            <a:off x="1918154" y="4051170"/>
            <a:ext cx="135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latin typeface="Times" pitchFamily="2" charset="0"/>
                <a:hlinkClick r:id="rId4" action="ppaction://hlinksldjump"/>
              </a:rPr>
              <a:t>more in backup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605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Dark matter is or is not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A7BB2-68DA-4085-0C66-0ED95A396299}"/>
              </a:ext>
            </a:extLst>
          </p:cNvPr>
          <p:cNvSpPr/>
          <p:nvPr/>
        </p:nvSpPr>
        <p:spPr>
          <a:xfrm>
            <a:off x="356506" y="1956276"/>
            <a:ext cx="762512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Dark matter </a:t>
            </a:r>
            <a:r>
              <a:rPr lang="en-US" b="1" u="sng" dirty="0">
                <a:solidFill>
                  <a:srgbClr val="FF0000"/>
                </a:solidFill>
                <a:latin typeface="Times" pitchFamily="2" charset="0"/>
              </a:rPr>
              <a:t>is not</a:t>
            </a:r>
            <a:r>
              <a:rPr lang="en-US" dirty="0">
                <a:latin typeface="Times" pitchFamily="2" charset="0"/>
              </a:rPr>
              <a:t>:</a:t>
            </a:r>
          </a:p>
          <a:p>
            <a:endParaRPr lang="en-US" sz="1400" dirty="0">
              <a:latin typeface="Times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cloud of normal matter, because it would emit particles we could detect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anti-matter produces gamma rays with matter interactions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black hole to be singular in space-time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508E5B-743B-EC57-9F78-A313689B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4063" b="4167"/>
          <a:stretch>
            <a:fillRect/>
          </a:stretch>
        </p:blipFill>
        <p:spPr bwMode="auto">
          <a:xfrm>
            <a:off x="5474702" y="3294896"/>
            <a:ext cx="2703808" cy="264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C3E0F0-39B4-55C0-8117-2058C470054F}"/>
              </a:ext>
            </a:extLst>
          </p:cNvPr>
          <p:cNvSpPr/>
          <p:nvPr/>
        </p:nvSpPr>
        <p:spPr>
          <a:xfrm>
            <a:off x="279013" y="4187406"/>
            <a:ext cx="762512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Dark matter </a:t>
            </a:r>
            <a:r>
              <a:rPr lang="en-US" b="1" u="sng" dirty="0">
                <a:solidFill>
                  <a:srgbClr val="FF0000"/>
                </a:solidFill>
                <a:latin typeface="Times" pitchFamily="2" charset="0"/>
              </a:rPr>
              <a:t>could be</a:t>
            </a:r>
            <a:r>
              <a:rPr lang="en-US" dirty="0">
                <a:latin typeface="Times" pitchFamily="2" charset="0"/>
              </a:rPr>
              <a:t>:</a:t>
            </a:r>
          </a:p>
          <a:p>
            <a:endParaRPr lang="en-US" sz="1400" dirty="0">
              <a:latin typeface="Times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massive so it interacts via gravity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weakly interacting particle (WIMP)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nothing but just a modification in gravity </a:t>
            </a:r>
          </a:p>
        </p:txBody>
      </p:sp>
    </p:spTree>
    <p:extLst>
      <p:ext uri="{BB962C8B-B14F-4D97-AF65-F5344CB8AC3E}">
        <p14:creationId xmlns:p14="http://schemas.microsoft.com/office/powerpoint/2010/main" val="234742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All elementary particles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16</a:t>
            </a:fld>
            <a:endParaRPr lang="en-US" dirty="0"/>
          </a:p>
        </p:txBody>
      </p:sp>
      <p:pic>
        <p:nvPicPr>
          <p:cNvPr id="3076" name="Picture 4" descr="ArgonCube - Neutrinos">
            <a:extLst>
              <a:ext uri="{FF2B5EF4-FFF2-40B4-BE49-F238E27FC236}">
                <a16:creationId xmlns:a16="http://schemas.microsoft.com/office/drawing/2014/main" id="{D5F33D29-C96A-907A-019C-FF69C600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7" y="2803314"/>
            <a:ext cx="3944274" cy="3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A7BB2-68DA-4085-0C66-0ED95A396299}"/>
              </a:ext>
            </a:extLst>
          </p:cNvPr>
          <p:cNvSpPr/>
          <p:nvPr/>
        </p:nvSpPr>
        <p:spPr>
          <a:xfrm>
            <a:off x="534736" y="1522766"/>
            <a:ext cx="8322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All observed particles are shown below right (many Nobel prizes for detection). </a:t>
            </a:r>
          </a:p>
          <a:p>
            <a:endParaRPr lang="en-US" sz="12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itchFamily="2" charset="0"/>
              </a:rPr>
              <a:t>Lightest Supersymmetric particles (like </a:t>
            </a:r>
            <a:r>
              <a:rPr lang="en-CA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2" charset="0"/>
              </a:rPr>
              <a:t>neutralinos</a:t>
            </a:r>
            <a:r>
              <a:rPr lang="en-CA" dirty="0">
                <a:latin typeface="Times" pitchFamily="2" charset="0"/>
              </a:rPr>
              <a:t>) could be dark matter candidates.</a:t>
            </a:r>
          </a:p>
        </p:txBody>
      </p:sp>
      <p:pic>
        <p:nvPicPr>
          <p:cNvPr id="8" name="Picture 2" descr="Atlas Silicon IFIC-Valencia">
            <a:extLst>
              <a:ext uri="{FF2B5EF4-FFF2-40B4-BE49-F238E27FC236}">
                <a16:creationId xmlns:a16="http://schemas.microsoft.com/office/drawing/2014/main" id="{D0735E66-CCCC-B813-CBC6-7CE40AEC7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0"/>
          <a:stretch/>
        </p:blipFill>
        <p:spPr bwMode="auto">
          <a:xfrm>
            <a:off x="4968437" y="2939515"/>
            <a:ext cx="3451662" cy="350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8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25DDE-5CD4-294F-9E5F-FBC76D879487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B64B98-33EC-0644-807F-E67A3EB37C9C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Few points to note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7B2F0-32CC-C64E-B09B-D931060B0572}"/>
              </a:ext>
            </a:extLst>
          </p:cNvPr>
          <p:cNvSpPr/>
          <p:nvPr/>
        </p:nvSpPr>
        <p:spPr>
          <a:xfrm>
            <a:off x="534738" y="1980365"/>
            <a:ext cx="7811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There are so many high energy physics papers looking for dark matter tracks using different new physics theories like supersymmetry or string theory:</a:t>
            </a:r>
          </a:p>
          <a:p>
            <a:pPr algn="just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most papers from CERN, NASA, SLAC, DESY, and Fermilab are available in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  <a:hlinkClick r:id="rId2"/>
              </a:rPr>
              <a:t>inspirehep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site.  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more papers in particle physics compared to cosmology due to number of experiments and countries budget</a:t>
            </a:r>
          </a:p>
          <a:p>
            <a:pPr lvl="1"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After dealing with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api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to download papers, should consider</a:t>
            </a:r>
          </a:p>
          <a:p>
            <a:pPr algn="just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CA" sz="1600" dirty="0">
                <a:latin typeface="Times" pitchFamily="2" charset="0"/>
              </a:rPr>
              <a:t>spacing – sometimes particles are written in different formats like space, dash between words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sz="1600" dirty="0">
                <a:latin typeface="Times" pitchFamily="2" charset="0"/>
              </a:rPr>
              <a:t>choose word embedding algorithms </a:t>
            </a:r>
            <a:br>
              <a:rPr lang="en-CA" dirty="0"/>
            </a:b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Your feedback is welcome and appreciated</a:t>
            </a:r>
          </a:p>
        </p:txBody>
      </p:sp>
    </p:spTree>
    <p:extLst>
      <p:ext uri="{BB962C8B-B14F-4D97-AF65-F5344CB8AC3E}">
        <p14:creationId xmlns:p14="http://schemas.microsoft.com/office/powerpoint/2010/main" val="22608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37831" y="3833210"/>
            <a:ext cx="5063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Backup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97ED7-1702-6347-BBEE-064B14B737F5}"/>
              </a:ext>
            </a:extLst>
          </p:cNvPr>
          <p:cNvGrpSpPr/>
          <p:nvPr/>
        </p:nvGrpSpPr>
        <p:grpSpPr>
          <a:xfrm rot="5400000">
            <a:off x="2560955" y="2608669"/>
            <a:ext cx="7659864" cy="1588582"/>
            <a:chOff x="1128691" y="2016257"/>
            <a:chExt cx="8804402" cy="2596917"/>
          </a:xfrm>
          <a:blipFill>
            <a:blip r:embed="rId2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F8C61-8C94-074C-AEC6-2D7CAE6EB74F}"/>
                </a:ext>
              </a:extLst>
            </p:cNvPr>
            <p:cNvGrpSpPr/>
            <p:nvPr/>
          </p:nvGrpSpPr>
          <p:grpSpPr>
            <a:xfrm>
              <a:off x="1932446" y="2566295"/>
              <a:ext cx="8000647" cy="2046879"/>
              <a:chOff x="1932446" y="2566295"/>
              <a:chExt cx="8000647" cy="2046879"/>
            </a:xfrm>
            <a:grpFill/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E1257-754D-A543-8860-6DE38EBA1374}"/>
                  </a:ext>
                </a:extLst>
              </p:cNvPr>
              <p:cNvSpPr/>
              <p:nvPr/>
            </p:nvSpPr>
            <p:spPr>
              <a:xfrm rot="19071648">
                <a:off x="1932446" y="2566295"/>
                <a:ext cx="6175717" cy="661181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1FCA1C2-A4D7-1240-84CB-178D8126C576}"/>
                  </a:ext>
                </a:extLst>
              </p:cNvPr>
              <p:cNvSpPr/>
              <p:nvPr/>
            </p:nvSpPr>
            <p:spPr>
              <a:xfrm rot="19071648">
                <a:off x="2793858" y="2862794"/>
                <a:ext cx="6256218" cy="908244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38B9E99-9EEC-6449-AF1E-B604DA7E5FAF}"/>
                  </a:ext>
                </a:extLst>
              </p:cNvPr>
              <p:cNvSpPr/>
              <p:nvPr/>
            </p:nvSpPr>
            <p:spPr>
              <a:xfrm rot="19071648">
                <a:off x="3803672" y="3592888"/>
                <a:ext cx="6129421" cy="102028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559F0FE-E65B-BA40-9ACD-9236B0217CC0}"/>
                </a:ext>
              </a:extLst>
            </p:cNvPr>
            <p:cNvSpPr/>
            <p:nvPr/>
          </p:nvSpPr>
          <p:spPr>
            <a:xfrm rot="19071648">
              <a:off x="1128691" y="2016257"/>
              <a:ext cx="6175719" cy="661182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84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0902" y="6356350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05969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Uniform circular motion (classical)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D5BB6A-A241-3927-852A-497C9D14D356}"/>
              </a:ext>
            </a:extLst>
          </p:cNvPr>
          <p:cNvSpPr txBox="1">
            <a:spLocks/>
          </p:cNvSpPr>
          <p:nvPr/>
        </p:nvSpPr>
        <p:spPr>
          <a:xfrm>
            <a:off x="318227" y="2167711"/>
            <a:ext cx="3538736" cy="1913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  <a:latin typeface="Times" pitchFamily="2" charset="0"/>
              </a:rPr>
              <a:t>Orbital Speed Depends on the Mass of the Central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995B2-A00E-E2ED-F7F8-5F2264CF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9246" y="2355035"/>
            <a:ext cx="4211529" cy="3453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D8A59E-A481-7674-5518-13D087DFEF12}"/>
                  </a:ext>
                </a:extLst>
              </p:cNvPr>
              <p:cNvSpPr txBox="1"/>
              <p:nvPr/>
            </p:nvSpPr>
            <p:spPr>
              <a:xfrm>
                <a:off x="143379" y="4316565"/>
                <a:ext cx="3888431" cy="123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𝑔𝑎𝑙𝑎𝑥𝑦</m:t>
                          </m:r>
                        </m:sub>
                      </m:sSub>
                      <m:r>
                        <a:rPr lang="en-CA" sz="4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4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sz="4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CA" sz="4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D8A59E-A481-7674-5518-13D087DF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9" y="4316565"/>
                <a:ext cx="3888431" cy="1235466"/>
              </a:xfrm>
              <a:prstGeom prst="rect">
                <a:avLst/>
              </a:prstGeom>
              <a:blipFill>
                <a:blip r:embed="rId3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E2D-4187-4D56-ABF8-DE0F5BCE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Natural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0B58-48B0-4D7D-8316-5A02F24F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Natural language refers to the way we </a:t>
            </a:r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communicate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with each other. Which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mainly includes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speech and text.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EB4E4-95AF-4B64-9507-9D799823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B0DE-A83D-4508-84C9-354364D67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0902" y="6356350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05969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Definition of Key Variables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2878ABF-65A7-C00D-D343-BD1A9581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3" y="1972602"/>
            <a:ext cx="716599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A1CA38B1-7BF2-7D5E-EF6D-F328E726B3C1}"/>
              </a:ext>
            </a:extLst>
          </p:cNvPr>
          <p:cNvSpPr txBox="1">
            <a:spLocks/>
          </p:cNvSpPr>
          <p:nvPr/>
        </p:nvSpPr>
        <p:spPr>
          <a:xfrm>
            <a:off x="615412" y="1344095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" pitchFamily="2" charset="0"/>
              </a:rPr>
              <a:t>Galaxies are More Massive Than it Looks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F7211A5C-9A8A-27E2-2D96-F1309C20150E}"/>
              </a:ext>
            </a:extLst>
          </p:cNvPr>
          <p:cNvSpPr txBox="1">
            <a:spLocks/>
          </p:cNvSpPr>
          <p:nvPr/>
        </p:nvSpPr>
        <p:spPr>
          <a:xfrm>
            <a:off x="1940342" y="6093141"/>
            <a:ext cx="504056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b="0" dirty="0">
                <a:latin typeface="Times" pitchFamily="2" charset="0"/>
              </a:rPr>
              <a:t>Values based on Solar mass</a:t>
            </a:r>
          </a:p>
        </p:txBody>
      </p:sp>
    </p:spTree>
    <p:extLst>
      <p:ext uri="{BB962C8B-B14F-4D97-AF65-F5344CB8AC3E}">
        <p14:creationId xmlns:p14="http://schemas.microsoft.com/office/powerpoint/2010/main" val="219831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0902" y="6356350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05969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Definition of Key Variables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23939BC-56EA-BCB1-511E-C94D73F5C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53" y="5498562"/>
            <a:ext cx="8245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>
                <a:latin typeface="Times" pitchFamily="2" charset="0"/>
              </a:rPr>
              <a:t>Spiral galaxies all tend to have flat rotation curves indicating large amounts of dark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DEE8-77A0-6EE9-EE9D-6E3332EE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" b="21338"/>
          <a:stretch>
            <a:fillRect/>
          </a:stretch>
        </p:blipFill>
        <p:spPr bwMode="auto">
          <a:xfrm>
            <a:off x="1110640" y="1711644"/>
            <a:ext cx="5956587" cy="35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7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80902" y="6356350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05969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Definition of Key Variables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752AF-6B93-EC89-98F2-00113E45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4063" b="4167"/>
          <a:stretch>
            <a:fillRect/>
          </a:stretch>
        </p:blipFill>
        <p:spPr bwMode="auto">
          <a:xfrm>
            <a:off x="978976" y="1928908"/>
            <a:ext cx="4584915" cy="44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78B0AD0-8719-8E7D-5298-0A4C871D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935" y="2396748"/>
            <a:ext cx="19970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dirty="0"/>
              <a:t>The visible portion of a galaxy lies deep in the heart of a large halo of dark matter</a:t>
            </a:r>
          </a:p>
        </p:txBody>
      </p:sp>
    </p:spTree>
    <p:extLst>
      <p:ext uri="{BB962C8B-B14F-4D97-AF65-F5344CB8AC3E}">
        <p14:creationId xmlns:p14="http://schemas.microsoft.com/office/powerpoint/2010/main" val="89717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Simplified Supersymmetry Models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0059F-910E-FB4F-BDCC-C49E1B8CFD90}"/>
              </a:ext>
            </a:extLst>
          </p:cNvPr>
          <p:cNvSpPr/>
          <p:nvPr/>
        </p:nvSpPr>
        <p:spPr>
          <a:xfrm>
            <a:off x="669853" y="1628901"/>
            <a:ext cx="775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Target </a:t>
            </a:r>
            <a:r>
              <a:rPr lang="en-US" dirty="0" err="1">
                <a:latin typeface="Times" pitchFamily="2" charset="0"/>
              </a:rPr>
              <a:t>gluino</a:t>
            </a:r>
            <a:r>
              <a:rPr lang="en-US" dirty="0">
                <a:latin typeface="Times" pitchFamily="2" charset="0"/>
              </a:rPr>
              <a:t> pair production (strong SUSY) with off-shell top and bottom </a:t>
            </a:r>
            <a:r>
              <a:rPr lang="en-US" dirty="0" err="1">
                <a:latin typeface="Times" pitchFamily="2" charset="0"/>
              </a:rPr>
              <a:t>squarks</a:t>
            </a:r>
            <a:r>
              <a:rPr lang="en-US" dirty="0">
                <a:latin typeface="Times" pitchFamily="2" charset="0"/>
              </a:rPr>
              <a:t> in their decay products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F3FA5-E4AC-6541-8CE3-D2C8E61A2331}"/>
              </a:ext>
            </a:extLst>
          </p:cNvPr>
          <p:cNvSpPr/>
          <p:nvPr/>
        </p:nvSpPr>
        <p:spPr>
          <a:xfrm>
            <a:off x="1242367" y="46465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Gtt</a:t>
            </a: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 </a:t>
            </a:r>
            <a:r>
              <a:rPr lang="en-US" dirty="0"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(1L/0L)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9E4A1-EA48-DD45-8236-6DF19282A44E}"/>
              </a:ext>
            </a:extLst>
          </p:cNvPr>
          <p:cNvSpPr/>
          <p:nvPr/>
        </p:nvSpPr>
        <p:spPr>
          <a:xfrm>
            <a:off x="4011685" y="4646515"/>
            <a:ext cx="132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Gbb</a:t>
            </a: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 </a:t>
            </a:r>
            <a:r>
              <a:rPr lang="en-US" dirty="0"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(0L)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A3F7191-2F34-694B-A7FD-A41355747FE2}"/>
                  </a:ext>
                </a:extLst>
              </p:cNvPr>
              <p:cNvSpPr/>
              <p:nvPr/>
            </p:nvSpPr>
            <p:spPr>
              <a:xfrm>
                <a:off x="1172969" y="5531662"/>
                <a:ext cx="6744009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>
                    <a:latin typeface="Times" pitchFamily="2" charset="0"/>
                  </a:rPr>
                  <a:t>Targeting </a:t>
                </a:r>
                <a:r>
                  <a:rPr lang="en-CA" sz="1600" b="1" dirty="0">
                    <a:solidFill>
                      <a:schemeClr val="tx1"/>
                    </a:solidFill>
                    <a:latin typeface="Times" pitchFamily="2" charset="0"/>
                  </a:rPr>
                  <a:t>final states </a:t>
                </a:r>
                <a:r>
                  <a:rPr lang="en-CA" sz="1600" dirty="0">
                    <a:latin typeface="Times" pitchFamily="2" charset="0"/>
                  </a:rPr>
                  <a:t>with large amount of </a:t>
                </a:r>
                <a:r>
                  <a:rPr lang="en-CA" sz="1600" dirty="0" err="1">
                    <a:latin typeface="Times" pitchFamily="2" charset="0"/>
                  </a:rPr>
                  <a:t>E</a:t>
                </a:r>
                <a:r>
                  <a:rPr lang="en-CA" sz="1600" baseline="-25000" dirty="0" err="1">
                    <a:latin typeface="Times" pitchFamily="2" charset="0"/>
                  </a:rPr>
                  <a:t>T</a:t>
                </a:r>
                <a:r>
                  <a:rPr lang="en-CA" sz="1600" baseline="30000" dirty="0" err="1">
                    <a:latin typeface="Times" pitchFamily="2" charset="0"/>
                  </a:rPr>
                  <a:t>miss</a:t>
                </a:r>
                <a:r>
                  <a:rPr lang="en-CA" sz="1600" dirty="0">
                    <a:latin typeface="Times" pitchFamily="2" charset="0"/>
                  </a:rPr>
                  <a:t> and several b-jets</a:t>
                </a:r>
                <a:endParaRPr lang="en-US" sz="1600" dirty="0">
                  <a:latin typeface="Times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" pitchFamily="2" charset="0"/>
                  </a:rPr>
                  <a:t>For </a:t>
                </a:r>
                <a:r>
                  <a:rPr lang="en-US" sz="1600" dirty="0" err="1">
                    <a:latin typeface="Times" pitchFamily="2" charset="0"/>
                  </a:rPr>
                  <a:t>Gtb</a:t>
                </a:r>
                <a:r>
                  <a:rPr lang="en-US" sz="1600" dirty="0">
                    <a:latin typeface="Times" pitchFamily="2" charset="0"/>
                  </a:rPr>
                  <a:t> model there are other diagrams including </a:t>
                </a:r>
                <a:r>
                  <a:rPr lang="en-US" sz="1600" dirty="0" err="1">
                    <a:latin typeface="Times" pitchFamily="2" charset="0"/>
                  </a:rPr>
                  <a:t>chargino</a:t>
                </a:r>
                <a:r>
                  <a:rPr lang="en-US" sz="1600" dirty="0">
                    <a:latin typeface="Times" pitchFamily="2" charset="0"/>
                  </a:rPr>
                  <a:t> (</a:t>
                </a:r>
                <a:r>
                  <a:rPr lang="en-US" sz="1600" dirty="0">
                    <a:latin typeface="Times" pitchFamily="2" charset="0"/>
                    <a:hlinkClick r:id="rId2" action="ppaction://hlinksldjump"/>
                  </a:rPr>
                  <a:t>backup</a:t>
                </a:r>
                <a:r>
                  <a:rPr lang="en-US" sz="1600" dirty="0">
                    <a:latin typeface="Times" pitchFamily="2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" pitchFamily="2" charset="0"/>
                  </a:rPr>
                  <a:t>Main background is </a:t>
                </a:r>
                <a:r>
                  <a:rPr lang="en-US" sz="1600" dirty="0">
                    <a:solidFill>
                      <a:schemeClr val="tx1"/>
                    </a:solidFill>
                    <a:latin typeface="Times" pitchFamily="2" charset="0"/>
                  </a:rPr>
                  <a:t>semi-leptonic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1600" dirty="0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A3F7191-2F34-694B-A7FD-A4135574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69" y="5531662"/>
                <a:ext cx="6744009" cy="830997"/>
              </a:xfrm>
              <a:prstGeom prst="rect">
                <a:avLst/>
              </a:prstGeom>
              <a:blipFill>
                <a:blip r:embed="rId3"/>
                <a:stretch>
                  <a:fillRect l="-187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677F90-2DF5-4443-A759-DE06518A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71" y="2612342"/>
            <a:ext cx="2506407" cy="209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6C95D-F521-0447-8929-C98CDB956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7" y="2551316"/>
            <a:ext cx="2484000" cy="2037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3F0B98-A91C-2642-8624-A1BCC8A07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212" y="2551315"/>
            <a:ext cx="2419004" cy="2095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9891D-10AB-A441-96C3-EB23EAB0E7A9}"/>
              </a:ext>
            </a:extLst>
          </p:cNvPr>
          <p:cNvSpPr/>
          <p:nvPr/>
        </p:nvSpPr>
        <p:spPr>
          <a:xfrm>
            <a:off x="7195107" y="4646515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 Rounded MT Bold" panose="020F0704030504030204" pitchFamily="34" charset="77"/>
                <a:ea typeface="Batang" panose="02030600000101010101" pitchFamily="18" charset="-127"/>
                <a:cs typeface="Apple Symbols" panose="02000000000000000000" pitchFamily="2" charset="-79"/>
              </a:rPr>
              <a:t>Gtb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AE3CECEA-C193-8345-B199-F278B1B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CCA Background-only Fit Results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12292-C6AA-F94F-97C1-D7A37016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76126" y="3529552"/>
            <a:ext cx="2276825" cy="39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F9E9-1E73-6D44-AE8D-D0ED282C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0778" y="3527787"/>
            <a:ext cx="2276825" cy="39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25FDD5-584B-7C4E-B51B-AE7E5AAC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00777" y="879794"/>
            <a:ext cx="2276825" cy="396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D4949-8BF5-9C4F-A676-7F4DB68A6D14}"/>
              </a:ext>
            </a:extLst>
          </p:cNvPr>
          <p:cNvSpPr/>
          <p:nvPr/>
        </p:nvSpPr>
        <p:spPr>
          <a:xfrm>
            <a:off x="224810" y="1967242"/>
            <a:ext cx="4502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latin typeface="Times" pitchFamily="2" charset="0"/>
              </a:rPr>
              <a:t>Full set of detector systematics and theory systematics are included in the fit. More studies are ongoing for QCD and RW systematic effects</a:t>
            </a:r>
          </a:p>
          <a:p>
            <a:pPr algn="just"/>
            <a:endParaRPr lang="en-CA" sz="1400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latin typeface="Times" pitchFamily="2" charset="0"/>
              </a:rPr>
              <a:t>For each SR, ttbar norm-factor is derived in CRs and validated in VRs. Observe no significant pulls in the VRs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10307-A6EC-854A-84EF-4CDAA62137DD}"/>
              </a:ext>
            </a:extLst>
          </p:cNvPr>
          <p:cNvSpPr/>
          <p:nvPr/>
        </p:nvSpPr>
        <p:spPr>
          <a:xfrm>
            <a:off x="2023432" y="420336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itchFamily="2" charset="0"/>
              </a:rPr>
              <a:t>CRs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35DEA-920C-A94C-9AD0-74FE0463894D}"/>
              </a:ext>
            </a:extLst>
          </p:cNvPr>
          <p:cNvSpPr/>
          <p:nvPr/>
        </p:nvSpPr>
        <p:spPr>
          <a:xfrm>
            <a:off x="6719294" y="149951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itchFamily="2" charset="0"/>
              </a:rPr>
              <a:t>VRs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7DD7E-9D27-B140-81DA-BEA964C2E17B}"/>
              </a:ext>
            </a:extLst>
          </p:cNvPr>
          <p:cNvSpPr/>
          <p:nvPr/>
        </p:nvSpPr>
        <p:spPr>
          <a:xfrm>
            <a:off x="6732118" y="418408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itchFamily="2" charset="0"/>
              </a:rPr>
              <a:t>SRs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B1151-BE25-AE40-BF99-18B0FBBA7F8D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B82205-56C1-1F43-9F76-F40F55F2AA51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NN Background-only Fit Results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E7F9-CD69-FF4C-A595-0CB73546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2255" y="2239596"/>
            <a:ext cx="1760713" cy="3062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412E2-8429-8547-8E01-1E6AF639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2"/>
          <a:stretch/>
        </p:blipFill>
        <p:spPr>
          <a:xfrm rot="5400000">
            <a:off x="6704410" y="2357840"/>
            <a:ext cx="1760713" cy="2825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79902E-0010-274D-8D26-4F49B986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04866" y="2238608"/>
            <a:ext cx="1761435" cy="306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00B59-3DA7-D647-AD21-7B9F6F28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522" y="4117860"/>
            <a:ext cx="1761435" cy="306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63D5-C796-364D-8833-E00FD8E097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61"/>
          <a:stretch/>
        </p:blipFill>
        <p:spPr>
          <a:xfrm rot="5400000">
            <a:off x="6702794" y="4236731"/>
            <a:ext cx="1761435" cy="2825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3D72F0-2A6C-7A45-AFA7-5F5742A7B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804866" y="4117857"/>
            <a:ext cx="1761435" cy="3063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ABEBB1-40CF-4047-8B55-F3E392C09D91}"/>
              </a:ext>
            </a:extLst>
          </p:cNvPr>
          <p:cNvSpPr/>
          <p:nvPr/>
        </p:nvSpPr>
        <p:spPr>
          <a:xfrm>
            <a:off x="342434" y="1649229"/>
            <a:ext cx="8269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latin typeface="Times" pitchFamily="2" charset="0"/>
              </a:rPr>
              <a:t>Background-only fit results for </a:t>
            </a:r>
            <a:r>
              <a:rPr lang="en-CA" sz="1600" dirty="0" err="1">
                <a:latin typeface="Times" pitchFamily="2" charset="0"/>
              </a:rPr>
              <a:t>Gtt</a:t>
            </a:r>
            <a:r>
              <a:rPr lang="en-CA" sz="1600" dirty="0">
                <a:latin typeface="Times" pitchFamily="2" charset="0"/>
              </a:rPr>
              <a:t> (top) and </a:t>
            </a:r>
            <a:r>
              <a:rPr lang="en-CA" sz="1600" dirty="0" err="1">
                <a:latin typeface="Times" pitchFamily="2" charset="0"/>
              </a:rPr>
              <a:t>Gbb</a:t>
            </a:r>
            <a:r>
              <a:rPr lang="en-CA" sz="1600" dirty="0">
                <a:latin typeface="Times" pitchFamily="2" charset="0"/>
              </a:rPr>
              <a:t> (bottom) regions. Like CCA analysis, ttbar norm-factor is derived and validated in the CRs and VRs. Statistical and all systematic uncertainties are included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83D5FA-0896-F841-BDC0-B61E6D40128C}"/>
              </a:ext>
            </a:extLst>
          </p:cNvPr>
          <p:cNvSpPr/>
          <p:nvPr/>
        </p:nvSpPr>
        <p:spPr>
          <a:xfrm>
            <a:off x="4371705" y="257166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Times" pitchFamily="2" charset="0"/>
              </a:rPr>
              <a:t>Gtt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A4134-90BD-3841-9B4A-459098ACE9BE}"/>
              </a:ext>
            </a:extLst>
          </p:cNvPr>
          <p:cNvSpPr/>
          <p:nvPr/>
        </p:nvSpPr>
        <p:spPr>
          <a:xfrm>
            <a:off x="4421746" y="45253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Times" pitchFamily="2" charset="0"/>
              </a:rPr>
              <a:t>Gbb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4A26-520C-4F80-8D72-3C629C7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0175-8885-49CC-A173-4A7BB927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Natural language processing (NLP) is a subfield of </a:t>
            </a: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linguistics, computer science, and artificial intelligence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concerned with how to program computers to </a:t>
            </a: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process and analyze natural language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data.</a:t>
            </a:r>
          </a:p>
          <a:p>
            <a:pPr algn="just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The engineering side of </a:t>
            </a:r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computational linguistics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, often called natural language processing (NLP), which is largely concerned with building computational tools that do useful things with language, e.g., machine translation, summarization, question-answering, etc.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E431-7EB3-4F27-9A0D-9A471F5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B0DE-A83D-4508-84C9-354364D67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4A0-32C6-47DD-B738-3D1FA7A1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C062-5287-4774-BD22-D89C0D99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half a million Persian scientific papers at SID.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798,132 Persian and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6,301,375 English Wikipedia articles.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+mj-lt"/>
              </a:rPr>
              <a:t>1.72 billion websites.</a:t>
            </a:r>
          </a:p>
          <a:p>
            <a:pPr algn="l"/>
            <a:r>
              <a:rPr lang="en-US" dirty="0">
                <a:latin typeface="+mj-lt"/>
              </a:rPr>
              <a:t>500 million tweets per day.</a:t>
            </a:r>
          </a:p>
          <a:p>
            <a:r>
              <a:rPr lang="en-US" dirty="0">
                <a:latin typeface="+mj-lt"/>
              </a:rPr>
              <a:t>3.5 billion google searches per day.</a:t>
            </a:r>
          </a:p>
          <a:p>
            <a:pPr algn="l"/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EC808-85FA-4F4C-B4FE-B993AB31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B0DE-A83D-4508-84C9-354364D67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A4CF-A261-4886-B6A1-DBCE5F10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2BF1-7CB2-4D4D-A033-D09C1E9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Any kind 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of computer manipulation of natural language. At one extreme, it could be as simple as </a:t>
            </a:r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counting word frequencies 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to </a:t>
            </a:r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compare different writing styles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. At the other extreme, NLP involves “</a:t>
            </a:r>
            <a:r>
              <a:rPr lang="en-US" b="0" dirty="0">
                <a:solidFill>
                  <a:srgbClr val="00B0F0"/>
                </a:solidFill>
                <a:effectLst/>
                <a:latin typeface="Helvetica Neue"/>
              </a:rPr>
              <a:t>understanding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” complete human utterances, at least to the extent of being able to give useful responses to them. Recently, there is more advanced application including natural language generation.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FD7A-4105-4EC4-9720-0C01EFD5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B0DE-A83D-4508-84C9-354364D67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Motivation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BB407-690D-3481-AF7F-7DC9CDA383CD}"/>
              </a:ext>
            </a:extLst>
          </p:cNvPr>
          <p:cNvSpPr txBox="1"/>
          <p:nvPr/>
        </p:nvSpPr>
        <p:spPr>
          <a:xfrm>
            <a:off x="353833" y="2505670"/>
            <a:ext cx="843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Mikolov</a:t>
            </a:r>
            <a:r>
              <a:rPr lang="en-US" dirty="0"/>
              <a:t> T, </a:t>
            </a:r>
            <a:r>
              <a:rPr lang="en-US" dirty="0" err="1"/>
              <a:t>Sutskever</a:t>
            </a:r>
            <a:r>
              <a:rPr lang="en-US" dirty="0"/>
              <a:t> I, Chen K, </a:t>
            </a:r>
            <a:r>
              <a:rPr lang="en-US" dirty="0" err="1"/>
              <a:t>Corrado</a:t>
            </a:r>
            <a:r>
              <a:rPr lang="en-US" dirty="0"/>
              <a:t> GS, Dean J. Distributed representations of words and phrases and their compositionality. Advances in neural information processing systems. 2013s.</a:t>
            </a:r>
          </a:p>
        </p:txBody>
      </p:sp>
    </p:spTree>
    <p:extLst>
      <p:ext uri="{BB962C8B-B14F-4D97-AF65-F5344CB8AC3E}">
        <p14:creationId xmlns:p14="http://schemas.microsoft.com/office/powerpoint/2010/main" val="1041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Motivation</a:t>
            </a:r>
          </a:p>
        </p:txBody>
      </p:sp>
      <p:pic>
        <p:nvPicPr>
          <p:cNvPr id="4098" name="Picture 2" descr="C:\Users\keramatfar\Desktop\WorkShops\Deep Learning Work-Shop\word2v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10200" cy="40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9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list of words associated with “Sweden” using Word2vec, in order of proximity: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C:\Users\keramatfar\Desktop\WorkShops\Deep Learning Work-Shop\word2ve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7" y="3132813"/>
            <a:ext cx="3191002" cy="23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F9D37-4DE4-23B5-4B4A-C7D52A41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02" y="2806810"/>
            <a:ext cx="5283961" cy="36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are a modern approach for representing text in natural language processing.</a:t>
            </a:r>
          </a:p>
          <a:p>
            <a:pPr algn="just"/>
            <a:r>
              <a:rPr lang="en-US" dirty="0"/>
              <a:t>A word embedding is an approach to provide a dense vector representation of words that capture something about their meaning.</a:t>
            </a:r>
          </a:p>
          <a:p>
            <a:pPr algn="just"/>
            <a:r>
              <a:rPr lang="en-US" dirty="0"/>
              <a:t>Each word is represented by a point in the embedding space and these points are learned and moved around based on the words that surround the target word.</a:t>
            </a:r>
          </a:p>
          <a:p>
            <a:pPr algn="just"/>
            <a:r>
              <a:rPr lang="en-US" dirty="0"/>
              <a:t>The vector space representation of the words provides a projection where words with similar meanings are locally clustered within the space.</a:t>
            </a:r>
          </a:p>
          <a:p>
            <a:r>
              <a:rPr lang="en-US" dirty="0"/>
              <a:t>The use of word </a:t>
            </a:r>
            <a:r>
              <a:rPr lang="en-US" dirty="0" err="1"/>
              <a:t>embeddings</a:t>
            </a:r>
            <a:r>
              <a:rPr lang="en-US" dirty="0"/>
              <a:t> over other text representations is one of the key methods that has led to breakthrough performance with deep neural networks on problems like machine translation.</a:t>
            </a:r>
          </a:p>
          <a:p>
            <a:r>
              <a:rPr lang="en-US" dirty="0">
                <a:hlinkClick r:id="rId2"/>
              </a:rPr>
              <a:t>Word2vec</a:t>
            </a:r>
            <a:r>
              <a:rPr lang="en-US" dirty="0"/>
              <a:t> is one algorithm for learning a word embedding from a text corpus.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8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177650</TotalTime>
  <Words>1082</Words>
  <Application>Microsoft Macintosh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Cambria Math</vt:lpstr>
      <vt:lpstr>Helvetica Neue</vt:lpstr>
      <vt:lpstr>Times</vt:lpstr>
      <vt:lpstr>Wingdings</vt:lpstr>
      <vt:lpstr>Office Theme</vt:lpstr>
      <vt:lpstr>PowerPoint Presentation</vt:lpstr>
      <vt:lpstr>What is Natural Language?</vt:lpstr>
      <vt:lpstr>What is Natural Language Processing</vt:lpstr>
      <vt:lpstr>Why is it important?</vt:lpstr>
      <vt:lpstr>NLP Applications</vt:lpstr>
      <vt:lpstr>Word2Vec: Motivation</vt:lpstr>
      <vt:lpstr>Word2Vec: Motivation</vt:lpstr>
      <vt:lpstr>Word2Vec: Motivation</vt:lpstr>
      <vt:lpstr>Word2Vec</vt:lpstr>
      <vt:lpstr>Word2Vec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Meisam Meisam</dc:creator>
  <cp:lastModifiedBy>Microsoft Office User</cp:lastModifiedBy>
  <cp:revision>3206</cp:revision>
  <cp:lastPrinted>2020-04-15T12:37:39Z</cp:lastPrinted>
  <dcterms:created xsi:type="dcterms:W3CDTF">2017-04-19T12:46:48Z</dcterms:created>
  <dcterms:modified xsi:type="dcterms:W3CDTF">2022-12-15T12:26:36Z</dcterms:modified>
</cp:coreProperties>
</file>