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90" r:id="rId2"/>
    <p:sldId id="641" r:id="rId3"/>
    <p:sldId id="64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AD70D60-E292-4746-8313-6F44BDBC1563}">
          <p14:sldIdLst>
            <p14:sldId id="390"/>
          </p14:sldIdLst>
        </p14:section>
        <p14:section name="Results" id="{3C189A07-DC0D-024D-AFDA-E241EBB7D9C8}">
          <p14:sldIdLst>
            <p14:sldId id="641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A4879"/>
    <a:srgbClr val="6A548C"/>
    <a:srgbClr val="C499FF"/>
    <a:srgbClr val="7E9307"/>
    <a:srgbClr val="006D69"/>
    <a:srgbClr val="004845"/>
    <a:srgbClr val="222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95023" autoAdjust="0"/>
  </p:normalViewPr>
  <p:slideViewPr>
    <p:cSldViewPr snapToGrid="0" snapToObjects="1">
      <p:cViewPr varScale="1">
        <p:scale>
          <a:sx n="180" d="100"/>
          <a:sy n="180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09DA-582A-0B4A-9675-7301A68A4513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1CA3B-2642-7847-BD9E-177C5D442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9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B42C-69DF-8643-A5A2-02EC708FC4E9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F13B-7614-2A4A-9578-DF5FE827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361C-5A1F-1041-A53A-24AE3947A412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0DB-5A3E-CC45-B590-6951793D9F2C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0D3D-7648-2547-936A-FA4B8532D1BC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F3FB-7710-F34B-AC62-7A457F3001DE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6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2D9F-A548-8649-97C7-F48F39673CA8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9F1A8-35AF-3A4D-AEFE-8BD6FD3C3B9B}" type="datetime1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F793-F008-3045-978F-71AB3462D37E}" type="datetime1">
              <a:rPr lang="en-US" smtClean="0"/>
              <a:t>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3789-5D48-4041-A5A6-133003A2EE9C}" type="datetime1">
              <a:rPr lang="en-US" smtClean="0"/>
              <a:t>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C1E0-9C53-3B40-8FB0-5D191A435BC3}" type="datetime1">
              <a:rPr lang="en-US" smtClean="0"/>
              <a:t>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2B27-590E-5848-A929-E36A2A694925}" type="datetime1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24E6-7CF4-6543-96F0-768D17D1A402}" type="datetime1">
              <a:rPr lang="en-US" smtClean="0"/>
              <a:t>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C89B0-2105-EB4F-A151-BFEE6E894875}" type="datetime1">
              <a:rPr lang="en-US" smtClean="0"/>
              <a:t>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EDF0-4222-DB4C-A009-8F995712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9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534737" y="1985603"/>
            <a:ext cx="807452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31438" y="2519016"/>
            <a:ext cx="477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Meisam</a:t>
            </a:r>
            <a:r>
              <a:rPr lang="en-US" sz="2000" dirty="0"/>
              <a:t> </a:t>
            </a:r>
            <a:r>
              <a:rPr lang="en-US" sz="2000" dirty="0" err="1"/>
              <a:t>Ghasemi</a:t>
            </a:r>
            <a:r>
              <a:rPr lang="en-US" sz="2000" dirty="0"/>
              <a:t> </a:t>
            </a:r>
            <a:r>
              <a:rPr lang="en-US" sz="2000" dirty="0" err="1"/>
              <a:t>Bostanabad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842637" y="583406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Jet tagging with ML Analysis</a:t>
            </a:r>
            <a:endParaRPr lang="en-US" sz="3600" dirty="0">
              <a:solidFill>
                <a:schemeClr val="bg1">
                  <a:lumMod val="85000"/>
                </a:schemeClr>
              </a:solidFill>
              <a:latin typeface="Times"/>
              <a:cs typeface="Times"/>
            </a:endParaRPr>
          </a:p>
        </p:txBody>
      </p:sp>
      <p:sp>
        <p:nvSpPr>
          <p:cNvPr id="2" name="AutoShape 2" descr="Image result for atlas experiment">
            <a:extLst>
              <a:ext uri="{FF2B5EF4-FFF2-40B4-BE49-F238E27FC236}">
                <a16:creationId xmlns:a16="http://schemas.microsoft.com/office/drawing/2014/main" id="{A217A5D0-C434-A04F-AAB2-99987CDC6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1C6EA-6B80-D54E-87C9-C5BE65BFB532}"/>
              </a:ext>
            </a:extLst>
          </p:cNvPr>
          <p:cNvSpPr txBox="1"/>
          <p:nvPr/>
        </p:nvSpPr>
        <p:spPr>
          <a:xfrm>
            <a:off x="2031438" y="3345310"/>
            <a:ext cx="477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Analysis meeting</a:t>
            </a:r>
          </a:p>
          <a:p>
            <a:pPr algn="ctr"/>
            <a:r>
              <a:rPr lang="en-US" sz="2000" dirty="0"/>
              <a:t>2024-01-27</a:t>
            </a:r>
          </a:p>
        </p:txBody>
      </p:sp>
      <p:pic>
        <p:nvPicPr>
          <p:cNvPr id="1026" name="Picture 2" descr="Course on Ergofic Theory">
            <a:extLst>
              <a:ext uri="{FF2B5EF4-FFF2-40B4-BE49-F238E27FC236}">
                <a16:creationId xmlns:a16="http://schemas.microsoft.com/office/drawing/2014/main" id="{FE781BF1-3D6F-7E06-7A26-F66A9A291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19"/>
          <a:stretch/>
        </p:blipFill>
        <p:spPr bwMode="auto">
          <a:xfrm>
            <a:off x="3000879" y="5087123"/>
            <a:ext cx="3142241" cy="8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8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25DDE-5CD4-294F-9E5F-FBC76D879487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B64B98-33EC-0644-807F-E67A3EB37C9C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Related works</a:t>
            </a:r>
            <a:endParaRPr lang="en-US" sz="36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6B69E5-E382-7B47-9865-B6AEE80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E26E5-98D8-7C6F-32C7-B948350DD3A1}"/>
              </a:ext>
            </a:extLst>
          </p:cNvPr>
          <p:cNvSpPr txBox="1"/>
          <p:nvPr/>
        </p:nvSpPr>
        <p:spPr>
          <a:xfrm>
            <a:off x="519697" y="2020459"/>
            <a:ext cx="78089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23232"/>
                </a:solidFill>
                <a:effectLst/>
                <a:latin typeface="Times" pitchFamily="2" charset="0"/>
              </a:rPr>
              <a:t>Several ATLAS/CMS groups have been working on jet tagging by ML (classification task) and report state-of-the-art models:</a:t>
            </a:r>
            <a:endParaRPr lang="en-US" sz="1400" b="0" i="0" dirty="0">
              <a:solidFill>
                <a:srgbClr val="323232"/>
              </a:solidFill>
              <a:effectLst/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23232"/>
              </a:solidFill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effectLst/>
                <a:latin typeface="Times" pitchFamily="2" charset="0"/>
              </a:rPr>
              <a:t>Particle Transformer for Jet Tagging</a:t>
            </a:r>
          </a:p>
          <a:p>
            <a:pPr lvl="1" algn="just"/>
            <a:endParaRPr lang="en-CA" sz="1050" dirty="0">
              <a:effectLst/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effectLst/>
                <a:latin typeface="Times" pitchFamily="2" charset="0"/>
              </a:rPr>
              <a:t>How Much Information is in a Jet? </a:t>
            </a:r>
          </a:p>
          <a:p>
            <a:pPr lvl="1" algn="just"/>
            <a:endParaRPr lang="en-CA" sz="1050" dirty="0">
              <a:effectLst/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effectLst/>
                <a:latin typeface="Times" pitchFamily="2" charset="0"/>
              </a:rPr>
              <a:t>N-</a:t>
            </a:r>
            <a:r>
              <a:rPr lang="en-CA" sz="1400" dirty="0" err="1">
                <a:effectLst/>
                <a:latin typeface="Times" pitchFamily="2" charset="0"/>
              </a:rPr>
              <a:t>Jettiness</a:t>
            </a:r>
            <a:r>
              <a:rPr lang="en-CA" sz="1400" dirty="0">
                <a:effectLst/>
                <a:latin typeface="Times" pitchFamily="2" charset="0"/>
              </a:rPr>
              <a:t>: An Inclusive Event Shape to Veto Jets </a:t>
            </a:r>
          </a:p>
          <a:p>
            <a:pPr lvl="1" algn="just"/>
            <a:endParaRPr lang="en-CA" sz="1050" dirty="0"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effectLst/>
                <a:latin typeface="Times" pitchFamily="2" charset="0"/>
              </a:rPr>
              <a:t>Identifying Boosted Objects with N-</a:t>
            </a:r>
            <a:r>
              <a:rPr lang="en-CA" sz="1400" dirty="0" err="1">
                <a:effectLst/>
                <a:latin typeface="Times" pitchFamily="2" charset="0"/>
              </a:rPr>
              <a:t>subjettiness</a:t>
            </a:r>
            <a:r>
              <a:rPr lang="en-CA" sz="1400" dirty="0">
                <a:effectLst/>
                <a:latin typeface="Times" pitchFamily="2" charset="0"/>
              </a:rPr>
              <a:t> </a:t>
            </a:r>
          </a:p>
          <a:p>
            <a:pPr lvl="1" algn="just"/>
            <a:endParaRPr lang="en-CA" sz="1050" dirty="0"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effectLst/>
                <a:latin typeface="Times" pitchFamily="2" charset="0"/>
              </a:rPr>
              <a:t>Maximizing Boosted Top Identification by Minimizing N-</a:t>
            </a:r>
            <a:r>
              <a:rPr lang="en-CA" sz="1400" dirty="0" err="1">
                <a:effectLst/>
                <a:latin typeface="Times" pitchFamily="2" charset="0"/>
              </a:rPr>
              <a:t>subjettiness</a:t>
            </a:r>
            <a:r>
              <a:rPr lang="en-CA" sz="1400" dirty="0">
                <a:effectLst/>
                <a:latin typeface="Times" pitchFamily="2" charset="0"/>
              </a:rPr>
              <a:t>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CA" sz="1400" dirty="0">
              <a:latin typeface="Times" pitchFamily="2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CA" sz="1400" dirty="0"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23232"/>
                </a:solidFill>
                <a:effectLst/>
                <a:latin typeface="Times" pitchFamily="2" charset="0"/>
              </a:rPr>
              <a:t>In addition to kinematics (energy and momentum), other variables such as charges, trajectory displacement and </a:t>
            </a:r>
            <a:r>
              <a:rPr lang="en-CA" sz="1400" dirty="0">
                <a:effectLst/>
                <a:latin typeface="Times" pitchFamily="2" charset="0"/>
              </a:rPr>
              <a:t>N-</a:t>
            </a:r>
            <a:r>
              <a:rPr lang="en-CA" sz="1400" dirty="0" err="1">
                <a:effectLst/>
                <a:latin typeface="Times" pitchFamily="2" charset="0"/>
              </a:rPr>
              <a:t>Jettiness</a:t>
            </a:r>
            <a:r>
              <a:rPr lang="en-CA" sz="1400" dirty="0">
                <a:effectLst/>
                <a:latin typeface="Times" pitchFamily="2" charset="0"/>
              </a:rPr>
              <a:t> are good options to be fed as the inputs for ML training.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400" b="0" i="0" dirty="0">
              <a:solidFill>
                <a:srgbClr val="323232"/>
              </a:solidFill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323232"/>
                </a:solidFill>
                <a:effectLst/>
                <a:latin typeface="Times" pitchFamily="2" charset="0"/>
              </a:rPr>
              <a:t>All papers used more than 10M </a:t>
            </a:r>
            <a:r>
              <a:rPr lang="en-CA" sz="1400" dirty="0" err="1">
                <a:solidFill>
                  <a:srgbClr val="323232"/>
                </a:solidFill>
                <a:effectLst/>
                <a:latin typeface="Times" pitchFamily="2" charset="0"/>
              </a:rPr>
              <a:t>signal+bkg</a:t>
            </a:r>
            <a:r>
              <a:rPr lang="en-CA" sz="1400" dirty="0">
                <a:solidFill>
                  <a:srgbClr val="323232"/>
                </a:solidFill>
                <a:effectLst/>
                <a:latin typeface="Times" pitchFamily="2" charset="0"/>
              </a:rPr>
              <a:t> events with CUDA cores to speed up the training and surpass the previous state-of-the-art. </a:t>
            </a:r>
            <a:endParaRPr lang="en-US" sz="1400" b="0" i="0" dirty="0">
              <a:solidFill>
                <a:srgbClr val="323232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E25DDE-5CD4-294F-9E5F-FBC76D879487}"/>
              </a:ext>
            </a:extLst>
          </p:cNvPr>
          <p:cNvCxnSpPr>
            <a:cxnSpLocks/>
          </p:cNvCxnSpPr>
          <p:nvPr/>
        </p:nvCxnSpPr>
        <p:spPr>
          <a:xfrm>
            <a:off x="534737" y="1350213"/>
            <a:ext cx="788536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B64B98-33EC-0644-807F-E67A3EB37C9C}"/>
              </a:ext>
            </a:extLst>
          </p:cNvPr>
          <p:cNvSpPr/>
          <p:nvPr/>
        </p:nvSpPr>
        <p:spPr>
          <a:xfrm>
            <a:off x="669853" y="185421"/>
            <a:ext cx="7508657" cy="107511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A6A6A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Times"/>
                <a:cs typeface="Times"/>
              </a:rPr>
              <a:t>Jet representations and ML models</a:t>
            </a:r>
            <a:endParaRPr lang="en-US" sz="36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6B69E5-E382-7B47-9865-B6AEE80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66369"/>
            <a:ext cx="2133600" cy="365125"/>
          </a:xfrm>
        </p:spPr>
        <p:txBody>
          <a:bodyPr/>
          <a:lstStyle/>
          <a:p>
            <a:fld id="{9268EDF0-4222-DB4C-A009-8F9957128167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E26E5-98D8-7C6F-32C7-B948350DD3A1}"/>
              </a:ext>
            </a:extLst>
          </p:cNvPr>
          <p:cNvSpPr txBox="1"/>
          <p:nvPr/>
        </p:nvSpPr>
        <p:spPr>
          <a:xfrm>
            <a:off x="318452" y="1797469"/>
            <a:ext cx="8363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0" i="0" dirty="0">
                <a:solidFill>
                  <a:srgbClr val="333333"/>
                </a:solidFill>
                <a:effectLst/>
                <a:latin typeface="Times" pitchFamily="2" charset="0"/>
              </a:rPr>
              <a:t>In any machine learning problem, how we represent the data often has a large impact on the performance of the models we train. For jet tagging, the most common approaches one finds in the literature include: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98DDBD-3C13-63A9-BC52-61B251E8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95" y="3130745"/>
            <a:ext cx="3169389" cy="237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E5976-D106-1447-DD97-66E11E59CA30}"/>
              </a:ext>
            </a:extLst>
          </p:cNvPr>
          <p:cNvSpPr txBox="1"/>
          <p:nvPr/>
        </p:nvSpPr>
        <p:spPr>
          <a:xfrm>
            <a:off x="483647" y="2924318"/>
            <a:ext cx="466812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333333"/>
                </a:solidFill>
                <a:effectLst/>
                <a:latin typeface="Times" pitchFamily="2" charset="0"/>
              </a:rPr>
              <a:t>Jets as images:</a:t>
            </a:r>
            <a:r>
              <a:rPr lang="en-CA" sz="1400" i="0" dirty="0">
                <a:solidFill>
                  <a:srgbClr val="333333"/>
                </a:solidFill>
                <a:effectLst/>
                <a:latin typeface="Times" pitchFamily="2" charset="0"/>
              </a:rPr>
              <a:t> A jet image is a pixelated grayscale image, where the pixel intensity represents the energy (or transverse momentum) of all particles that deposited in a particular location in the detector plane (</a:t>
            </a:r>
            <a:r>
              <a:rPr lang="en-CA" sz="1400" i="1" dirty="0">
                <a:solidFill>
                  <a:srgbClr val="333333"/>
                </a:solidFill>
                <a:effectLst/>
                <a:latin typeface="Times" pitchFamily="2" charset="0"/>
              </a:rPr>
              <a:t>CNN</a:t>
            </a:r>
            <a:r>
              <a:rPr lang="en-CA" sz="1400" i="0" dirty="0">
                <a:solidFill>
                  <a:srgbClr val="333333"/>
                </a:solidFill>
                <a:effectLst/>
                <a:latin typeface="Times" pitchFamily="2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400" i="0" dirty="0">
              <a:solidFill>
                <a:srgbClr val="333333"/>
              </a:solidFill>
              <a:effectLst/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333333"/>
                </a:solidFill>
                <a:effectLst/>
                <a:latin typeface="Times" pitchFamily="2" charset="0"/>
              </a:rPr>
              <a:t>Jets as sequences.</a:t>
            </a:r>
            <a:r>
              <a:rPr lang="en-CA" sz="1400" b="0" i="0" dirty="0">
                <a:solidFill>
                  <a:srgbClr val="333333"/>
                </a:solidFill>
                <a:effectLst/>
                <a:latin typeface="Times" pitchFamily="2" charset="0"/>
              </a:rPr>
              <a:t> Here the idea is to order the particles in a jet (usually by </a:t>
            </a:r>
            <a:r>
              <a:rPr lang="en-CA" sz="1400" b="0" i="0" dirty="0" err="1">
                <a:solidFill>
                  <a:srgbClr val="333333"/>
                </a:solidFill>
                <a:effectLst/>
                <a:latin typeface="Times" pitchFamily="2" charset="0"/>
              </a:rPr>
              <a:t>p</a:t>
            </a:r>
            <a:r>
              <a:rPr lang="en-CA" sz="1400" b="0" i="0" baseline="-25000" dirty="0" err="1">
                <a:solidFill>
                  <a:srgbClr val="333333"/>
                </a:solidFill>
                <a:effectLst/>
                <a:latin typeface="Times" pitchFamily="2" charset="0"/>
              </a:rPr>
              <a:t>T</a:t>
            </a:r>
            <a:r>
              <a:rPr lang="en-CA" sz="1400" b="0" i="0" dirty="0">
                <a:solidFill>
                  <a:srgbClr val="333333"/>
                </a:solidFill>
                <a:effectLst/>
                <a:latin typeface="Times" pitchFamily="2" charset="0"/>
              </a:rPr>
              <a:t>) and use sequence-based architectures like </a:t>
            </a:r>
            <a:r>
              <a:rPr lang="en-CA" sz="1400" b="0" i="1" dirty="0">
                <a:solidFill>
                  <a:srgbClr val="333333"/>
                </a:solidFill>
                <a:effectLst/>
                <a:latin typeface="Times" pitchFamily="2" charset="0"/>
              </a:rPr>
              <a:t>recurrent neural networks (RNNs).</a:t>
            </a:r>
            <a:endParaRPr lang="en-CA" sz="1400" b="0" i="0" dirty="0">
              <a:solidFill>
                <a:srgbClr val="333333"/>
              </a:solidFill>
              <a:effectLst/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400" i="0" dirty="0">
              <a:solidFill>
                <a:srgbClr val="333333"/>
              </a:solidFill>
              <a:effectLst/>
              <a:latin typeface="Times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333333"/>
                </a:solidFill>
                <a:effectLst/>
                <a:latin typeface="Times" pitchFamily="2" charset="0"/>
              </a:rPr>
              <a:t>Jets as graphs.</a:t>
            </a:r>
            <a:r>
              <a:rPr lang="en-CA" sz="1400" b="0" i="0" dirty="0">
                <a:solidFill>
                  <a:srgbClr val="333333"/>
                </a:solidFill>
                <a:effectLst/>
                <a:latin typeface="Times" pitchFamily="2" charset="0"/>
              </a:rPr>
              <a:t> This approach treats each jet as a generic graph of nodes and edges. Graph neural networks (which we’ll also encounter later in the course) excel on this type of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400" i="0" dirty="0">
              <a:solidFill>
                <a:srgbClr val="333333"/>
              </a:solidFill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230875</TotalTime>
  <Words>282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>IPM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Meisam Meisam</dc:creator>
  <cp:lastModifiedBy>Microsoft Office User</cp:lastModifiedBy>
  <cp:revision>3758</cp:revision>
  <cp:lastPrinted>2020-04-15T12:37:39Z</cp:lastPrinted>
  <dcterms:created xsi:type="dcterms:W3CDTF">2017-04-19T12:46:48Z</dcterms:created>
  <dcterms:modified xsi:type="dcterms:W3CDTF">2024-01-27T07:22:57Z</dcterms:modified>
</cp:coreProperties>
</file>