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1"/>
  </p:handoutMasterIdLst>
  <p:sldIdLst>
    <p:sldId id="261" r:id="rId2"/>
    <p:sldId id="264" r:id="rId3"/>
    <p:sldId id="265" r:id="rId4"/>
    <p:sldId id="260" r:id="rId5"/>
    <p:sldId id="262" r:id="rId6"/>
    <p:sldId id="263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6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Relationship Id="rId3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C4427-6E5C-C641-B3F4-594BA80E9FDE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F0142-61BC-214D-9956-B4B889641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89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F31-3A6A-493A-B1D7-D4E8CF77C6FC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90F-57AF-4B49-A1A0-1B4641644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1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F31-3A6A-493A-B1D7-D4E8CF77C6FC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90F-57AF-4B49-A1A0-1B4641644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3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F31-3A6A-493A-B1D7-D4E8CF77C6FC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90F-57AF-4B49-A1A0-1B4641644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4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F31-3A6A-493A-B1D7-D4E8CF77C6FC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90F-57AF-4B49-A1A0-1B4641644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8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F31-3A6A-493A-B1D7-D4E8CF77C6FC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90F-57AF-4B49-A1A0-1B4641644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63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F31-3A6A-493A-B1D7-D4E8CF77C6FC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90F-57AF-4B49-A1A0-1B4641644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4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F31-3A6A-493A-B1D7-D4E8CF77C6FC}" type="datetimeFigureOut">
              <a:rPr lang="en-US" smtClean="0"/>
              <a:t>3/22/17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90F-57AF-4B49-A1A0-1B4641644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2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F31-3A6A-493A-B1D7-D4E8CF77C6FC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90F-57AF-4B49-A1A0-1B4641644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0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F31-3A6A-493A-B1D7-D4E8CF77C6FC}" type="datetimeFigureOut">
              <a:rPr lang="en-US" smtClean="0"/>
              <a:t>3/22/17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90F-57AF-4B49-A1A0-1B4641644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3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F31-3A6A-493A-B1D7-D4E8CF77C6FC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90F-57AF-4B49-A1A0-1B4641644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9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F31-3A6A-493A-B1D7-D4E8CF77C6FC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90F-57AF-4B49-A1A0-1B4641644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9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84F31-3A6A-493A-B1D7-D4E8CF77C6FC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F590F-57AF-4B49-A1A0-1B4641644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5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7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48148" y="1054509"/>
            <a:ext cx="7772400" cy="455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9.073/HST460 J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</a:rPr>
              <a:t>Introduction to the Generalized Linear </a:t>
            </a:r>
            <a:r>
              <a:rPr lang="en-US" altLang="en-US" sz="2400" b="1" dirty="0" smtClean="0">
                <a:latin typeface="Arial" panose="020B0604020202020204" pitchFamily="34" charset="0"/>
              </a:rPr>
              <a:t>Model: Part II </a:t>
            </a:r>
            <a:endParaRPr lang="en-US" altLang="en-US" sz="2400" b="1" dirty="0"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</a:rPr>
              <a:t>Emery N. Brown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400" b="1" dirty="0"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March 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22, 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1330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0" y="1447800"/>
            <a:ext cx="9144000" cy="3733800"/>
            <a:chOff x="339" y="1723"/>
            <a:chExt cx="4397" cy="1356"/>
          </a:xfrm>
        </p:grpSpPr>
        <p:pic>
          <p:nvPicPr>
            <p:cNvPr id="14344" name="Picture 3" descr="psth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01"/>
            <a:stretch>
              <a:fillRect/>
            </a:stretch>
          </p:blipFill>
          <p:spPr bwMode="auto">
            <a:xfrm>
              <a:off x="1813" y="1882"/>
              <a:ext cx="1426" cy="1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4345" name="Picture 4" descr="rast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" y="1882"/>
              <a:ext cx="1477" cy="1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4346" name="Picture 5" descr="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669"/>
            <a:stretch>
              <a:fillRect/>
            </a:stretch>
          </p:blipFill>
          <p:spPr bwMode="auto">
            <a:xfrm>
              <a:off x="3355" y="1882"/>
              <a:ext cx="1381" cy="1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4347" name="Text Box 6"/>
            <p:cNvSpPr txBox="1">
              <a:spLocks noChangeArrowheads="1"/>
            </p:cNvSpPr>
            <p:nvPr/>
          </p:nvSpPr>
          <p:spPr bwMode="auto">
            <a:xfrm>
              <a:off x="339" y="1723"/>
              <a:ext cx="385" cy="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/>
                <a:t>A</a:t>
              </a:r>
            </a:p>
          </p:txBody>
        </p:sp>
        <p:sp>
          <p:nvSpPr>
            <p:cNvPr id="14348" name="Text Box 7"/>
            <p:cNvSpPr txBox="1">
              <a:spLocks noChangeArrowheads="1"/>
            </p:cNvSpPr>
            <p:nvPr/>
          </p:nvSpPr>
          <p:spPr bwMode="auto">
            <a:xfrm>
              <a:off x="1858" y="1723"/>
              <a:ext cx="385" cy="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/>
                <a:t>B</a:t>
              </a:r>
            </a:p>
          </p:txBody>
        </p:sp>
        <p:sp>
          <p:nvSpPr>
            <p:cNvPr id="14349" name="Text Box 8"/>
            <p:cNvSpPr txBox="1">
              <a:spLocks noChangeArrowheads="1"/>
            </p:cNvSpPr>
            <p:nvPr/>
          </p:nvSpPr>
          <p:spPr bwMode="auto">
            <a:xfrm>
              <a:off x="3333" y="1769"/>
              <a:ext cx="385" cy="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/>
                <a:t>C</a:t>
              </a:r>
            </a:p>
          </p:txBody>
        </p:sp>
      </p:grpSp>
      <p:sp>
        <p:nvSpPr>
          <p:cNvPr id="14339" name="Text Box 9"/>
          <p:cNvSpPr txBox="1">
            <a:spLocks noChangeArrowheads="1"/>
          </p:cNvSpPr>
          <p:nvPr/>
        </p:nvSpPr>
        <p:spPr bwMode="auto">
          <a:xfrm>
            <a:off x="1143000" y="5638800"/>
            <a:ext cx="1390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Raster Plot</a:t>
            </a:r>
          </a:p>
        </p:txBody>
      </p:sp>
      <p:sp>
        <p:nvSpPr>
          <p:cNvPr id="14340" name="Text Box 10"/>
          <p:cNvSpPr txBox="1">
            <a:spLocks noChangeArrowheads="1"/>
          </p:cNvSpPr>
          <p:nvPr/>
        </p:nvSpPr>
        <p:spPr bwMode="auto">
          <a:xfrm>
            <a:off x="3810000" y="5486400"/>
            <a:ext cx="793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PSTH</a:t>
            </a:r>
          </a:p>
        </p:txBody>
      </p:sp>
      <p:sp>
        <p:nvSpPr>
          <p:cNvPr id="14341" name="Text Box 11"/>
          <p:cNvSpPr txBox="1">
            <a:spLocks noChangeArrowheads="1"/>
          </p:cNvSpPr>
          <p:nvPr/>
        </p:nvSpPr>
        <p:spPr bwMode="auto">
          <a:xfrm>
            <a:off x="6934200" y="5257800"/>
            <a:ext cx="164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Spike Counts</a:t>
            </a:r>
          </a:p>
        </p:txBody>
      </p:sp>
      <p:sp>
        <p:nvSpPr>
          <p:cNvPr id="14342" name="Text Box 12"/>
          <p:cNvSpPr txBox="1">
            <a:spLocks noChangeArrowheads="1"/>
          </p:cNvSpPr>
          <p:nvPr/>
        </p:nvSpPr>
        <p:spPr bwMode="auto">
          <a:xfrm>
            <a:off x="1600200" y="304800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Different Data Summaries</a:t>
            </a:r>
          </a:p>
        </p:txBody>
      </p:sp>
      <p:sp>
        <p:nvSpPr>
          <p:cNvPr id="14343" name="Text Box 13"/>
          <p:cNvSpPr txBox="1">
            <a:spLocks noChangeArrowheads="1"/>
          </p:cNvSpPr>
          <p:nvPr/>
        </p:nvSpPr>
        <p:spPr bwMode="auto">
          <a:xfrm>
            <a:off x="685800" y="6172200"/>
            <a:ext cx="670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cs typeface="Arial" panose="020B0604020202020204" pitchFamily="34" charset="0"/>
              </a:rPr>
              <a:t>Wirth et al., Science (2003), Czanner  et al., </a:t>
            </a:r>
            <a:r>
              <a:rPr lang="en-US" altLang="en-US" sz="1600" b="1" i="1">
                <a:cs typeface="Arial" panose="020B0604020202020204" pitchFamily="34" charset="0"/>
              </a:rPr>
              <a:t>J. Neurophys</a:t>
            </a:r>
            <a:r>
              <a:rPr lang="en-US" altLang="en-US" sz="1600" b="1">
                <a:cs typeface="Arial" panose="020B0604020202020204" pitchFamily="34" charset="0"/>
              </a:rPr>
              <a:t>  (2008)</a:t>
            </a:r>
          </a:p>
        </p:txBody>
      </p:sp>
    </p:spTree>
    <p:extLst>
      <p:ext uri="{BB962C8B-B14F-4D97-AF65-F5344CB8AC3E}">
        <p14:creationId xmlns:p14="http://schemas.microsoft.com/office/powerpoint/2010/main" val="233820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76" y="1360012"/>
            <a:ext cx="8045244" cy="45948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01380" y="6368533"/>
            <a:ext cx="379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Czanner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et al. J.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Neurophys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2008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665" y="473786"/>
            <a:ext cx="855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How Big is the Stimulus Effect?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93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995" y="825909"/>
            <a:ext cx="6054213" cy="5375787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12954" y="266077"/>
            <a:ext cx="855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Examples of Stimulus-Response Experiments in Systems Neuroscience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6064" y="6516328"/>
            <a:ext cx="379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Czanner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et al. PNAS 2015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178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066800" y="457200"/>
            <a:ext cx="643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cs typeface="Times New Roman" panose="02020603050405020304" pitchFamily="18" charset="0"/>
              </a:rPr>
              <a:t>A Signal-to-Noise Ratio for Neural Systems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1981200" y="1905000"/>
          <a:ext cx="402907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3" imgW="1701800" imgH="419100" progId="Equation.DSMT4">
                  <p:embed/>
                </p:oleObj>
              </mc:Choice>
              <mc:Fallback>
                <p:oleObj name="Equation" r:id="rId3" imgW="1701800" imgH="419100" progId="Equation.DSMT4">
                  <p:embed/>
                  <p:pic>
                    <p:nvPicPr>
                      <p:cNvPr id="30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905000"/>
                        <a:ext cx="402907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609600" y="1219200"/>
            <a:ext cx="417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cs typeface="Times New Roman" panose="02020603050405020304" pitchFamily="18" charset="0"/>
              </a:rPr>
              <a:t>Deviance (Likelihood Ratio)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533400" y="3200400"/>
            <a:ext cx="3195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cs typeface="Times New Roman" panose="02020603050405020304" pitchFamily="18" charset="0"/>
              </a:rPr>
              <a:t>Saturated Likelihood</a:t>
            </a:r>
          </a:p>
        </p:txBody>
      </p:sp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2057400" y="3657600"/>
          <a:ext cx="449580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5" imgW="2044700" imgH="469900" progId="Equation.DSMT4">
                  <p:embed/>
                </p:oleObj>
              </mc:Choice>
              <mc:Fallback>
                <p:oleObj name="Equation" r:id="rId5" imgW="2044700" imgH="469900" progId="Equation.DSMT4">
                  <p:embed/>
                  <p:pic>
                    <p:nvPicPr>
                      <p:cNvPr id="30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657600"/>
                        <a:ext cx="4495800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04800" y="5105400"/>
            <a:ext cx="8186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cs typeface="Times New Roman" panose="02020603050405020304" pitchFamily="18" charset="0"/>
              </a:rPr>
              <a:t>Difference of Deviance (~Difference in Sum of Squares)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083" name="Object 11"/>
          <p:cNvGraphicFramePr>
            <a:graphicFrameLocks noChangeAspect="1"/>
          </p:cNvGraphicFramePr>
          <p:nvPr/>
        </p:nvGraphicFramePr>
        <p:xfrm>
          <a:off x="2819400" y="5791200"/>
          <a:ext cx="282257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7" imgW="1244060" imgH="215806" progId="Equation.DSMT4">
                  <p:embed/>
                </p:oleObj>
              </mc:Choice>
              <mc:Fallback>
                <p:oleObj name="Equation" r:id="rId7" imgW="1244060" imgH="215806" progId="Equation.DSMT4">
                  <p:embed/>
                  <p:pic>
                    <p:nvPicPr>
                      <p:cNvPr id="308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791200"/>
                        <a:ext cx="282257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355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066800" y="457200"/>
            <a:ext cx="643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cs typeface="Times New Roman" panose="02020603050405020304" pitchFamily="18" charset="0"/>
              </a:rPr>
              <a:t>A Signal-to-Noise Ratio for Neural Systems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685800" y="1682750"/>
          <a:ext cx="65532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1968500" imgH="419100" progId="Equation.DSMT4">
                  <p:embed/>
                </p:oleObj>
              </mc:Choice>
              <mc:Fallback>
                <p:oleObj name="Equation" r:id="rId3" imgW="1968500" imgH="419100" progId="Equation.DSMT4">
                  <p:embed/>
                  <p:pic>
                    <p:nvPicPr>
                      <p:cNvPr id="41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82750"/>
                        <a:ext cx="65532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762000" y="3733800"/>
            <a:ext cx="75311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cs typeface="Times New Roman" panose="02020603050405020304" pitchFamily="18" charset="0"/>
              </a:rPr>
              <a:t> Ratio of the decrease in the deviance due to the </a:t>
            </a:r>
          </a:p>
          <a:p>
            <a:pPr eaLnBrk="1" hangingPunct="1"/>
            <a:r>
              <a:rPr lang="en-US" altLang="en-US" sz="2400" b="1">
                <a:cs typeface="Times New Roman" panose="02020603050405020304" pitchFamily="18" charset="0"/>
              </a:rPr>
              <a:t>signal (task-specific effect or stimulus) correcting </a:t>
            </a:r>
          </a:p>
          <a:p>
            <a:pPr eaLnBrk="1" hangingPunct="1"/>
            <a:r>
              <a:rPr lang="en-US" altLang="en-US" sz="2400" b="1">
                <a:cs typeface="Times New Roman" panose="02020603050405020304" pitchFamily="18" charset="0"/>
              </a:rPr>
              <a:t>for the biophysical properties (spike history effect)</a:t>
            </a:r>
          </a:p>
          <a:p>
            <a:pPr eaLnBrk="1" hangingPunct="1"/>
            <a:r>
              <a:rPr lang="en-US" altLang="en-US" sz="2400" b="1">
                <a:cs typeface="Times New Roman" panose="02020603050405020304" pitchFamily="18" charset="0"/>
              </a:rPr>
              <a:t>of the neuron.</a:t>
            </a:r>
          </a:p>
        </p:txBody>
      </p:sp>
    </p:spTree>
    <p:extLst>
      <p:ext uri="{BB962C8B-B14F-4D97-AF65-F5344CB8AC3E}">
        <p14:creationId xmlns:p14="http://schemas.microsoft.com/office/powerpoint/2010/main" val="1385990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825909"/>
            <a:ext cx="5862483" cy="54101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506064" y="6516328"/>
            <a:ext cx="379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Czanner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et al. PNAS 2015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2954" y="266077"/>
            <a:ext cx="855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Examples of Stimulus-Response Experiments in Systems Neuroscience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889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52" y="715297"/>
            <a:ext cx="6821130" cy="57223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506064" y="6516328"/>
            <a:ext cx="379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Czanner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et al. PNAS 2015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6302" y="121971"/>
            <a:ext cx="855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Signal-to-Noise Ratios for Stimulus and for Spike History Components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009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30" y="1452716"/>
            <a:ext cx="8026284" cy="45867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5076" y="577025"/>
            <a:ext cx="855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Goodness-of-Fit Analysis: KS Plot and Partial Autocorrelations Plots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5671" y="6361158"/>
            <a:ext cx="379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Czanner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et al. PNAS 2015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067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185</Words>
  <Application>Microsoft Macintosh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Emery N Brown</dc:creator>
  <cp:lastModifiedBy>Sheri Leone</cp:lastModifiedBy>
  <cp:revision>8</cp:revision>
  <cp:lastPrinted>2017-03-22T14:14:27Z</cp:lastPrinted>
  <dcterms:created xsi:type="dcterms:W3CDTF">2017-03-22T12:47:02Z</dcterms:created>
  <dcterms:modified xsi:type="dcterms:W3CDTF">2017-03-22T14:19:34Z</dcterms:modified>
</cp:coreProperties>
</file>