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8" r:id="rId10"/>
    <p:sldId id="270" r:id="rId11"/>
    <p:sldId id="269" r:id="rId12"/>
    <p:sldId id="271" r:id="rId13"/>
    <p:sldId id="272" r:id="rId14"/>
    <p:sldId id="2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>
        <p:scale>
          <a:sx n="117" d="100"/>
          <a:sy n="117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81ACD-E45A-EA4D-FCA5-97ABBAE90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7FAAEB-C221-4F82-1890-017EC3A1B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9B1F8-98DB-DB04-A9E3-659B28E8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0E7B8-4A84-A611-28C4-343F1FD9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702D-5143-243E-6251-A9E81DCC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C7E7-A091-A8C3-B253-2ADF2C0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18BFC1-3260-9595-CF62-FE017A0A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ECC3F-1997-BDE9-93D8-A0038C21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4A1A0-B86E-1EF6-430F-70B09E5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AE4BF6-4433-E4FF-4819-FFD0691A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91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923670-A08E-A175-B179-91AC3358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6DDCE6-EEA1-8BD5-01C3-1C8D1B130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B8307-66F1-4358-3240-7FCC5C3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961AE-01C6-1150-A48F-AFCCA80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11598-7874-0DC2-FC20-6DC7F64C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5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52111-126E-D7E8-35AB-C9F5DD42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A8BF6-C9EF-C10F-4EEE-95348E8CE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B5D1B-C771-F6E0-4A69-4C053FEF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2B3E6-052B-C9E3-06D2-1FFC4D96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084278-EB4F-35EE-7F1E-F16D2B48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6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FBAE7-5EAD-5A4E-C65E-FC510EA7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18EB69-B68E-1104-615A-40332714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EA5E5-A7C5-96BA-8523-BDA8F9FD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4FD47B-DD8A-388E-ECA0-E970B296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519BC1-D0F1-B13D-82B5-2D9F0C19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19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62B69-7586-B811-E70F-19EF4FB6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7BE29-C436-51CA-0E5F-59264CD09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981409-6853-02BB-51D2-DE25FE500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5C2844-CCED-B88F-733D-F4A028FD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9B8D90-5AEB-6F8A-5665-A74E1494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2EBBC6-F00E-81A0-65CE-899BFCEA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50960-AF5E-8CCA-9790-FEFE2C1C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C9DA0-74A4-D1D6-138F-1CA0642D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CF6E7-741B-54A1-658E-02BC7B767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C7AF0C-E98B-2F1E-DEB4-2654A4021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3C0340-1346-1BC2-A360-CDC30495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590FD-EE19-F4B7-8F46-5ED3A393C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ADFD33-5941-1037-7B12-7365E001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EF1529-E9B1-7763-49BF-0C148438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80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BEBDB-8A51-EC7F-19CE-543F799D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9EC234-CE57-57CD-BC2C-ABD4E47AE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953CA2-4FC0-EA4A-82AE-780AD876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59647-D412-CF1D-8892-70B2B410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39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979F4-D41A-F0FC-5D6C-16947253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706720-C9DE-950D-5009-907C014C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9654A-6516-2D2E-8D0C-C992DD00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6D56A-B493-51A1-9D4C-EEC08C60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A824F-8D0D-B511-6949-76753B76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FE3CD-F84C-B784-0C0E-2F466F300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F370AC-4222-84C0-B888-20E96343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1A56E4-C0DC-600E-B95B-F80F9DA8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7A5516-390E-FC92-8852-1F3BE447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10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651A4-3B4F-0DBC-2D16-BBF7810C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CEA863-0383-E816-BF6C-57B26DC70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D2E4EF-5CE9-81BB-1E04-FC1A0711C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72929F-CFFA-A9EE-5271-CD3A70A1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BDDE95-1376-09B7-B539-645FA281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C6FB4A-23B1-FD4C-CCD2-8DADB8C9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2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B5023A-6EF2-5817-ED01-082AB691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6FBF4A-BB14-94DB-56B9-A2E8603A4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40608-0E27-FC57-250C-E3A14192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7B76-F756-AD4A-B8B5-412743095A97}" type="datetimeFigureOut">
              <a:rPr lang="fr-FR" smtClean="0"/>
              <a:t>13/11/2022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79D433-02F9-2F98-2463-A52F7BE48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0C331-8632-0D94-4F80-F5A21FFC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3871-EB89-8A4D-B1C3-44B9EA4C1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6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cancer.fr/Patients-et-proches/Les-cancers/La-prise-en-charge-de-la-leucemie-lymphoide-chronique/Diagnostic-et-bilan-initi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27721E-A3EF-F7E5-1BC3-4BA63C92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86" y="1122363"/>
            <a:ext cx="9144000" cy="2387600"/>
          </a:xfrm>
        </p:spPr>
        <p:txBody>
          <a:bodyPr/>
          <a:lstStyle/>
          <a:p>
            <a:r>
              <a:rPr lang="fr-FR" dirty="0"/>
              <a:t>LLC </a:t>
            </a:r>
            <a:r>
              <a:rPr lang="fr-FR" dirty="0" err="1"/>
              <a:t>predictor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D8F958-6F7E-C854-B5CE-578F4BF8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886" y="3612924"/>
            <a:ext cx="9144000" cy="1655762"/>
          </a:xfrm>
        </p:spPr>
        <p:txBody>
          <a:bodyPr/>
          <a:lstStyle/>
          <a:p>
            <a:r>
              <a:rPr lang="fr-FR" dirty="0"/>
              <a:t>Morad </a:t>
            </a:r>
            <a:r>
              <a:rPr lang="fr-FR" dirty="0" err="1"/>
              <a:t>Ghezaiel</a:t>
            </a:r>
            <a:r>
              <a:rPr lang="fr-FR" dirty="0"/>
              <a:t> – Data </a:t>
            </a:r>
            <a:r>
              <a:rPr lang="fr-FR" dirty="0" err="1"/>
              <a:t>scientist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47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0EA52B-93F0-8AA8-249E-EA66669E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QC validation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F7C52A-8E27-641E-B3F5-33EDC01D7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337"/>
            <a:ext cx="10515600" cy="4351338"/>
          </a:xfrm>
        </p:spPr>
        <p:txBody>
          <a:bodyPr/>
          <a:lstStyle/>
          <a:p>
            <a:endParaRPr lang="fr-FR" dirty="0"/>
          </a:p>
          <a:p>
            <a:r>
              <a:rPr lang="fr-FR" sz="2000" dirty="0" err="1"/>
              <a:t>Spectra</a:t>
            </a:r>
            <a:r>
              <a:rPr lang="fr-FR" sz="2000" dirty="0"/>
              <a:t> </a:t>
            </a:r>
            <a:r>
              <a:rPr lang="fr-FR" sz="2000" dirty="0" err="1"/>
              <a:t>yield</a:t>
            </a:r>
            <a:r>
              <a:rPr lang="fr-FR" sz="2000" dirty="0"/>
              <a:t>: 3598/7197 = 50 %</a:t>
            </a:r>
          </a:p>
          <a:p>
            <a:r>
              <a:rPr lang="fr-FR" sz="2000" b="1" dirty="0"/>
              <a:t>QC </a:t>
            </a:r>
            <a:r>
              <a:rPr lang="fr-FR" sz="2000" b="1" dirty="0" err="1"/>
              <a:t>should</a:t>
            </a:r>
            <a:r>
              <a:rPr lang="fr-FR" sz="2000" b="1" dirty="0"/>
              <a:t> not affect by patient B/TNK ratio</a:t>
            </a:r>
            <a:endParaRPr lang="fr-FR" sz="2000" dirty="0"/>
          </a:p>
          <a:p>
            <a:r>
              <a:rPr lang="fr-FR" sz="2000" dirty="0"/>
              <a:t>Fisher exact test:</a:t>
            </a:r>
          </a:p>
          <a:p>
            <a:pPr lvl="1"/>
            <a:r>
              <a:rPr lang="fr-FR" sz="2000" dirty="0"/>
              <a:t>Test if the </a:t>
            </a:r>
            <a:r>
              <a:rPr lang="fr-FR" sz="2000" dirty="0" err="1"/>
              <a:t>filtering</a:t>
            </a:r>
            <a:r>
              <a:rPr lang="fr-FR" sz="2000" dirty="0"/>
              <a:t> </a:t>
            </a:r>
            <a:r>
              <a:rPr lang="fr-FR" sz="2000" dirty="0" err="1"/>
              <a:t>method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biased</a:t>
            </a:r>
            <a:r>
              <a:rPr lang="fr-FR" sz="2000" dirty="0"/>
              <a:t> </a:t>
            </a:r>
            <a:r>
              <a:rPr lang="fr-FR" sz="2000" dirty="0" err="1"/>
              <a:t>toward</a:t>
            </a:r>
            <a:r>
              <a:rPr lang="fr-FR" sz="2000" dirty="0"/>
              <a:t> a </a:t>
            </a:r>
            <a:r>
              <a:rPr lang="fr-FR" sz="2000" dirty="0" err="1"/>
              <a:t>particular</a:t>
            </a:r>
            <a:r>
              <a:rPr lang="fr-FR" sz="2000" dirty="0"/>
              <a:t> </a:t>
            </a:r>
            <a:r>
              <a:rPr lang="fr-FR" sz="2000" dirty="0" err="1"/>
              <a:t>cell</a:t>
            </a:r>
            <a:r>
              <a:rPr lang="fr-FR" sz="2000" dirty="0"/>
              <a:t> type</a:t>
            </a:r>
          </a:p>
          <a:p>
            <a:pPr lvl="1"/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A8AAEFB-AD4E-8621-97B9-80170082CA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1161167"/>
              </p:ext>
            </p:extLst>
          </p:nvPr>
        </p:nvGraphicFramePr>
        <p:xfrm>
          <a:off x="838198" y="4205396"/>
          <a:ext cx="28411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304076917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4206895791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3947546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Before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5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4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02114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1672956E-CF3D-2551-3E73-A4F234586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38214"/>
              </p:ext>
            </p:extLst>
          </p:nvPr>
        </p:nvGraphicFramePr>
        <p:xfrm>
          <a:off x="5834742" y="4304949"/>
          <a:ext cx="28411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7">
                  <a:extLst>
                    <a:ext uri="{9D8B030D-6E8A-4147-A177-3AD203B41FA5}">
                      <a16:colId xmlns:a16="http://schemas.microsoft.com/office/drawing/2014/main" val="2121408121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3286043462"/>
                    </a:ext>
                  </a:extLst>
                </a:gridCol>
                <a:gridCol w="947057">
                  <a:extLst>
                    <a:ext uri="{9D8B030D-6E8A-4147-A177-3AD203B41FA5}">
                      <a16:colId xmlns:a16="http://schemas.microsoft.com/office/drawing/2014/main" val="203616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Median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40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9719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2B3FA5CE-03CB-712E-8AD0-E050F6130581}"/>
              </a:ext>
            </a:extLst>
          </p:cNvPr>
          <p:cNvSpPr txBox="1"/>
          <p:nvPr/>
        </p:nvSpPr>
        <p:spPr>
          <a:xfrm>
            <a:off x="1687284" y="367747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All patient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36266DF-ADA4-3DEA-2890-AD416FDB2C1E}"/>
              </a:ext>
            </a:extLst>
          </p:cNvPr>
          <p:cNvSpPr txBox="1"/>
          <p:nvPr/>
        </p:nvSpPr>
        <p:spPr>
          <a:xfrm>
            <a:off x="6607627" y="3677472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By patient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B6048C-260C-0815-6979-16C7C1DDBFEA}"/>
              </a:ext>
            </a:extLst>
          </p:cNvPr>
          <p:cNvSpPr txBox="1"/>
          <p:nvPr/>
        </p:nvSpPr>
        <p:spPr>
          <a:xfrm>
            <a:off x="838198" y="567130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 </a:t>
            </a:r>
            <a:r>
              <a:rPr lang="el-GR" b="0" i="0" u="none" strike="noStrike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fr-FR" dirty="0"/>
              <a:t> = 5%, the QC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affect B/TNK ratio </a:t>
            </a:r>
          </a:p>
        </p:txBody>
      </p:sp>
    </p:spTree>
    <p:extLst>
      <p:ext uri="{BB962C8B-B14F-4D97-AF65-F5344CB8AC3E}">
        <p14:creationId xmlns:p14="http://schemas.microsoft.com/office/powerpoint/2010/main" val="395395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C636F-1AD9-41D9-B50E-414BAEE0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32AD3ED-9FFE-28EA-3537-78FFA578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The QC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affect B/TNK ratio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important </a:t>
            </a:r>
            <a:r>
              <a:rPr lang="fr-FR" dirty="0" err="1"/>
              <a:t>because</a:t>
            </a:r>
            <a:r>
              <a:rPr lang="fr-FR" dirty="0"/>
              <a:t> B </a:t>
            </a:r>
            <a:r>
              <a:rPr lang="fr-FR" dirty="0" err="1"/>
              <a:t>cell</a:t>
            </a:r>
            <a:r>
              <a:rPr lang="fr-FR" dirty="0"/>
              <a:t> fraction:</a:t>
            </a:r>
          </a:p>
          <a:p>
            <a:pPr marL="457200" lvl="1" indent="0">
              <a:buNone/>
            </a:pPr>
            <a:r>
              <a:rPr lang="fr-FR" dirty="0"/>
              <a:t>-  </a:t>
            </a:r>
            <a:r>
              <a:rPr lang="fr-FR" dirty="0" err="1"/>
              <a:t>is</a:t>
            </a:r>
            <a:r>
              <a:rPr lang="fr-FR" dirty="0"/>
              <a:t> informative of CLL</a:t>
            </a:r>
          </a:p>
          <a:p>
            <a:pPr lvl="1">
              <a:buFontTx/>
              <a:buChar char="-"/>
            </a:pP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affected</a:t>
            </a:r>
            <a:r>
              <a:rPr lang="fr-FR" dirty="0"/>
              <a:t> by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preparation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affected</a:t>
            </a:r>
            <a:r>
              <a:rPr lang="fr-FR" dirty="0"/>
              <a:t> by patient </a:t>
            </a:r>
            <a:r>
              <a:rPr lang="fr-FR" dirty="0" err="1"/>
              <a:t>diversity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659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7244F-BF5F-4649-03B1-E0861775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CLL </a:t>
            </a:r>
            <a:r>
              <a:rPr lang="fr-FR" dirty="0" err="1"/>
              <a:t>predictor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65A55-37E9-5F84-1594-84D737A1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Tool to help CLL </a:t>
            </a:r>
            <a:r>
              <a:rPr lang="fr-FR" dirty="0" err="1"/>
              <a:t>diagnosis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Performs</a:t>
            </a:r>
            <a:r>
              <a:rPr lang="fr-FR" dirty="0"/>
              <a:t> QC, validation and displays the </a:t>
            </a:r>
            <a:r>
              <a:rPr lang="fr-FR" dirty="0" err="1"/>
              <a:t>results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Modulation of the </a:t>
            </a:r>
            <a:r>
              <a:rPr lang="fr-FR" dirty="0" err="1"/>
              <a:t>filtering</a:t>
            </a:r>
            <a:r>
              <a:rPr lang="fr-FR" dirty="0"/>
              <a:t> </a:t>
            </a:r>
            <a:r>
              <a:rPr lang="fr-FR" dirty="0" err="1"/>
              <a:t>threshold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providing</a:t>
            </a:r>
            <a:r>
              <a:rPr lang="fr-FR" dirty="0"/>
              <a:t> validation </a:t>
            </a:r>
            <a:r>
              <a:rPr lang="fr-FR" dirty="0" err="1"/>
              <a:t>metrics</a:t>
            </a:r>
            <a:r>
              <a:rPr lang="fr-FR" dirty="0"/>
              <a:t> to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evaluate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684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8F703-8C2A-A57D-EB27-DB6F5A56F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057" y="2766218"/>
            <a:ext cx="10515600" cy="1325563"/>
          </a:xfrm>
        </p:spPr>
        <p:txBody>
          <a:bodyPr/>
          <a:lstStyle/>
          <a:p>
            <a:r>
              <a:rPr lang="fr-FR" dirty="0" err="1"/>
              <a:t>Thanks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54308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358B3-9C81-4EBC-2842-8855DFC9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C553E-50DE-0580-7192-4514EEA1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Wikipedia</a:t>
            </a:r>
            <a:r>
              <a:rPr lang="fr-FR" dirty="0"/>
              <a:t> </a:t>
            </a:r>
          </a:p>
          <a:p>
            <a:r>
              <a:rPr lang="fr-FR" dirty="0">
                <a:hlinkClick r:id="rId2"/>
              </a:rPr>
              <a:t>https://www.e-cancer.fr/Patients-et-proches/Les-cancers/La-prise-en-charge-de-la-leucemie-lymphoide-chronique/Diagnostic-et-bilan-initial</a:t>
            </a:r>
            <a:endParaRPr lang="fr-FR" dirty="0"/>
          </a:p>
          <a:p>
            <a:r>
              <a:rPr lang="fr-FR" dirty="0"/>
              <a:t>https://</a:t>
            </a:r>
            <a:r>
              <a:rPr lang="fr-FR" dirty="0" err="1"/>
              <a:t>www.ncbi.nlm.nih.gov</a:t>
            </a:r>
            <a:r>
              <a:rPr lang="fr-FR" dirty="0"/>
              <a:t>/</a:t>
            </a:r>
            <a:r>
              <a:rPr lang="fr-FR" dirty="0" err="1"/>
              <a:t>pmc</a:t>
            </a:r>
            <a:r>
              <a:rPr lang="fr-FR" dirty="0"/>
              <a:t>/articles/PMC6590062/</a:t>
            </a:r>
          </a:p>
        </p:txBody>
      </p:sp>
    </p:spTree>
    <p:extLst>
      <p:ext uri="{BB962C8B-B14F-4D97-AF65-F5344CB8AC3E}">
        <p14:creationId xmlns:p14="http://schemas.microsoft.com/office/powerpoint/2010/main" val="32062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12FFA-2974-98BA-8004-DE821432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Chronic</a:t>
            </a:r>
            <a:r>
              <a:rPr lang="fr-FR" dirty="0"/>
              <a:t> </a:t>
            </a:r>
            <a:r>
              <a:rPr lang="fr-FR" dirty="0" err="1"/>
              <a:t>lymphocytic</a:t>
            </a:r>
            <a:r>
              <a:rPr lang="fr-FR" dirty="0"/>
              <a:t> </a:t>
            </a:r>
            <a:r>
              <a:rPr lang="fr-FR" dirty="0" err="1"/>
              <a:t>leukemia</a:t>
            </a:r>
            <a:r>
              <a:rPr lang="fr-FR" dirty="0"/>
              <a:t> (CLL)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DD80C-1138-48E0-9B04-2B102646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2000" dirty="0"/>
              <a:t>CLL</a:t>
            </a:r>
          </a:p>
          <a:p>
            <a:pPr marL="457200" lvl="1" indent="0">
              <a:buNone/>
            </a:pPr>
            <a:r>
              <a:rPr lang="fr-FR" sz="2000" dirty="0"/>
              <a:t>- Most </a:t>
            </a:r>
            <a:r>
              <a:rPr lang="fr-FR" sz="2000" dirty="0" err="1"/>
              <a:t>frequent</a:t>
            </a:r>
            <a:r>
              <a:rPr lang="fr-FR" sz="2000" dirty="0"/>
              <a:t> </a:t>
            </a:r>
            <a:r>
              <a:rPr lang="fr-FR" sz="2000" dirty="0" err="1"/>
              <a:t>leukemia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Prevalence</a:t>
            </a:r>
            <a:r>
              <a:rPr lang="fr-FR" sz="2000" dirty="0"/>
              <a:t>: </a:t>
            </a:r>
            <a:r>
              <a:rPr lang="fr-FR" sz="2000" dirty="0" err="1"/>
              <a:t>elderly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Early</a:t>
            </a:r>
            <a:r>
              <a:rPr lang="fr-FR" sz="2000" dirty="0"/>
              <a:t> diagnostic and </a:t>
            </a:r>
            <a:r>
              <a:rPr lang="fr-FR" sz="2000" dirty="0" err="1"/>
              <a:t>late</a:t>
            </a:r>
            <a:r>
              <a:rPr lang="fr-FR" sz="2000" dirty="0"/>
              <a:t> </a:t>
            </a:r>
            <a:r>
              <a:rPr lang="fr-FR" sz="2000" dirty="0" err="1"/>
              <a:t>treatment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- 95% b </a:t>
            </a:r>
            <a:r>
              <a:rPr lang="fr-FR" sz="2000" dirty="0" err="1"/>
              <a:t>cells</a:t>
            </a:r>
            <a:r>
              <a:rPr lang="fr-FR" sz="2000" dirty="0"/>
              <a:t>, 5% </a:t>
            </a:r>
            <a:r>
              <a:rPr lang="fr-FR" sz="2000" dirty="0" err="1"/>
              <a:t>t</a:t>
            </a:r>
            <a:r>
              <a:rPr lang="fr-FR" sz="2000" dirty="0"/>
              <a:t> </a:t>
            </a:r>
            <a:r>
              <a:rPr lang="fr-FR" sz="2000" dirty="0" err="1"/>
              <a:t>cells</a:t>
            </a:r>
            <a:endParaRPr lang="fr-FR" sz="2000" dirty="0"/>
          </a:p>
          <a:p>
            <a:r>
              <a:rPr lang="fr-FR" sz="2000" dirty="0" err="1"/>
              <a:t>Epidemiology</a:t>
            </a:r>
            <a:r>
              <a:rPr lang="fr-FR" sz="2000" dirty="0"/>
              <a:t>: </a:t>
            </a:r>
          </a:p>
          <a:p>
            <a:pPr marL="457200" lvl="1" indent="0">
              <a:buNone/>
            </a:pPr>
            <a:r>
              <a:rPr lang="fr-FR" sz="2000" dirty="0"/>
              <a:t>- 2:1 men/</a:t>
            </a:r>
            <a:r>
              <a:rPr lang="fr-FR" sz="2000" dirty="0" err="1"/>
              <a:t>women</a:t>
            </a:r>
            <a:r>
              <a:rPr lang="fr-FR" sz="2000" dirty="0"/>
              <a:t> ratio</a:t>
            </a:r>
          </a:p>
          <a:p>
            <a:pPr marL="457200" lvl="1" indent="0">
              <a:buNone/>
            </a:pPr>
            <a:r>
              <a:rPr lang="fr-FR" sz="2000" dirty="0"/>
              <a:t>- Incidence : 4500 new cases /</a:t>
            </a:r>
            <a:r>
              <a:rPr lang="fr-FR" sz="2000" dirty="0" err="1"/>
              <a:t>year</a:t>
            </a:r>
            <a:endParaRPr lang="fr-FR" sz="2000" dirty="0"/>
          </a:p>
          <a:p>
            <a:r>
              <a:rPr lang="fr-FR" sz="2000" dirty="0" err="1"/>
              <a:t>Etiology</a:t>
            </a:r>
            <a:r>
              <a:rPr lang="fr-FR" sz="2000" dirty="0"/>
              <a:t>:</a:t>
            </a:r>
          </a:p>
          <a:p>
            <a:pPr marL="457200" lvl="1" indent="0">
              <a:buNone/>
            </a:pPr>
            <a:r>
              <a:rPr lang="fr-FR" sz="2000" dirty="0"/>
              <a:t>- Alteration of b </a:t>
            </a:r>
            <a:r>
              <a:rPr lang="fr-FR" sz="2000" dirty="0" err="1"/>
              <a:t>cell</a:t>
            </a:r>
            <a:r>
              <a:rPr lang="fr-FR" sz="2000" dirty="0"/>
              <a:t> maturation </a:t>
            </a:r>
          </a:p>
          <a:p>
            <a:pPr marL="457200" lvl="1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Lymphocytosis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somatic</a:t>
            </a:r>
            <a:r>
              <a:rPr lang="fr-FR" sz="2000" dirty="0"/>
              <a:t> mutation</a:t>
            </a:r>
          </a:p>
          <a:p>
            <a:pPr marL="457200" lvl="1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Abnormal</a:t>
            </a:r>
            <a:r>
              <a:rPr lang="fr-FR" sz="2000" dirty="0"/>
              <a:t> expression of </a:t>
            </a:r>
            <a:r>
              <a:rPr lang="fr-FR" sz="2000" dirty="0" err="1"/>
              <a:t>biomarkers</a:t>
            </a:r>
            <a:r>
              <a:rPr lang="fr-FR" sz="2000" dirty="0"/>
              <a:t> </a:t>
            </a:r>
          </a:p>
          <a:p>
            <a:pPr marL="457200" lvl="1" indent="0">
              <a:buNone/>
            </a:pPr>
            <a:r>
              <a:rPr lang="fr-FR" sz="2000" dirty="0"/>
              <a:t>- </a:t>
            </a:r>
            <a:r>
              <a:rPr lang="fr-FR" sz="2000" dirty="0" err="1"/>
              <a:t>Factors</a:t>
            </a:r>
            <a:r>
              <a:rPr lang="fr-FR" sz="2000" dirty="0"/>
              <a:t> are not </a:t>
            </a:r>
            <a:r>
              <a:rPr lang="fr-FR" sz="2000" dirty="0" err="1"/>
              <a:t>well</a:t>
            </a:r>
            <a:r>
              <a:rPr lang="fr-FR" sz="2000" dirty="0"/>
              <a:t> </a:t>
            </a:r>
            <a:r>
              <a:rPr lang="fr-FR" sz="2000" dirty="0" err="1"/>
              <a:t>understood</a:t>
            </a:r>
            <a:r>
              <a:rPr lang="fr-FR" sz="2000" dirty="0"/>
              <a:t> 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65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BC290-2846-A472-C6CB-3C81253A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Diagnostic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92B3F6-6F3C-FC08-B3CE-7D1E9463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Common </a:t>
            </a:r>
            <a:r>
              <a:rPr lang="fr-FR" sz="2000" dirty="0" err="1"/>
              <a:t>blood</a:t>
            </a:r>
            <a:r>
              <a:rPr lang="fr-FR" sz="2000" dirty="0"/>
              <a:t> test</a:t>
            </a:r>
          </a:p>
          <a:p>
            <a:r>
              <a:rPr lang="fr-FR" sz="2000" dirty="0" err="1"/>
              <a:t>Hemogram</a:t>
            </a:r>
            <a:r>
              <a:rPr lang="fr-FR" sz="2000" dirty="0"/>
              <a:t> : </a:t>
            </a:r>
            <a:r>
              <a:rPr lang="fr-FR" sz="2000" dirty="0" err="1"/>
              <a:t>number</a:t>
            </a:r>
            <a:r>
              <a:rPr lang="fr-FR" sz="2000" dirty="0"/>
              <a:t> of B </a:t>
            </a:r>
            <a:r>
              <a:rPr lang="fr-FR" sz="2000" dirty="0" err="1"/>
              <a:t>cells</a:t>
            </a:r>
            <a:r>
              <a:rPr lang="fr-FR" sz="2000" dirty="0"/>
              <a:t> </a:t>
            </a:r>
          </a:p>
          <a:p>
            <a:r>
              <a:rPr lang="fr-FR" sz="2000" dirty="0"/>
              <a:t>Caryotype : </a:t>
            </a:r>
            <a:r>
              <a:rPr lang="fr-FR" sz="2000" dirty="0" err="1"/>
              <a:t>presence</a:t>
            </a:r>
            <a:r>
              <a:rPr lang="fr-FR" sz="2000" dirty="0"/>
              <a:t> of </a:t>
            </a:r>
            <a:r>
              <a:rPr lang="fr-FR" sz="2000" dirty="0" err="1"/>
              <a:t>chromosomal</a:t>
            </a:r>
            <a:r>
              <a:rPr lang="fr-FR" sz="2000" dirty="0"/>
              <a:t> anomalies</a:t>
            </a:r>
          </a:p>
          <a:p>
            <a:r>
              <a:rPr lang="fr-FR" sz="2000" dirty="0" err="1"/>
              <a:t>Immunophenotyping</a:t>
            </a:r>
            <a:r>
              <a:rPr lang="fr-FR" sz="2000" dirty="0"/>
              <a:t> : expression of b </a:t>
            </a:r>
            <a:r>
              <a:rPr lang="fr-FR" sz="2000" dirty="0" err="1"/>
              <a:t>cell</a:t>
            </a:r>
            <a:r>
              <a:rPr lang="fr-FR" sz="2000" dirty="0"/>
              <a:t> maturation markers</a:t>
            </a:r>
          </a:p>
          <a:p>
            <a:r>
              <a:rPr lang="fr-FR" sz="2000" dirty="0"/>
              <a:t>Sever </a:t>
            </a:r>
            <a:r>
              <a:rPr lang="fr-FR" sz="2000" dirty="0" err="1"/>
              <a:t>forms</a:t>
            </a:r>
            <a:r>
              <a:rPr lang="fr-FR" sz="2000" dirty="0"/>
              <a:t> (</a:t>
            </a:r>
            <a:r>
              <a:rPr lang="fr-FR" sz="2000" dirty="0" err="1"/>
              <a:t>Richeter’s</a:t>
            </a:r>
            <a:r>
              <a:rPr lang="fr-FR" sz="2000" dirty="0"/>
              <a:t> </a:t>
            </a:r>
            <a:r>
              <a:rPr lang="fr-FR" sz="2000" dirty="0" err="1"/>
              <a:t>syndrom</a:t>
            </a:r>
            <a:r>
              <a:rPr lang="fr-FR" sz="2000" dirty="0"/>
              <a:t>)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deregulation</a:t>
            </a:r>
            <a:r>
              <a:rPr lang="fr-FR" sz="2000" dirty="0"/>
              <a:t> of </a:t>
            </a:r>
            <a:r>
              <a:rPr lang="fr-FR" sz="2000" dirty="0" err="1"/>
              <a:t>oncogens</a:t>
            </a:r>
            <a:endParaRPr lang="fr-FR" sz="2000" dirty="0"/>
          </a:p>
          <a:p>
            <a:r>
              <a:rPr lang="fr-FR" sz="2000" dirty="0"/>
              <a:t>Blood </a:t>
            </a:r>
            <a:r>
              <a:rPr lang="fr-FR" sz="2000" dirty="0" err="1"/>
              <a:t>smear</a:t>
            </a:r>
            <a:r>
              <a:rPr lang="fr-FR" sz="2000" dirty="0"/>
              <a:t> : </a:t>
            </a:r>
          </a:p>
          <a:p>
            <a:pPr marL="457200" lvl="1" indent="0">
              <a:buNone/>
            </a:pPr>
            <a:r>
              <a:rPr lang="fr-FR" sz="2000" dirty="0"/>
              <a:t>- </a:t>
            </a:r>
            <a:r>
              <a:rPr lang="fr-FR" sz="2000" u="sng" dirty="0" err="1"/>
              <a:t>Gumprecht</a:t>
            </a:r>
            <a:r>
              <a:rPr lang="fr-FR" sz="2000" u="sng" dirty="0"/>
              <a:t> </a:t>
            </a:r>
            <a:r>
              <a:rPr lang="fr-FR" sz="2000" u="sng" dirty="0" err="1"/>
              <a:t>shadows</a:t>
            </a:r>
            <a:r>
              <a:rPr lang="fr-FR" sz="2000" dirty="0"/>
              <a:t>: large nucleus due to the </a:t>
            </a:r>
            <a:r>
              <a:rPr lang="fr-FR" sz="2000" dirty="0" err="1"/>
              <a:t>lack</a:t>
            </a:r>
            <a:r>
              <a:rPr lang="fr-FR" sz="2000" dirty="0"/>
              <a:t> of a structural </a:t>
            </a:r>
            <a:r>
              <a:rPr lang="fr-FR" sz="2000" dirty="0" err="1"/>
              <a:t>protein</a:t>
            </a:r>
            <a:r>
              <a:rPr lang="fr-FR" sz="2000" dirty="0"/>
              <a:t> (</a:t>
            </a:r>
            <a:r>
              <a:rPr lang="fr-FR" sz="2000" dirty="0" err="1"/>
              <a:t>vimentin</a:t>
            </a:r>
            <a:r>
              <a:rPr lang="fr-FR" sz="2000" dirty="0"/>
              <a:t>) </a:t>
            </a:r>
          </a:p>
          <a:p>
            <a:pPr marL="457200" lvl="1" indent="0">
              <a:buNone/>
            </a:pPr>
            <a:r>
              <a:rPr lang="fr-FR" sz="2000" dirty="0"/>
              <a:t>- Importance of </a:t>
            </a:r>
            <a:r>
              <a:rPr lang="fr-FR" sz="2000" dirty="0" err="1"/>
              <a:t>early</a:t>
            </a:r>
            <a:r>
              <a:rPr lang="fr-FR" sz="2000" dirty="0"/>
              <a:t> diagnostic  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 descr="Association de Biologie Praticienne">
            <a:extLst>
              <a:ext uri="{FF2B5EF4-FFF2-40B4-BE49-F238E27FC236}">
                <a16:creationId xmlns:a16="http://schemas.microsoft.com/office/drawing/2014/main" id="{E414BFC9-275C-958E-48D4-45A330DE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940" y="1027906"/>
            <a:ext cx="3302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8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896E9-B80D-3FB5-762F-A8ED6B8A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Raman </a:t>
            </a:r>
            <a:r>
              <a:rPr lang="fr-FR" dirty="0" err="1"/>
              <a:t>spectroscopy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3B762-46F5-8927-AB67-AF62C803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Measures</a:t>
            </a:r>
            <a:r>
              <a:rPr lang="fr-FR" sz="2000" dirty="0"/>
              <a:t> the </a:t>
            </a:r>
            <a:r>
              <a:rPr lang="fr-FR" sz="2000" dirty="0" err="1"/>
              <a:t>molecular</a:t>
            </a:r>
            <a:r>
              <a:rPr lang="fr-FR" sz="2000" dirty="0"/>
              <a:t> composition</a:t>
            </a:r>
          </a:p>
          <a:p>
            <a:r>
              <a:rPr lang="fr-FR" sz="2000" dirty="0" err="1"/>
              <a:t>Molecules</a:t>
            </a:r>
            <a:r>
              <a:rPr lang="fr-FR" sz="2000" dirty="0"/>
              <a:t> </a:t>
            </a:r>
            <a:r>
              <a:rPr lang="fr-FR" sz="2000" dirty="0" err="1"/>
              <a:t>produce</a:t>
            </a:r>
            <a:r>
              <a:rPr lang="fr-FR" sz="2000" dirty="0"/>
              <a:t> vibrations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act</a:t>
            </a:r>
            <a:r>
              <a:rPr lang="fr-FR" sz="2000" dirty="0"/>
              <a:t> like particules (phonons)</a:t>
            </a:r>
          </a:p>
          <a:p>
            <a:r>
              <a:rPr lang="fr-FR" sz="2000" dirty="0"/>
              <a:t>The </a:t>
            </a:r>
            <a:r>
              <a:rPr lang="fr-FR" sz="2000" dirty="0" err="1"/>
              <a:t>sample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illuminated</a:t>
            </a:r>
            <a:r>
              <a:rPr lang="fr-FR" sz="2000" dirty="0"/>
              <a:t> by a </a:t>
            </a:r>
            <a:r>
              <a:rPr lang="fr-FR" sz="2000" dirty="0" err="1"/>
              <a:t>monochromatic</a:t>
            </a:r>
            <a:r>
              <a:rPr lang="fr-FR" sz="2000" dirty="0"/>
              <a:t> laser </a:t>
            </a:r>
            <a:r>
              <a:rPr lang="fr-FR" sz="2000" dirty="0" err="1"/>
              <a:t>beam</a:t>
            </a:r>
            <a:endParaRPr lang="fr-FR" sz="2000" dirty="0"/>
          </a:p>
          <a:p>
            <a:r>
              <a:rPr lang="fr-FR" sz="2000" dirty="0"/>
              <a:t>Photons </a:t>
            </a:r>
            <a:r>
              <a:rPr lang="fr-FR" sz="2000" dirty="0" err="1"/>
              <a:t>interact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phonons (variation of </a:t>
            </a:r>
            <a:r>
              <a:rPr lang="fr-FR" sz="2000" dirty="0" err="1"/>
              <a:t>wavelength</a:t>
            </a:r>
            <a:r>
              <a:rPr lang="fr-FR" sz="2000" dirty="0"/>
              <a:t>) </a:t>
            </a:r>
          </a:p>
          <a:p>
            <a:r>
              <a:rPr lang="fr-FR" sz="2000" dirty="0"/>
              <a:t>An </a:t>
            </a:r>
            <a:r>
              <a:rPr lang="fr-FR" sz="2000" dirty="0" err="1"/>
              <a:t>optical</a:t>
            </a:r>
            <a:r>
              <a:rPr lang="fr-FR" sz="2000" dirty="0"/>
              <a:t> system </a:t>
            </a:r>
            <a:r>
              <a:rPr lang="fr-FR" sz="2000" dirty="0" err="1"/>
              <a:t>measures</a:t>
            </a:r>
            <a:r>
              <a:rPr lang="fr-FR" sz="2000" dirty="0"/>
              <a:t> the light </a:t>
            </a:r>
            <a:r>
              <a:rPr lang="fr-FR" sz="2000" dirty="0" err="1"/>
              <a:t>emitted</a:t>
            </a:r>
            <a:r>
              <a:rPr lang="fr-FR" sz="2000" dirty="0"/>
              <a:t> by the </a:t>
            </a:r>
            <a:r>
              <a:rPr lang="fr-FR" sz="2000" dirty="0" err="1"/>
              <a:t>sample</a:t>
            </a:r>
            <a:endParaRPr lang="fr-FR" sz="2000" dirty="0"/>
          </a:p>
          <a:p>
            <a:endParaRPr lang="fr-FR" dirty="0"/>
          </a:p>
        </p:txBody>
      </p:sp>
      <p:pic>
        <p:nvPicPr>
          <p:cNvPr id="2050" name="Picture 2" descr="Surface phonon - Wikipedia">
            <a:extLst>
              <a:ext uri="{FF2B5EF4-FFF2-40B4-BE49-F238E27FC236}">
                <a16:creationId xmlns:a16="http://schemas.microsoft.com/office/drawing/2014/main" id="{98222D7A-BEC9-FE80-B7E2-C8CED5C1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1" y="1690688"/>
            <a:ext cx="2463709" cy="22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1">
            <a:extLst>
              <a:ext uri="{FF2B5EF4-FFF2-40B4-BE49-F238E27FC236}">
                <a16:creationId xmlns:a16="http://schemas.microsoft.com/office/drawing/2014/main" id="{15CB4AE8-1155-2D0F-C7DA-E703F83AE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8321" y="3987952"/>
            <a:ext cx="4723675" cy="23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0882C-93F8-F4A4-27E7-217C21A5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CLL and Raman </a:t>
            </a:r>
            <a:r>
              <a:rPr lang="fr-FR" dirty="0" err="1"/>
              <a:t>spectroscopy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48D6F-5F1C-C69A-28D1-F333D21E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CLL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associated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morphological</a:t>
            </a:r>
            <a:r>
              <a:rPr lang="fr-FR" dirty="0"/>
              <a:t> and </a:t>
            </a:r>
            <a:r>
              <a:rPr lang="fr-FR" dirty="0" err="1"/>
              <a:t>molecular</a:t>
            </a:r>
            <a:r>
              <a:rPr lang="fr-FR" dirty="0"/>
              <a:t> composition changements</a:t>
            </a:r>
          </a:p>
          <a:p>
            <a:r>
              <a:rPr lang="fr-FR" dirty="0"/>
              <a:t>Raman </a:t>
            </a:r>
            <a:r>
              <a:rPr lang="fr-FR" dirty="0" err="1"/>
              <a:t>spectroscopy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charcaterize</a:t>
            </a:r>
            <a:r>
              <a:rPr lang="fr-FR" dirty="0"/>
              <a:t> </a:t>
            </a:r>
            <a:r>
              <a:rPr lang="fr-FR" dirty="0" err="1"/>
              <a:t>lymphoid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</a:t>
            </a:r>
            <a:r>
              <a:rPr lang="fr-FR" dirty="0" err="1"/>
              <a:t>samples</a:t>
            </a:r>
            <a:endParaRPr lang="fr-FR" dirty="0"/>
          </a:p>
          <a:p>
            <a:r>
              <a:rPr lang="fr-FR" dirty="0"/>
              <a:t>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corrected</a:t>
            </a:r>
            <a:r>
              <a:rPr lang="fr-FR" dirty="0"/>
              <a:t> for noise</a:t>
            </a:r>
          </a:p>
          <a:p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controlled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are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lymphoid</a:t>
            </a:r>
            <a:r>
              <a:rPr lang="fr-FR" dirty="0"/>
              <a:t> </a:t>
            </a:r>
            <a:r>
              <a:rPr lang="fr-FR" dirty="0" err="1"/>
              <a:t>cells</a:t>
            </a:r>
            <a:r>
              <a:rPr lang="fr-FR" dirty="0"/>
              <a:t> </a:t>
            </a:r>
            <a:r>
              <a:rPr lang="fr-FR" dirty="0" err="1"/>
              <a:t>counts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31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07A82-F08E-91A8-3CD6-633509BB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CC302D-A307-FED8-D770-1997D80F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dirty="0" err="1"/>
              <a:t>Development</a:t>
            </a:r>
            <a:r>
              <a:rPr lang="fr-FR" dirty="0"/>
              <a:t> of a </a:t>
            </a:r>
            <a:r>
              <a:rPr lang="fr-FR" dirty="0" err="1"/>
              <a:t>tool</a:t>
            </a:r>
            <a:r>
              <a:rPr lang="fr-FR" dirty="0"/>
              <a:t> to help the </a:t>
            </a:r>
            <a:r>
              <a:rPr lang="fr-FR" dirty="0" err="1"/>
              <a:t>diagnosis</a:t>
            </a:r>
            <a:r>
              <a:rPr lang="fr-FR" dirty="0"/>
              <a:t> of CLL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Data: 33 patients </a:t>
            </a:r>
            <a:r>
              <a:rPr lang="fr-FR" dirty="0" err="1"/>
              <a:t>with</a:t>
            </a:r>
            <a:r>
              <a:rPr lang="fr-FR" dirty="0"/>
              <a:t> Raman </a:t>
            </a:r>
            <a:r>
              <a:rPr lang="fr-FR" dirty="0" err="1"/>
              <a:t>spectra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B and TNK </a:t>
            </a:r>
            <a:r>
              <a:rPr lang="fr-FR" dirty="0" err="1"/>
              <a:t>cells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The </a:t>
            </a:r>
            <a:r>
              <a:rPr lang="fr-FR" dirty="0" err="1"/>
              <a:t>spectrometer</a:t>
            </a:r>
            <a:r>
              <a:rPr lang="fr-FR" dirty="0"/>
              <a:t> points to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cell</a:t>
            </a:r>
            <a:r>
              <a:rPr lang="fr-FR" dirty="0"/>
              <a:t> areas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- Plan</a:t>
            </a:r>
            <a:r>
              <a:rPr lang="fr-FR" dirty="0"/>
              <a:t>: </a:t>
            </a:r>
          </a:p>
          <a:p>
            <a:pPr marL="457200" lvl="1" indent="0">
              <a:buNone/>
            </a:pPr>
            <a:r>
              <a:rPr lang="fr-FR" dirty="0"/>
              <a:t>1) Descriptive </a:t>
            </a:r>
            <a:r>
              <a:rPr lang="fr-FR" dirty="0" err="1"/>
              <a:t>analysis</a:t>
            </a:r>
            <a:r>
              <a:rPr lang="fr-FR" dirty="0"/>
              <a:t> of the data </a:t>
            </a:r>
          </a:p>
          <a:p>
            <a:pPr marL="457200" lvl="1" indent="0">
              <a:buNone/>
            </a:pPr>
            <a:r>
              <a:rPr lang="fr-FR" dirty="0"/>
              <a:t>2) </a:t>
            </a:r>
            <a:r>
              <a:rPr lang="fr-FR" dirty="0" err="1"/>
              <a:t>Quality</a:t>
            </a:r>
            <a:r>
              <a:rPr lang="fr-FR" dirty="0"/>
              <a:t> control: </a:t>
            </a:r>
            <a:r>
              <a:rPr lang="fr-FR" dirty="0" err="1"/>
              <a:t>results</a:t>
            </a:r>
            <a:r>
              <a:rPr lang="fr-FR" dirty="0"/>
              <a:t> and validation </a:t>
            </a:r>
          </a:p>
          <a:p>
            <a:pPr marL="457200" lvl="1" indent="0">
              <a:buNone/>
            </a:pPr>
            <a:r>
              <a:rPr lang="fr-FR" dirty="0"/>
              <a:t>3) </a:t>
            </a:r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tool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08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18BDE-3D0C-B7E5-BA8F-240EEC3A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42B2F-CEB3-64F6-C307-B6798F31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697"/>
            <a:ext cx="10515600" cy="435133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33 patients:</a:t>
            </a:r>
          </a:p>
          <a:p>
            <a:pPr lvl="1"/>
            <a:r>
              <a:rPr lang="fr-FR" dirty="0"/>
              <a:t>19 </a:t>
            </a:r>
            <a:r>
              <a:rPr lang="fr-FR" dirty="0" err="1"/>
              <a:t>healthy</a:t>
            </a:r>
            <a:endParaRPr lang="fr-FR" dirty="0"/>
          </a:p>
          <a:p>
            <a:pPr lvl="1"/>
            <a:r>
              <a:rPr lang="fr-FR" dirty="0"/>
              <a:t>14 </a:t>
            </a:r>
            <a:r>
              <a:rPr lang="fr-FR" dirty="0" err="1"/>
              <a:t>sick</a:t>
            </a:r>
            <a:r>
              <a:rPr lang="fr-FR" dirty="0"/>
              <a:t> (CLL)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7197 </a:t>
            </a:r>
            <a:r>
              <a:rPr lang="fr-FR" dirty="0" err="1"/>
              <a:t>spectra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Number</a:t>
            </a:r>
            <a:r>
              <a:rPr lang="fr-FR" dirty="0"/>
              <a:t> of B </a:t>
            </a:r>
            <a:r>
              <a:rPr lang="fr-FR" dirty="0" err="1"/>
              <a:t>spectra</a:t>
            </a:r>
            <a:r>
              <a:rPr lang="fr-FR" dirty="0"/>
              <a:t> &gt; TNK  in CLL patients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B4A3C40-6548-5745-C452-6839302CE5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598163"/>
              </p:ext>
            </p:extLst>
          </p:nvPr>
        </p:nvGraphicFramePr>
        <p:xfrm>
          <a:off x="4053846" y="1882994"/>
          <a:ext cx="3181347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49">
                  <a:extLst>
                    <a:ext uri="{9D8B030D-6E8A-4147-A177-3AD203B41FA5}">
                      <a16:colId xmlns:a16="http://schemas.microsoft.com/office/drawing/2014/main" val="2445321492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3977939363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934193149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432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fr-FR" dirty="0" err="1"/>
                        <a:t>Healthy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3829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0820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fr-FR" dirty="0"/>
                        <a:t>CLL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0884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0530844E-1111-6958-B53E-40C74A7CA005}"/>
              </a:ext>
            </a:extLst>
          </p:cNvPr>
          <p:cNvSpPr txBox="1"/>
          <p:nvPr/>
        </p:nvSpPr>
        <p:spPr>
          <a:xfrm>
            <a:off x="4579626" y="1383768"/>
            <a:ext cx="307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spectra</a:t>
            </a:r>
            <a:endParaRPr lang="fr-FR" b="1" dirty="0"/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6D5100EE-1A79-7B37-6C5D-D77BE4647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59400"/>
              </p:ext>
            </p:extLst>
          </p:nvPr>
        </p:nvGraphicFramePr>
        <p:xfrm>
          <a:off x="8012431" y="1845433"/>
          <a:ext cx="3181347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49">
                  <a:extLst>
                    <a:ext uri="{9D8B030D-6E8A-4147-A177-3AD203B41FA5}">
                      <a16:colId xmlns:a16="http://schemas.microsoft.com/office/drawing/2014/main" val="2445321492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3977939363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934193149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432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fr-FR" dirty="0" err="1"/>
                        <a:t>Healthy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0820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fr-FR" dirty="0"/>
                        <a:t>CLL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0884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CABC291-C27C-DA16-B7AF-A823430D561B}"/>
              </a:ext>
            </a:extLst>
          </p:cNvPr>
          <p:cNvSpPr txBox="1"/>
          <p:nvPr/>
        </p:nvSpPr>
        <p:spPr>
          <a:xfrm>
            <a:off x="8732522" y="1383768"/>
            <a:ext cx="307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cells</a:t>
            </a:r>
            <a:endParaRPr lang="fr-FR" b="1" dirty="0"/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301705F6-90CA-4C59-BB9B-BC33B6C82D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2636626"/>
              </p:ext>
            </p:extLst>
          </p:nvPr>
        </p:nvGraphicFramePr>
        <p:xfrm>
          <a:off x="8012431" y="4246534"/>
          <a:ext cx="3181347" cy="1325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49">
                  <a:extLst>
                    <a:ext uri="{9D8B030D-6E8A-4147-A177-3AD203B41FA5}">
                      <a16:colId xmlns:a16="http://schemas.microsoft.com/office/drawing/2014/main" val="2445321492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3977939363"/>
                    </a:ext>
                  </a:extLst>
                </a:gridCol>
                <a:gridCol w="1060449">
                  <a:extLst>
                    <a:ext uri="{9D8B030D-6E8A-4147-A177-3AD203B41FA5}">
                      <a16:colId xmlns:a16="http://schemas.microsoft.com/office/drawing/2014/main" val="934193149"/>
                    </a:ext>
                  </a:extLst>
                </a:gridCol>
              </a:tblGrid>
              <a:tr h="4418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9432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fr-FR" dirty="0" err="1"/>
                        <a:t>Healthy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08204"/>
                  </a:ext>
                </a:extLst>
              </a:tr>
              <a:tr h="441855">
                <a:tc>
                  <a:txBody>
                    <a:bodyPr/>
                    <a:lstStyle/>
                    <a:p>
                      <a:r>
                        <a:rPr lang="fr-FR" dirty="0"/>
                        <a:t>CLL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08848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3197F20-2482-559F-43AE-BD5432A3CEB5}"/>
              </a:ext>
            </a:extLst>
          </p:cNvPr>
          <p:cNvSpPr txBox="1"/>
          <p:nvPr/>
        </p:nvSpPr>
        <p:spPr>
          <a:xfrm>
            <a:off x="7858129" y="3825366"/>
            <a:ext cx="421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By patient </a:t>
            </a:r>
            <a:r>
              <a:rPr lang="fr-FR" b="1" dirty="0" err="1"/>
              <a:t>number</a:t>
            </a:r>
            <a:r>
              <a:rPr lang="fr-FR" b="1" dirty="0"/>
              <a:t> of </a:t>
            </a:r>
            <a:r>
              <a:rPr lang="fr-FR" b="1" dirty="0" err="1"/>
              <a:t>cells</a:t>
            </a:r>
            <a:r>
              <a:rPr lang="fr-FR" b="1" dirty="0"/>
              <a:t> (</a:t>
            </a:r>
            <a:r>
              <a:rPr lang="fr-FR" b="1" dirty="0" err="1"/>
              <a:t>average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9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CCC74-EBEE-5605-FC07-07DD18CC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B5BB8-DC67-103B-EB58-059E524B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No </a:t>
            </a:r>
            <a:r>
              <a:rPr lang="fr-FR" sz="2000" dirty="0" err="1"/>
              <a:t>baseline</a:t>
            </a:r>
            <a:r>
              <a:rPr lang="fr-FR" sz="2000" dirty="0"/>
              <a:t> correction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needed</a:t>
            </a:r>
            <a:r>
              <a:rPr lang="fr-FR" sz="2000" dirty="0"/>
              <a:t> </a:t>
            </a:r>
          </a:p>
          <a:p>
            <a:r>
              <a:rPr lang="fr-FR" sz="2000" dirty="0" err="1"/>
              <a:t>Presence</a:t>
            </a:r>
            <a:r>
              <a:rPr lang="fr-FR" sz="2000" dirty="0"/>
              <a:t> of </a:t>
            </a:r>
            <a:r>
              <a:rPr lang="fr-FR" sz="2000" dirty="0" err="1"/>
              <a:t>low</a:t>
            </a:r>
            <a:r>
              <a:rPr lang="fr-FR" sz="2000" dirty="0"/>
              <a:t> </a:t>
            </a:r>
            <a:r>
              <a:rPr lang="fr-FR" sz="2000" dirty="0" err="1"/>
              <a:t>frequency</a:t>
            </a:r>
            <a:r>
              <a:rPr lang="fr-FR" sz="2000" dirty="0"/>
              <a:t> components </a:t>
            </a:r>
          </a:p>
          <a:p>
            <a:r>
              <a:rPr lang="fr-FR" sz="2000" dirty="0" err="1"/>
              <a:t>Presence</a:t>
            </a:r>
            <a:r>
              <a:rPr lang="fr-FR" sz="2000" dirty="0"/>
              <a:t> of spikes </a:t>
            </a:r>
          </a:p>
          <a:p>
            <a:r>
              <a:rPr lang="fr-FR" sz="2000" b="1" dirty="0"/>
              <a:t>QC </a:t>
            </a:r>
            <a:r>
              <a:rPr lang="fr-FR" sz="2000" b="1" dirty="0" err="1"/>
              <a:t>should</a:t>
            </a:r>
            <a:r>
              <a:rPr lang="fr-FR" sz="2000" b="1" dirty="0"/>
              <a:t> not affect by patient B/TNK ratio </a:t>
            </a:r>
            <a:r>
              <a:rPr lang="fr-FR" sz="2000" dirty="0"/>
              <a:t>	</a:t>
            </a:r>
          </a:p>
          <a:p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AD613D2-36C4-EBC9-DFEF-8BADCD5D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876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3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1EC80-3601-9EA4-7072-3F26FE8C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Periodogram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1FD5C-3990-E2C0-C062-7BEFFEAB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err="1"/>
              <a:t>Amount</a:t>
            </a:r>
            <a:r>
              <a:rPr lang="fr-FR" sz="2000" dirty="0"/>
              <a:t> of signal as a </a:t>
            </a:r>
            <a:r>
              <a:rPr lang="fr-FR" sz="2000" dirty="0" err="1"/>
              <a:t>function</a:t>
            </a:r>
            <a:r>
              <a:rPr lang="fr-FR" sz="2000" dirty="0"/>
              <a:t> of the </a:t>
            </a:r>
            <a:r>
              <a:rPr lang="fr-FR" sz="2000" dirty="0" err="1"/>
              <a:t>frequency</a:t>
            </a:r>
            <a:endParaRPr lang="fr-FR" sz="2000" dirty="0"/>
          </a:p>
          <a:p>
            <a:r>
              <a:rPr lang="fr-FR" sz="2000" dirty="0" err="1"/>
              <a:t>Computed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Welch </a:t>
            </a:r>
            <a:r>
              <a:rPr lang="fr-FR" sz="2000" dirty="0" err="1"/>
              <a:t>method</a:t>
            </a:r>
            <a:endParaRPr lang="fr-FR" sz="2000" dirty="0"/>
          </a:p>
          <a:p>
            <a:r>
              <a:rPr lang="fr-FR" sz="2000" dirty="0"/>
              <a:t>Noise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associated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constant PSD</a:t>
            </a:r>
          </a:p>
          <a:p>
            <a:r>
              <a:rPr lang="fr-FR" sz="2000" dirty="0" err="1"/>
              <a:t>Inflection</a:t>
            </a:r>
            <a:r>
              <a:rPr lang="fr-FR" sz="2000" dirty="0"/>
              <a:t> at 2 Hz</a:t>
            </a:r>
          </a:p>
          <a:p>
            <a:r>
              <a:rPr lang="fr-FR" sz="2000" dirty="0"/>
              <a:t>Signal of </a:t>
            </a:r>
            <a:r>
              <a:rPr lang="fr-FR" sz="2000" dirty="0" err="1"/>
              <a:t>interest</a:t>
            </a:r>
            <a:r>
              <a:rPr lang="fr-FR" sz="2000" dirty="0"/>
              <a:t> corresponds to PSD </a:t>
            </a:r>
            <a:r>
              <a:rPr lang="fr-FR" sz="2000" dirty="0" err="1"/>
              <a:t>above</a:t>
            </a:r>
            <a:r>
              <a:rPr lang="fr-FR" sz="2000" dirty="0"/>
              <a:t> 2 Hz</a:t>
            </a:r>
          </a:p>
          <a:p>
            <a:r>
              <a:rPr lang="fr-FR" sz="2000" dirty="0"/>
              <a:t>2/5 = 40 % noise by </a:t>
            </a:r>
            <a:r>
              <a:rPr lang="fr-FR" sz="2000" dirty="0" err="1"/>
              <a:t>spectra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QC: </a:t>
            </a:r>
            <a:r>
              <a:rPr lang="fr-FR" sz="2000" dirty="0" err="1"/>
              <a:t>Filter</a:t>
            </a:r>
            <a:r>
              <a:rPr lang="fr-FR" sz="2000" dirty="0"/>
              <a:t> the </a:t>
            </a:r>
            <a:r>
              <a:rPr lang="fr-FR" sz="2000" dirty="0" err="1"/>
              <a:t>spectra</a:t>
            </a:r>
            <a:r>
              <a:rPr lang="fr-FR" sz="2000" dirty="0"/>
              <a:t> </a:t>
            </a:r>
            <a:r>
              <a:rPr lang="fr-FR" sz="2000" dirty="0" err="1"/>
              <a:t>according</a:t>
            </a:r>
            <a:r>
              <a:rPr lang="fr-FR" sz="2000" dirty="0"/>
              <a:t> to log </a:t>
            </a:r>
            <a:r>
              <a:rPr lang="fr-FR" sz="2000" dirty="0" err="1"/>
              <a:t>cumulated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r>
              <a:rPr lang="fr-FR" sz="1600" dirty="0"/>
              <a:t>     </a:t>
            </a:r>
            <a:r>
              <a:rPr lang="fr-FR" sz="2000" dirty="0"/>
              <a:t>spectral </a:t>
            </a:r>
            <a:r>
              <a:rPr lang="fr-FR" sz="2000" dirty="0" err="1"/>
              <a:t>density</a:t>
            </a:r>
            <a:r>
              <a:rPr lang="fr-FR" sz="2000" dirty="0"/>
              <a:t> (CSD &gt;2 Hz) </a:t>
            </a:r>
            <a:r>
              <a:rPr lang="fr-FR" sz="2000" dirty="0" err="1"/>
              <a:t>above</a:t>
            </a:r>
            <a:r>
              <a:rPr lang="fr-FR" sz="2000" dirty="0"/>
              <a:t> </a:t>
            </a:r>
            <a:r>
              <a:rPr lang="fr-FR" sz="2000" u="sng" dirty="0" err="1"/>
              <a:t>median</a:t>
            </a:r>
            <a:endParaRPr lang="fr-FR" sz="1600" u="sng" dirty="0"/>
          </a:p>
        </p:txBody>
      </p:sp>
      <p:pic>
        <p:nvPicPr>
          <p:cNvPr id="4" name="Espace réservé du contenu 7">
            <a:extLst>
              <a:ext uri="{FF2B5EF4-FFF2-40B4-BE49-F238E27FC236}">
                <a16:creationId xmlns:a16="http://schemas.microsoft.com/office/drawing/2014/main" id="{09F557D7-0D51-B3C5-CC9E-BA4D0230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462" y="1253331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3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590</Words>
  <Application>Microsoft Macintosh PowerPoint</Application>
  <PresentationFormat>Grand écran</PresentationFormat>
  <Paragraphs>142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Thème Office</vt:lpstr>
      <vt:lpstr>LLC predictor</vt:lpstr>
      <vt:lpstr>Chronic lymphocytic leukemia (CLL)</vt:lpstr>
      <vt:lpstr>Diagnostic</vt:lpstr>
      <vt:lpstr>Raman spectroscopy</vt:lpstr>
      <vt:lpstr>CLL and Raman spectroscopy</vt:lpstr>
      <vt:lpstr>Project</vt:lpstr>
      <vt:lpstr>Data</vt:lpstr>
      <vt:lpstr>Data</vt:lpstr>
      <vt:lpstr>Periodogram</vt:lpstr>
      <vt:lpstr>QC validation</vt:lpstr>
      <vt:lpstr>Conclusion</vt:lpstr>
      <vt:lpstr>CLL predictor</vt:lpstr>
      <vt:lpstr>Thanks for your attention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LLC predictor</dc:title>
  <dc:creator>morad ghezaiel</dc:creator>
  <cp:lastModifiedBy>morad ghezaiel</cp:lastModifiedBy>
  <cp:revision>3</cp:revision>
  <dcterms:created xsi:type="dcterms:W3CDTF">2022-11-13T21:03:11Z</dcterms:created>
  <dcterms:modified xsi:type="dcterms:W3CDTF">2022-11-14T13:23:37Z</dcterms:modified>
</cp:coreProperties>
</file>