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3"/>
  </p:notesMasterIdLst>
  <p:sldIdLst>
    <p:sldId id="256" r:id="rId2"/>
    <p:sldId id="262" r:id="rId3"/>
    <p:sldId id="260" r:id="rId4"/>
    <p:sldId id="261" r:id="rId5"/>
    <p:sldId id="259" r:id="rId6"/>
    <p:sldId id="258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86" r:id="rId21"/>
    <p:sldId id="283" r:id="rId22"/>
    <p:sldId id="285" r:id="rId23"/>
    <p:sldId id="288" r:id="rId24"/>
    <p:sldId id="290" r:id="rId25"/>
    <p:sldId id="274" r:id="rId26"/>
    <p:sldId id="280" r:id="rId27"/>
    <p:sldId id="293" r:id="rId28"/>
    <p:sldId id="291" r:id="rId29"/>
    <p:sldId id="289" r:id="rId30"/>
    <p:sldId id="273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537E-C572-4E92-9C33-4865D891F0C8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CE2A5-EF46-475A-BDCE-1717E7844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49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CE2A5-EF46-475A-BDCE-1717E784465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58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0642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95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0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40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18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46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57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039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07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54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59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72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5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97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4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68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AC8456-7E8C-4AC8-8C01-CD24E0DCB5AD}" type="datetimeFigureOut">
              <a:rPr lang="en-CA" smtClean="0"/>
              <a:t>2017-01-31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9921EE-188A-4CD2-8ACD-9876033C1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6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s.ucla.edu/stat/sas/seminars/sas_repeatedmeasures/" TargetMode="External"/><Relationship Id="rId2" Type="http://schemas.openxmlformats.org/officeDocument/2006/relationships/hyperlink" Target="http://www.ats.ucla.edu/stat/r/seminars/Repeated_Measures/repeated_measure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3356992"/>
            <a:ext cx="8964488" cy="172819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Effect of Vitamin E Diet Supplement on The Growth Of Guinea Pigs</a:t>
            </a:r>
            <a:b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6" y="5033635"/>
            <a:ext cx="5762563" cy="1364531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Maryam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Gholami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76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3567"/>
          </a:xfrm>
        </p:spPr>
        <p:txBody>
          <a:bodyPr>
            <a:normAutofit/>
          </a:bodyPr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 1: Growth-inhibiting substance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489" y="1556792"/>
            <a:ext cx="7704667" cy="1194048"/>
          </a:xfrm>
        </p:spPr>
        <p:txBody>
          <a:bodyPr>
            <a:normAutofit/>
          </a:bodyPr>
          <a:lstStyle/>
          <a:p>
            <a:r>
              <a:rPr lang="en-CA" dirty="0"/>
              <a:t>The beginning of study in week 1, the means of weights in different groups were a little different, whereas in week 5, they became much closer.</a:t>
            </a:r>
          </a:p>
        </p:txBody>
      </p:sp>
      <p:pic>
        <p:nvPicPr>
          <p:cNvPr id="5" name="Picture 4" descr="Fit Plot for Week1 by Grou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7" y="3284984"/>
            <a:ext cx="2293723" cy="223139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 descr="Fit Plot for week5 by Grou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67" y="3188196"/>
            <a:ext cx="2406447" cy="22066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 descr="The SGPlot Proced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38" y="2893814"/>
            <a:ext cx="3749729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Curved Connector 12"/>
          <p:cNvCxnSpPr/>
          <p:nvPr/>
        </p:nvCxnSpPr>
        <p:spPr>
          <a:xfrm rot="16200000" flipH="1">
            <a:off x="6120174" y="3825046"/>
            <a:ext cx="720078" cy="21602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6"/>
          </p:cNvCxnSpPr>
          <p:nvPr/>
        </p:nvCxnSpPr>
        <p:spPr>
          <a:xfrm>
            <a:off x="2854380" y="4400679"/>
            <a:ext cx="665919" cy="65336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55575"/>
          </a:xfrm>
        </p:spPr>
        <p:txBody>
          <a:bodyPr>
            <a:normAutofit/>
          </a:bodyPr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 1: Growth-inhibiting substance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28800"/>
            <a:ext cx="3733883" cy="4191610"/>
          </a:xfrm>
        </p:spPr>
        <p:txBody>
          <a:bodyPr/>
          <a:lstStyle/>
          <a:p>
            <a:r>
              <a:rPr lang="en-CA" dirty="0"/>
              <a:t>There is no significant difference in the growth in different groups.</a:t>
            </a:r>
          </a:p>
          <a:p>
            <a:r>
              <a:rPr lang="en-CA" dirty="0"/>
              <a:t> Only the effect of “week” is significant</a:t>
            </a:r>
          </a:p>
          <a:p>
            <a:pPr lvl="1"/>
            <a:r>
              <a:rPr lang="en-CA" dirty="0"/>
              <a:t> indicating a natural growth in all groups during the period.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131" y="2276872"/>
            <a:ext cx="3707765" cy="315341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8470776" y="4581128"/>
            <a:ext cx="432048" cy="561122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84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55575"/>
          </a:xfrm>
        </p:spPr>
        <p:txBody>
          <a:bodyPr>
            <a:noAutofit/>
          </a:bodyPr>
          <a:lstStyle/>
          <a:p>
            <a:pPr lvl="2" algn="ctr" defTabSz="457200" rtl="0">
              <a:spcBef>
                <a:spcPct val="0"/>
              </a:spcBef>
            </a:pP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 2: Vitamin E</a:t>
            </a:r>
            <a:b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12776"/>
            <a:ext cx="8054363" cy="3960440"/>
          </a:xfrm>
        </p:spPr>
        <p:txBody>
          <a:bodyPr>
            <a:normAutofit/>
          </a:bodyPr>
          <a:lstStyle/>
          <a:p>
            <a:r>
              <a:rPr lang="en-CA" dirty="0"/>
              <a:t>Question of interest:</a:t>
            </a:r>
          </a:p>
          <a:p>
            <a:pPr lvl="1"/>
            <a:r>
              <a:rPr lang="en-CA" dirty="0"/>
              <a:t>Do the growth rates in the three different groups differ after the treatments?</a:t>
            </a:r>
          </a:p>
          <a:p>
            <a:pPr lvl="1"/>
            <a:r>
              <a:rPr lang="en-CA" dirty="0"/>
              <a:t>The general linear model (GLM) , linear mixed model (LMM) and repeated measure analysis are employed here answer this question.</a:t>
            </a:r>
          </a:p>
          <a:p>
            <a:pPr lvl="1"/>
            <a:r>
              <a:rPr lang="en-CA" dirty="0"/>
              <a:t>Both R and SAS packages used to analysis.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129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12776"/>
            <a:ext cx="3733883" cy="3456384"/>
          </a:xfrm>
        </p:spPr>
        <p:txBody>
          <a:bodyPr>
            <a:normAutofit/>
          </a:bodyPr>
          <a:lstStyle/>
          <a:p>
            <a:r>
              <a:rPr lang="en-CA" dirty="0"/>
              <a:t>There is growth in the two groups with treatment, right after the treatment applied.</a:t>
            </a:r>
          </a:p>
          <a:p>
            <a:r>
              <a:rPr lang="en-CA" dirty="0"/>
              <a:t>it appears that the three groups have slightly different growth rate.</a:t>
            </a:r>
          </a:p>
        </p:txBody>
      </p:sp>
      <p:pic>
        <p:nvPicPr>
          <p:cNvPr id="4" name="Picture 3" descr="The SGPlot Proced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8" y="2326944"/>
            <a:ext cx="4247515" cy="318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55575"/>
          </a:xfrm>
        </p:spPr>
        <p:txBody>
          <a:bodyPr>
            <a:noAutofit/>
          </a:bodyPr>
          <a:lstStyle/>
          <a:p>
            <a:pPr lvl="2" algn="ctr" defTabSz="457200" rtl="0">
              <a:spcBef>
                <a:spcPct val="0"/>
              </a:spcBef>
            </a:pP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 2: Vitamin E</a:t>
            </a:r>
            <a:b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 rot="19592162">
            <a:off x="6408576" y="1872270"/>
            <a:ext cx="648072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834466" y="1263803"/>
            <a:ext cx="31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fastest growth among the three groups.</a:t>
            </a:r>
          </a:p>
          <a:p>
            <a:endParaRPr lang="en-CA" dirty="0"/>
          </a:p>
        </p:txBody>
      </p:sp>
      <p:sp>
        <p:nvSpPr>
          <p:cNvPr id="8" name="Down Arrow 7"/>
          <p:cNvSpPr/>
          <p:nvPr/>
        </p:nvSpPr>
        <p:spPr>
          <a:xfrm rot="12651028">
            <a:off x="6062607" y="4684647"/>
            <a:ext cx="648072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979712" y="5889397"/>
            <a:ext cx="406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negative growth in week 6 due to the carryover effect of the growth-inhibiting substance</a:t>
            </a:r>
          </a:p>
        </p:txBody>
      </p:sp>
    </p:spTree>
    <p:extLst>
      <p:ext uri="{BB962C8B-B14F-4D97-AF65-F5344CB8AC3E}">
        <p14:creationId xmlns:p14="http://schemas.microsoft.com/office/powerpoint/2010/main" val="106229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>
            <a:normAutofit/>
          </a:bodyPr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 2: Vitamin E</a:t>
            </a:r>
            <a:b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5" y="1772816"/>
            <a:ext cx="4176464" cy="4608512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The group effect is insignificant</a:t>
            </a:r>
          </a:p>
          <a:p>
            <a:r>
              <a:rPr lang="en-CA" dirty="0"/>
              <a:t>both the effect of week and week*group interaction are significant.</a:t>
            </a:r>
          </a:p>
          <a:p>
            <a:r>
              <a:rPr lang="en-CA" dirty="0"/>
              <a:t>Reason for the  significant interaction:</a:t>
            </a:r>
          </a:p>
          <a:p>
            <a:pPr lvl="1"/>
            <a:r>
              <a:rPr lang="en-CA" dirty="0"/>
              <a:t>it might have caused by the carryover effect of the growth-inhibiting substance in week 5 and 6.</a:t>
            </a:r>
          </a:p>
          <a:p>
            <a:pPr lvl="1"/>
            <a:r>
              <a:rPr lang="en-CA" dirty="0"/>
              <a:t>we have indeed seen some carryover effect in the control group. </a:t>
            </a:r>
          </a:p>
          <a:p>
            <a:r>
              <a:rPr lang="en-CA" dirty="0"/>
              <a:t>This result is consistent with where we have used LMM analysis.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04048" y="1772816"/>
            <a:ext cx="3999230" cy="41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0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>
            <a:normAutofit/>
          </a:bodyPr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correlation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3356992"/>
            <a:ext cx="7704667" cy="316420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CA" dirty="0"/>
              <a:t>Different correlation structures of repeated measurements have been tested:</a:t>
            </a:r>
          </a:p>
          <a:p>
            <a:pPr marL="914400" lvl="2" indent="0" algn="just">
              <a:buNone/>
            </a:pPr>
            <a:r>
              <a:rPr lang="en-CA" dirty="0"/>
              <a:t> compound symmetry (CS)</a:t>
            </a:r>
          </a:p>
          <a:p>
            <a:pPr marL="914400" lvl="2" indent="0" algn="just">
              <a:buNone/>
            </a:pPr>
            <a:r>
              <a:rPr lang="en-CA" dirty="0"/>
              <a:t> unstructured (UN)</a:t>
            </a:r>
          </a:p>
          <a:p>
            <a:pPr marL="914400" lvl="2" indent="0" algn="just">
              <a:buNone/>
            </a:pPr>
            <a:r>
              <a:rPr lang="en-CA" dirty="0"/>
              <a:t>autoregressive (AR(1)</a:t>
            </a:r>
          </a:p>
          <a:p>
            <a:pPr algn="just"/>
            <a:r>
              <a:rPr lang="en-CA" dirty="0"/>
              <a:t>The model with UN correlation matric has the smaller log likelihood, whereas the model based on CS has smaller values in all the other information criteria due to its simplicity.</a:t>
            </a:r>
          </a:p>
          <a:p>
            <a:pPr algn="just"/>
            <a:r>
              <a:rPr lang="en-CA" dirty="0"/>
              <a:t> For models based on CS and UN, the fitting results are almost identical.</a:t>
            </a:r>
          </a:p>
          <a:p>
            <a:pPr algn="just"/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4626610" cy="1255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16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3567"/>
          </a:xfrm>
        </p:spPr>
        <p:txBody>
          <a:bodyPr>
            <a:normAutofit/>
          </a:bodyPr>
          <a:lstStyle/>
          <a:p>
            <a:pPr lvl="0"/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56792"/>
            <a:ext cx="7704667" cy="44430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CA" dirty="0"/>
              <a:t>The time effect in the growth rate is significant</a:t>
            </a:r>
          </a:p>
          <a:p>
            <a:pPr algn="just"/>
            <a:r>
              <a:rPr lang="en-CA" dirty="0"/>
              <a:t>The effect of the vitamin E, either low or high dosage, isn’t significant on the growth rate of guinea pigs</a:t>
            </a:r>
          </a:p>
          <a:p>
            <a:pPr algn="just"/>
            <a:r>
              <a:rPr lang="en-CA" dirty="0"/>
              <a:t>There appears to be a significant interaction between group/dosage and time.</a:t>
            </a:r>
          </a:p>
          <a:p>
            <a:pPr algn="just"/>
            <a:r>
              <a:rPr lang="en-CA" dirty="0"/>
              <a:t> However, no firm conclusions can be drawn on the effect of vitamin E and, in particular, on the interaction between treatment and time, as the carryover effect of growth-inhibiting substance at the beginning of the experiment might have distorted the association.</a:t>
            </a:r>
          </a:p>
          <a:p>
            <a:pPr algn="just"/>
            <a:r>
              <a:rPr lang="en-CA" dirty="0"/>
              <a:t> Longer observation period is required to make a firm conclusion on the results.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330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Separate the time period into 3 parts</a:t>
            </a:r>
          </a:p>
          <a:p>
            <a:endParaRPr lang="en-CA" dirty="0"/>
          </a:p>
          <a:p>
            <a:r>
              <a:rPr lang="en-CA" dirty="0"/>
              <a:t>Look at trend in percentage change, instead of the absolutely weight </a:t>
            </a:r>
          </a:p>
          <a:p>
            <a:endParaRPr lang="en-CA" dirty="0"/>
          </a:p>
          <a:p>
            <a:r>
              <a:rPr lang="en-CA" dirty="0"/>
              <a:t> Look at the trend in difference, instead of the weight </a:t>
            </a:r>
          </a:p>
          <a:p>
            <a:endParaRPr lang="en-CA" dirty="0"/>
          </a:p>
          <a:p>
            <a:r>
              <a:rPr lang="en-CA" dirty="0"/>
              <a:t> Compare the slope of growth-inhibiting stage and growth promotion stage</a:t>
            </a:r>
          </a:p>
          <a:p>
            <a:endParaRPr lang="en-CA" dirty="0"/>
          </a:p>
          <a:p>
            <a:r>
              <a:rPr lang="en-CA" dirty="0"/>
              <a:t> Focus on net growth in the last week, and check whether they are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403408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the time period into 3 parts</a:t>
            </a:r>
          </a:p>
        </p:txBody>
      </p:sp>
      <p:pic>
        <p:nvPicPr>
          <p:cNvPr id="4" name="Picture 3" descr="The SGPlot Proced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5" y="2285362"/>
            <a:ext cx="6096851" cy="4572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860032" y="2636912"/>
            <a:ext cx="1224136" cy="309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699792" y="2636912"/>
            <a:ext cx="2592288" cy="3096344"/>
          </a:xfrm>
          <a:prstGeom prst="rect">
            <a:avLst/>
          </a:prstGeom>
          <a:solidFill>
            <a:schemeClr val="accent4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796136" y="2636912"/>
            <a:ext cx="1800200" cy="3096344"/>
          </a:xfrm>
          <a:prstGeom prst="rect">
            <a:avLst/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33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at trend in percentage change, instead of the absolutely weight </a:t>
            </a:r>
          </a:p>
        </p:txBody>
      </p:sp>
      <p:pic>
        <p:nvPicPr>
          <p:cNvPr id="1028" name="Picture 4" descr="The SGPlot Proced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38" y="2564904"/>
            <a:ext cx="5487166" cy="411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1559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4864"/>
            <a:ext cx="7704667" cy="3794952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Description: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Stages of the Experiment.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Description.</a:t>
            </a:r>
          </a:p>
          <a:p>
            <a:pPr lvl="0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Analysis:</a:t>
            </a:r>
          </a:p>
          <a:p>
            <a:pPr marL="742950"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 1: Growth-inhibiting substance.</a:t>
            </a:r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 2: vitamin E.</a:t>
            </a:r>
          </a:p>
          <a:p>
            <a:pPr marL="742950" lvl="2"/>
            <a:r>
              <a:rPr lang="en-CA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correlation structures. </a:t>
            </a:r>
          </a:p>
          <a:p>
            <a:pPr lvl="0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Conclusion.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References.</a:t>
            </a:r>
          </a:p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1EE-188A-4CD2-8ACD-9876033C1F1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13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at trend in percentage change, instead of the absolutely weight </a:t>
            </a:r>
          </a:p>
        </p:txBody>
      </p:sp>
      <p:pic>
        <p:nvPicPr>
          <p:cNvPr id="1026" name="Picture 2" descr="Fit Plot for Pct_week7 by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13994"/>
            <a:ext cx="5792008" cy="43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1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at trend in percentage change, instead of the absolutely weight </a:t>
            </a:r>
          </a:p>
        </p:txBody>
      </p:sp>
      <p:pic>
        <p:nvPicPr>
          <p:cNvPr id="1026" name="Picture 2" descr="Fit Plot for Pct_week7 by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13994"/>
            <a:ext cx="5792008" cy="43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97152"/>
            <a:ext cx="41338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4427984" y="5301208"/>
            <a:ext cx="533450" cy="6480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58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at trend in percentage change, instead of the absolutely weight </a:t>
            </a:r>
          </a:p>
        </p:txBody>
      </p:sp>
      <p:pic>
        <p:nvPicPr>
          <p:cNvPr id="5122" name="Picture 2" descr="Fit Plot for Pct_week6 by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28" y="2492896"/>
            <a:ext cx="5792008" cy="43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1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at trend in percentage change, instead of the absolutely weight </a:t>
            </a:r>
          </a:p>
        </p:txBody>
      </p:sp>
      <p:pic>
        <p:nvPicPr>
          <p:cNvPr id="5122" name="Picture 2" descr="Fit Plot for Pct_week6 by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28" y="2492896"/>
            <a:ext cx="5792008" cy="43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41433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463113" y="5445224"/>
            <a:ext cx="579854" cy="21602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34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GPlot Proced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5" y="2285362"/>
            <a:ext cx="6096851" cy="4572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860032" y="2636912"/>
            <a:ext cx="1224136" cy="309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699792" y="2636912"/>
            <a:ext cx="2592288" cy="3096344"/>
          </a:xfrm>
          <a:prstGeom prst="rect">
            <a:avLst/>
          </a:prstGeom>
          <a:solidFill>
            <a:schemeClr val="accent4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796136" y="2636912"/>
            <a:ext cx="1800200" cy="3096344"/>
          </a:xfrm>
          <a:prstGeom prst="rect">
            <a:avLst/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5766" y="304162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Compare the slope of growth-inhibiting stage and growth promotion stage</a:t>
            </a:r>
          </a:p>
        </p:txBody>
      </p:sp>
    </p:spTree>
    <p:extLst>
      <p:ext uri="{BB962C8B-B14F-4D97-AF65-F5344CB8AC3E}">
        <p14:creationId xmlns:p14="http://schemas.microsoft.com/office/powerpoint/2010/main" val="98500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5400"/>
            <a:ext cx="7704667" cy="1020530"/>
          </a:xfrm>
        </p:spPr>
        <p:txBody>
          <a:bodyPr>
            <a:normAutofit fontScale="90000"/>
          </a:bodyPr>
          <a:lstStyle/>
          <a:p>
            <a:r>
              <a:rPr lang="en-CA" dirty="0"/>
              <a:t>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net growth in the last week, and check whether they are significantly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196752"/>
            <a:ext cx="3445851" cy="480306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Examined the difference of weight between three groups: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The SGPlot Proced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4" y="2571953"/>
            <a:ext cx="4247515" cy="318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 rot="16200000">
            <a:off x="6675622" y="4024258"/>
            <a:ext cx="773971" cy="3227696"/>
          </a:xfrm>
          <a:prstGeom prst="leftBrace">
            <a:avLst>
              <a:gd name="adj1" fmla="val 8333"/>
              <a:gd name="adj2" fmla="val 7428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283" y="6042852"/>
            <a:ext cx="381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Calculate difference between weights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8" y="3861048"/>
            <a:ext cx="39624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9" y="2703855"/>
            <a:ext cx="3895725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872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5400"/>
            <a:ext cx="7704667" cy="1020530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net growth in the last week, and check whether they are significantly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196752"/>
            <a:ext cx="3445851" cy="480306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Examined the difference of weight between three groups: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The SGPlot Proced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4" y="2571953"/>
            <a:ext cx="4247515" cy="318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27984" y="5999816"/>
            <a:ext cx="381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Calculate difference between weights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5979964" y="4796383"/>
            <a:ext cx="773971" cy="1632894"/>
          </a:xfrm>
          <a:prstGeom prst="leftBrace">
            <a:avLst>
              <a:gd name="adj1" fmla="val 8333"/>
              <a:gd name="adj2" fmla="val 4849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" t="746" r="23703"/>
          <a:stretch/>
        </p:blipFill>
        <p:spPr>
          <a:xfrm>
            <a:off x="683567" y="3046287"/>
            <a:ext cx="3744417" cy="2372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856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5400"/>
            <a:ext cx="7704667" cy="1020530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net growth in the last week, and check whether they are significantly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196752"/>
            <a:ext cx="3445851" cy="480306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Examined the difference of weight between three groups: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The SGPlot Proced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4" y="2571953"/>
            <a:ext cx="4247515" cy="318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11965" y="6093296"/>
            <a:ext cx="381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Calculate difference between weights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7521742" y="4680710"/>
            <a:ext cx="773971" cy="1632894"/>
          </a:xfrm>
          <a:prstGeom prst="leftBrace">
            <a:avLst>
              <a:gd name="adj1" fmla="val 8333"/>
              <a:gd name="adj2" fmla="val 4849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4" y="3363557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95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241177"/>
            <a:ext cx="4978896" cy="667543"/>
          </a:xfrm>
        </p:spPr>
        <p:txBody>
          <a:bodyPr>
            <a:normAutofit fontScale="90000"/>
          </a:bodyPr>
          <a:lstStyle/>
          <a:p>
            <a:r>
              <a:rPr lang="en-CA" dirty="0"/>
              <a:t>Conclusions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12776"/>
            <a:ext cx="7704667" cy="4587040"/>
          </a:xfrm>
        </p:spPr>
        <p:txBody>
          <a:bodyPr/>
          <a:lstStyle/>
          <a:p>
            <a:pPr algn="just"/>
            <a:r>
              <a:rPr lang="en-CA" dirty="0"/>
              <a:t>Earlier conclusions</a:t>
            </a:r>
          </a:p>
          <a:p>
            <a:pPr lvl="1" algn="just"/>
            <a:r>
              <a:rPr lang="en-CA" dirty="0"/>
              <a:t>The time effect in the growth rate is significant</a:t>
            </a:r>
          </a:p>
          <a:p>
            <a:pPr lvl="1" algn="just"/>
            <a:r>
              <a:rPr lang="en-CA" dirty="0"/>
              <a:t>The effect of the vitamin E, either low or high dosage, isn’t significant on the growth rate of guinea pigs</a:t>
            </a:r>
          </a:p>
          <a:p>
            <a:pPr algn="just"/>
            <a:r>
              <a:rPr lang="en-CA" dirty="0"/>
              <a:t>New conclusions</a:t>
            </a:r>
          </a:p>
          <a:p>
            <a:pPr lvl="1" algn="just"/>
            <a:r>
              <a:rPr lang="en-CA" dirty="0"/>
              <a:t>Based on both the percentage change and net-increase of weight, the vitamin E indeed has some effect on the weight 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9994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istogram for week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60"/>
          <a:stretch/>
        </p:blipFill>
        <p:spPr bwMode="auto">
          <a:xfrm>
            <a:off x="1403649" y="4077072"/>
            <a:ext cx="5792008" cy="249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istogram for week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"/>
            <a:ext cx="5792008" cy="43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3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253030"/>
            <a:ext cx="7704667" cy="4371016"/>
          </a:xfrm>
        </p:spPr>
        <p:txBody>
          <a:bodyPr>
            <a:normAutofit/>
          </a:bodyPr>
          <a:lstStyle/>
          <a:p>
            <a:r>
              <a:rPr lang="en-CA" dirty="0"/>
              <a:t>Purpose of the study</a:t>
            </a:r>
          </a:p>
          <a:p>
            <a:pPr lvl="1"/>
            <a:r>
              <a:rPr lang="en-CA" dirty="0"/>
              <a:t>Effect of vitamin E on guinea pig’s growth</a:t>
            </a:r>
          </a:p>
          <a:p>
            <a:r>
              <a:rPr lang="en-CA" dirty="0"/>
              <a:t>Experiment:</a:t>
            </a:r>
          </a:p>
          <a:p>
            <a:pPr lvl="1"/>
            <a:r>
              <a:rPr lang="en-CA" dirty="0"/>
              <a:t>15 guinea pigs, supposedly of the same age</a:t>
            </a:r>
          </a:p>
          <a:p>
            <a:pPr lvl="1"/>
            <a:r>
              <a:rPr lang="en-CA" dirty="0"/>
              <a:t>Three groups: control, low dose and high dose</a:t>
            </a:r>
          </a:p>
          <a:p>
            <a:r>
              <a:rPr lang="en-CA" dirty="0"/>
              <a:t>Two stages of the experiment</a:t>
            </a:r>
          </a:p>
          <a:p>
            <a:pPr lvl="1"/>
            <a:r>
              <a:rPr lang="en-CA" dirty="0"/>
              <a:t>Growth-inhibiting stage: week 1 to week 4</a:t>
            </a:r>
          </a:p>
          <a:p>
            <a:pPr lvl="1"/>
            <a:r>
              <a:rPr lang="en-CA" dirty="0"/>
              <a:t>Growth-promoting stage: Week 5 to week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5085184"/>
            <a:ext cx="2838450" cy="160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676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40768"/>
            <a:ext cx="7704667" cy="4659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  <a:p>
            <a:pPr marL="0" indent="0" algn="ctr">
              <a:buNone/>
            </a:pPr>
            <a:r>
              <a:rPr lang="en-CA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411929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[1] J. E. Wagner (2014), The Biology of the Guinea Pig,.</a:t>
            </a:r>
          </a:p>
          <a:p>
            <a:r>
              <a:rPr lang="en-CA" dirty="0"/>
              <a:t>[2]. M. J. Crowder and D. J. Hand (1990). Analysis of Repeated Measures.</a:t>
            </a:r>
          </a:p>
          <a:p>
            <a:r>
              <a:rPr lang="en-CA" dirty="0"/>
              <a:t>[3] C. S Davis (2002), Statistical methods for the analysis of repeated measurements</a:t>
            </a:r>
          </a:p>
          <a:p>
            <a:r>
              <a:rPr lang="en-CA" dirty="0"/>
              <a:t>[4]. </a:t>
            </a:r>
            <a:r>
              <a:rPr lang="en-CA" u="sng" dirty="0">
                <a:hlinkClick r:id="rId2"/>
              </a:rPr>
              <a:t>http://www.ats.ucla.edu/stat/r/seminars/Repeated_Measures/repeated_measures.htm</a:t>
            </a:r>
            <a:endParaRPr lang="en-CA" dirty="0"/>
          </a:p>
          <a:p>
            <a:r>
              <a:rPr lang="en-CA" dirty="0"/>
              <a:t>[5]. </a:t>
            </a:r>
            <a:r>
              <a:rPr lang="en-CA" u="sng" dirty="0">
                <a:hlinkClick r:id="rId3"/>
              </a:rPr>
              <a:t>http://www.ats.ucla.edu/stat/sas/seminars/sas_repeatedmeasures/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3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603647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Stages of the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 dirty="0"/>
              <a:t>Growth-inhibiting stage: week 1 to week 4</a:t>
            </a:r>
          </a:p>
          <a:p>
            <a:pPr marL="742950" lvl="2" indent="-342900"/>
            <a:r>
              <a:rPr lang="en-CA" dirty="0"/>
              <a:t>In week 1, growth-inhibiting substance were fed to all 15 animals</a:t>
            </a:r>
          </a:p>
          <a:p>
            <a:pPr marL="742950" lvl="2" indent="-342900"/>
            <a:r>
              <a:rPr lang="en-CA" dirty="0"/>
              <a:t>Between week 1 to week 4, growth slowing down period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 dirty="0"/>
              <a:t>Growth-promoting stage: Week 5 to week 7</a:t>
            </a:r>
          </a:p>
          <a:p>
            <a:pPr marL="742950" lvl="2" indent="-342900"/>
            <a:r>
              <a:rPr lang="en-CA" dirty="0"/>
              <a:t>In week 5, three different doses of vitamin E are applied to control, low dose and high dose groups</a:t>
            </a:r>
          </a:p>
          <a:p>
            <a:pPr marL="742950" lvl="2" indent="-342900"/>
            <a:r>
              <a:rPr lang="en-CA" dirty="0"/>
              <a:t>Between week 5 and week 7, observation period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81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1559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r="445" b="6305"/>
          <a:stretch/>
        </p:blipFill>
        <p:spPr bwMode="auto">
          <a:xfrm>
            <a:off x="1907704" y="1484784"/>
            <a:ext cx="7087325" cy="5013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15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704667" cy="1412776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</a:t>
            </a:r>
          </a:p>
        </p:txBody>
      </p:sp>
      <p:pic>
        <p:nvPicPr>
          <p:cNvPr id="4" name="Picture 3" descr="The SGPlot Proced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6706536" cy="5029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6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GPanel Proced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6706536" cy="5029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3608" y="0"/>
            <a:ext cx="7704667" cy="1412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74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27583"/>
          </a:xfrm>
        </p:spPr>
        <p:txBody>
          <a:bodyPr>
            <a:normAutofit/>
          </a:bodyPr>
          <a:lstStyle/>
          <a:p>
            <a:pPr lvl="0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>
            <a:normAutofit/>
          </a:bodyPr>
          <a:lstStyle/>
          <a:p>
            <a:r>
              <a:rPr lang="en-CA" dirty="0"/>
              <a:t>There were two treatments that were applied to the pigs sequentially:</a:t>
            </a:r>
          </a:p>
          <a:p>
            <a:pPr marL="742950" lvl="2"/>
            <a:r>
              <a:rPr lang="en-CA" sz="2200" dirty="0"/>
              <a:t> Treatment 1: Growth-inhibiting substance</a:t>
            </a:r>
          </a:p>
          <a:p>
            <a:pPr marL="1085850" lvl="3"/>
            <a:r>
              <a:rPr lang="en-CA" sz="2000" dirty="0"/>
              <a:t>applied to all animals in week 1</a:t>
            </a:r>
          </a:p>
          <a:p>
            <a:pPr marL="742950" lvl="2"/>
            <a:r>
              <a:rPr lang="en-CA" sz="2200" dirty="0"/>
              <a:t>Treatment 2: Vitamin E</a:t>
            </a:r>
          </a:p>
          <a:p>
            <a:pPr lvl="2"/>
            <a:r>
              <a:rPr lang="en-CA" dirty="0"/>
              <a:t>applied differently to different groups in week 5.</a:t>
            </a:r>
          </a:p>
        </p:txBody>
      </p:sp>
    </p:spTree>
    <p:extLst>
      <p:ext uri="{BB962C8B-B14F-4D97-AF65-F5344CB8AC3E}">
        <p14:creationId xmlns:p14="http://schemas.microsoft.com/office/powerpoint/2010/main" val="1680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457201"/>
            <a:ext cx="8003232" cy="1027583"/>
          </a:xfrm>
        </p:spPr>
        <p:txBody>
          <a:bodyPr>
            <a:noAutofit/>
          </a:bodyPr>
          <a:lstStyle/>
          <a:p>
            <a:pPr lvl="2" algn="ctr" defTabSz="457200" rtl="0">
              <a:spcBef>
                <a:spcPct val="0"/>
              </a:spcBef>
            </a:pP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Treatment 1: Growth-inhibiting substance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564904"/>
            <a:ext cx="7704667" cy="237626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Question of interest:</a:t>
            </a:r>
          </a:p>
          <a:p>
            <a:pPr lvl="1"/>
            <a:r>
              <a:rPr lang="en-CA" dirty="0"/>
              <a:t>Is the growth-inhibiting substance effective in slowing down the growth and in synchronizing the growth in different groups?</a:t>
            </a:r>
          </a:p>
          <a:p>
            <a:pPr lvl="1"/>
            <a:r>
              <a:rPr lang="en-CA" dirty="0"/>
              <a:t>General linear model (GLM) , linear mixed model (LMM) and </a:t>
            </a:r>
            <a:r>
              <a:rPr lang="en-CA"/>
              <a:t>repeated measure ANOVA </a:t>
            </a:r>
            <a:r>
              <a:rPr lang="en-CA" dirty="0"/>
              <a:t>analysis are employed here answer this question.</a:t>
            </a:r>
          </a:p>
          <a:p>
            <a:pPr lvl="1"/>
            <a:r>
              <a:rPr lang="en-CA" dirty="0"/>
              <a:t>Both R and SAS packages used to analysis.</a:t>
            </a:r>
          </a:p>
        </p:txBody>
      </p:sp>
    </p:spTree>
    <p:extLst>
      <p:ext uri="{BB962C8B-B14F-4D97-AF65-F5344CB8AC3E}">
        <p14:creationId xmlns:p14="http://schemas.microsoft.com/office/powerpoint/2010/main" val="278599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845</TotalTime>
  <Words>1142</Words>
  <Application>Microsoft Office PowerPoint</Application>
  <PresentationFormat>On-screen Show (4:3)</PresentationFormat>
  <Paragraphs>133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Corbel</vt:lpstr>
      <vt:lpstr>Parallax</vt:lpstr>
      <vt:lpstr>The Effect of Vitamin E Diet Supplement on The Growth Of Guinea Pigs </vt:lpstr>
      <vt:lpstr>Table of Content</vt:lpstr>
      <vt:lpstr>Project Description</vt:lpstr>
      <vt:lpstr>Two Stages of the Experiment</vt:lpstr>
      <vt:lpstr>Data Description</vt:lpstr>
      <vt:lpstr>Data Description</vt:lpstr>
      <vt:lpstr>PowerPoint Presentation</vt:lpstr>
      <vt:lpstr>Statistical Analysis</vt:lpstr>
      <vt:lpstr> Treatment 1: Growth-inhibiting substance</vt:lpstr>
      <vt:lpstr>Treatment 1: Growth-inhibiting substance</vt:lpstr>
      <vt:lpstr>Treatment 1: Growth-inhibiting substance</vt:lpstr>
      <vt:lpstr>Treatment 2: Vitamin E </vt:lpstr>
      <vt:lpstr>Treatment 2: Vitamin E </vt:lpstr>
      <vt:lpstr>Treatment 2: Vitamin E </vt:lpstr>
      <vt:lpstr>Different correlation structures</vt:lpstr>
      <vt:lpstr>Conclusion</vt:lpstr>
      <vt:lpstr>Comments:</vt:lpstr>
      <vt:lpstr>Separate the time period into 3 parts</vt:lpstr>
      <vt:lpstr>Look at trend in percentage change, instead of the absolutely weight </vt:lpstr>
      <vt:lpstr>Look at trend in percentage change, instead of the absolutely weight </vt:lpstr>
      <vt:lpstr>Look at trend in percentage change, instead of the absolutely weight </vt:lpstr>
      <vt:lpstr>Look at trend in percentage change, instead of the absolutely weight </vt:lpstr>
      <vt:lpstr>Look at trend in percentage change, instead of the absolutely weight </vt:lpstr>
      <vt:lpstr>PowerPoint Presentation</vt:lpstr>
      <vt:lpstr> Focus on net growth in the last week, and check whether they are significantly different</vt:lpstr>
      <vt:lpstr> Focus on net growth in the last week, and check whether they are significantly different</vt:lpstr>
      <vt:lpstr> Focus on net growth in the last week, and check whether they are significantly different</vt:lpstr>
      <vt:lpstr>Conclusions revisited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Maryam Gholami</cp:lastModifiedBy>
  <cp:revision>82</cp:revision>
  <dcterms:created xsi:type="dcterms:W3CDTF">2015-07-25T15:22:45Z</dcterms:created>
  <dcterms:modified xsi:type="dcterms:W3CDTF">2017-01-31T18:57:25Z</dcterms:modified>
</cp:coreProperties>
</file>