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Times" panose="02020603050405020304" pitchFamily="18" charset="0"/>
      <p:regular r:id="rId15"/>
      <p:bold r:id="rId16"/>
      <p:italic r:id="rId17"/>
      <p:boldItalic r:id="rId18"/>
    </p:embeddedFont>
    <p:embeddedFont>
      <p:font typeface="Lucida Console" panose="020B0609040504020204" pitchFamily="49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600"/>
              <a:buFont typeface="Century Gothic"/>
              <a:buNone/>
              <a:defRPr sz="6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" name="Shape 20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451773" cy="1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4284620" y="-982581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Shape 88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451773" cy="1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714740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Shape 95" descr="RedHashing.emf"/>
          <p:cNvPicPr preferRelativeResize="0"/>
          <p:nvPr/>
        </p:nvPicPr>
        <p:blipFill rotWithShape="1">
          <a:blip r:embed="rId2">
            <a:alphaModFix/>
          </a:blip>
          <a:srcRect l="-115" r="59214" b="36435"/>
          <a:stretch/>
        </p:blipFill>
        <p:spPr>
          <a:xfrm rot="5400000">
            <a:off x="8735879" y="2953396"/>
            <a:ext cx="4476320" cy="15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" name="Shape 27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451773" cy="1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" name="Shape 34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451773" cy="1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" name="Shape 42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451773" cy="1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" name="Shape 52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451773" cy="1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Shape 58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451773" cy="1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" name="Shape 70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451773" cy="1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Shape 7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Shape 81" descr="RedHashing.emf"/>
          <p:cNvPicPr preferRelativeResize="0"/>
          <p:nvPr/>
        </p:nvPicPr>
        <p:blipFill rotWithShape="1">
          <a:blip r:embed="rId2">
            <a:alphaModFix/>
          </a:blip>
          <a:srcRect l="-115" t="474" r="48548" b="36564"/>
          <a:stretch/>
        </p:blipFill>
        <p:spPr>
          <a:xfrm>
            <a:off x="1125460" y="643464"/>
            <a:ext cx="5735493" cy="15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19336"/>
            <a:ext cx="11964416" cy="7427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1128404" y="945913"/>
            <a:ext cx="8373406" cy="7768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0" anchor="b" anchorCtr="0">
            <a:noAutofit/>
          </a:bodyPr>
          <a:lstStyle/>
          <a:p>
            <a:pPr marL="0" marR="0" lvl="0" indent="-37719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940"/>
              <a:buFont typeface="Times"/>
              <a:buNone/>
            </a:pPr>
            <a:r>
              <a:rPr lang="en-US" sz="5940" b="1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In-Class Interaction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1128403" y="1881809"/>
            <a:ext cx="10082391" cy="36546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27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have studied the various student-student and student-professor interaction within the confines of the IDS-564 classroom for exchange of information to determine the nature and characteristics of various relationships across and within each study group.</a:t>
            </a:r>
          </a:p>
          <a:p>
            <a:pPr marL="0" marR="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Since we have restricted the nature of information exchange to academics, we only consider the in-class activity as a measure of each node’s relationship</a:t>
            </a:r>
          </a:p>
          <a:p>
            <a:pPr marL="0" marR="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143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128403" y="1039661"/>
            <a:ext cx="10094917" cy="48350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27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create a dataset considering each student/professor as a data point, and a weighted measure of their edges depending on 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strength of interactions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(A more frequent conversation leading to a stronger connection and more exchange of ideas)</a:t>
            </a:r>
          </a:p>
          <a:p>
            <a:pPr marL="0" marR="0" lvl="0" indent="-127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have considered a number of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parameters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as being a determinant for formation of study groups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clusters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 :</a:t>
            </a:r>
          </a:p>
          <a:p>
            <a:pPr marL="0" marR="0" lvl="0" indent="-1270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1.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Same term joinee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It is a common phenomenon of students bonding when they already know each-other from previous classes, or via mutual friends. As our classroom has a combination of people across various batches, we include this point as a parameter to formation of groups between same batch students. We have considered this parameter to be of type polynomial as the classroom consists of batches from : Fall 2016, Summer 2017, Fall 2017 and PhD students (Others)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1128404" y="964504"/>
            <a:ext cx="9543772" cy="45093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27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2.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Common classes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– Apart from having common batch, another basis for interaction among students could be their number of common classes together. Students have a tendency to share their struggle in assignments , and update each-other on their level of preparations for upcoming mid-terms when they come across people in the same class. We have considered this parameter as a binary class (1 for Yes they have a common class, and 0 for No they don’t share a common class together)</a:t>
            </a:r>
          </a:p>
          <a:p>
            <a:pPr marL="0" marR="0" lvl="0" indent="-127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-1270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3.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Mother-tongue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 Students generally tend to gel along well with people having with a common mother-tongue, as they find it comfortable to express themselves. We have considered this as a binary class and expect a higher probability of cluster formation for the ones with value 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1128403" y="1002082"/>
            <a:ext cx="9681559" cy="4271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27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4. 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Seat Proximity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– It is very common to see someone strike a conversation with people who sit around them. This, as we have observed in our class, is a major basis for formation of a bond. We consider this as a binary class as well.</a:t>
            </a:r>
          </a:p>
          <a:p>
            <a:pPr marL="0" marR="0" lvl="0" indent="-127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-12700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5.</a:t>
            </a:r>
            <a:r>
              <a:rPr lang="en-US" sz="2000" b="0" i="0" u="sng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Interaction with Instructor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– We have assumed that the most active students, who usually tend to keep their doubts clarified much often by visiting the Professor have a high chance of getting together into a discussion and having a clear exchange of ideas. We have taken this into account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128404" y="945913"/>
            <a:ext cx="8373300" cy="7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0" anchor="b" anchorCtr="0">
            <a:noAutofit/>
          </a:bodyPr>
          <a:lstStyle/>
          <a:p>
            <a:pPr marL="0" marR="0" lvl="0" indent="-37719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940"/>
              <a:buFont typeface="Century Gothic"/>
              <a:buNone/>
            </a:pPr>
            <a:endParaRPr sz="594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128404" y="1881809"/>
            <a:ext cx="8373300" cy="27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 Transitivity:  If refers to the extent to which the relation that relates two nodes in a network that are connected by an edge is transitive</a:t>
            </a:r>
          </a:p>
          <a:p>
            <a:r>
              <a:rPr lang="en-US" dirty="0"/>
              <a:t>Transitivity gives us the Transitivity is 0.3733 i.e. the percentage of 3 users are connected to each other in a close form triangle is less than . So, the possibility that the structure has triadic closure is just 37.3%. </a:t>
            </a: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391FE-94DA-4329-9A50-9CF9F2E2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616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0.373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700700" y="924350"/>
            <a:ext cx="4084800" cy="515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Upon application of edge betweenness to determine our cluster, we get 	----------&gt;</a:t>
            </a:r>
          </a:p>
          <a:p>
            <a:pPr marL="0" marR="0" lvl="0" indent="-1143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Node 37 here is our central source of information (Prof Tafti)</a:t>
            </a:r>
          </a:p>
          <a:p>
            <a:pPr marL="0" marR="0" lvl="0" indent="-1143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largest cluster formed is the group of most active individuals in class.  </a:t>
            </a:r>
          </a:p>
          <a:p>
            <a:pPr marL="0" marR="0" lvl="0" indent="-1143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Community sizes 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1  2  3  4  5  6  7  8  9 10 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9  2  4  5  4  2  4  2  2  3</a:t>
            </a:r>
          </a:p>
          <a:p>
            <a:pPr marL="0" marR="0" lvl="0" indent="-1143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700" y="0"/>
            <a:ext cx="7406301" cy="60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1128404" y="945913"/>
            <a:ext cx="8373300" cy="7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0" anchor="b" anchorCtr="0">
            <a:noAutofit/>
          </a:bodyPr>
          <a:lstStyle/>
          <a:p>
            <a:pPr marL="0" marR="0" lvl="0" indent="-37719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940"/>
              <a:buFont typeface="Century Gothic"/>
              <a:buNone/>
            </a:pPr>
            <a:r>
              <a:rPr lang="en-US" sz="594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 Connectivity</a:t>
            </a:r>
            <a:endParaRPr sz="594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1128404" y="1881809"/>
            <a:ext cx="9254192" cy="41864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Transitivity gives us the Transitivity is 0.3733 i.e. the extent that 3 student are connected to each other in a close form triangle is less as the possibility the structure has triadic closure is just 37.3%. </a:t>
            </a:r>
          </a:p>
          <a:p>
            <a:r>
              <a:rPr lang="en-US" dirty="0"/>
              <a:t>If two students have a friend in common, then it is 37.33% likely that they will become friends. </a:t>
            </a:r>
          </a:p>
          <a:p>
            <a:r>
              <a:rPr lang="en-US" dirty="0"/>
              <a:t>The network is neither strongly connected (there is no direct path connecting the students) nor weakly connected (there is no path between every two students in the underlying undirected graph)</a:t>
            </a:r>
          </a:p>
          <a:p>
            <a:r>
              <a:rPr lang="en-US" dirty="0"/>
              <a:t>Average shortest path between any 2 nodes is 3.07 and the value of the longest diameter in the network is not large, 7 </a:t>
            </a:r>
            <a:r>
              <a:rPr lang="en-US" dirty="0" err="1"/>
              <a:t>approx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1128404" y="945913"/>
            <a:ext cx="8373300" cy="7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0" anchor="b" anchorCtr="0">
            <a:noAutofit/>
          </a:bodyPr>
          <a:lstStyle/>
          <a:p>
            <a:pPr marL="0" marR="0" lvl="0" indent="-37719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940"/>
              <a:buFont typeface="Century Gothic"/>
              <a:buNone/>
            </a:pPr>
            <a:endParaRPr sz="594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1128404" y="1881809"/>
            <a:ext cx="8373300" cy="27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598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Times</vt:lpstr>
      <vt:lpstr>Arial</vt:lpstr>
      <vt:lpstr>Lucida Console</vt:lpstr>
      <vt:lpstr>Gallery</vt:lpstr>
      <vt:lpstr>In-Class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Connectivity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Interaction</dc:title>
  <cp:lastModifiedBy>Ghorpade, Mrunal Mahesh</cp:lastModifiedBy>
  <cp:revision>6</cp:revision>
  <dcterms:modified xsi:type="dcterms:W3CDTF">2017-11-29T19:30:42Z</dcterms:modified>
</cp:coreProperties>
</file>