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348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147E50F-FF51-4A4D-AAA3-BE7A0DCEEBE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25EAE1A-E938-46DB-9BEC-99C793020F73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37AAF6C-23DD-4D48-BE55-503F7F6AAF84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A1ED00-67E6-48E4-A775-86A8A00ACAC1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1CC9BAD-D2BE-4210-B52A-6D0CCE5D687E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8C30A08-383D-4F71-8E3D-D6E40A61259C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9025E0E-1668-4C23-8CF0-31FAA4BCEA75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7E78CBB-FA53-492E-9A3C-02B6B329808E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70C6AB-02D0-400C-8AD9-1D4B28089912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B17BED-2289-4D5E-B4C4-E8090DB4A9BB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A311633-504D-4A49-B4A7-7720CD3CC246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E302BB2-E6F5-4B52-8A43-B5DA4A7D7E56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FBE5AEC-11B5-4E9A-9303-0877D81A0BE1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3.jpeg"/><Relationship Id="rId7" Type="http://schemas.openxmlformats.org/officeDocument/2006/relationships/image" Target="../media/image2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104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100" descr="C:\Documents and Settings\James\Desktop\generic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1375" y="4595813"/>
            <a:ext cx="105886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107" descr="commuter-trai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0450" y="6197600"/>
            <a:ext cx="1030288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108" descr="Kiosk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58175" y="5137150"/>
            <a:ext cx="15621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Wave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1" descr="SW_Splash-Title_GP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4586288"/>
            <a:ext cx="1554162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8" descr="SW_Splash-Title_windfar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6900" y="6189663"/>
            <a:ext cx="10398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w/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247063" y="5129213"/>
            <a:ext cx="1581150" cy="159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21400" y="6194425"/>
            <a:ext cx="1065213" cy="104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8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4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6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8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sp>
        <p:nvSpPr>
          <p:cNvPr id="102" name="Picture Placeholder 101"/>
          <p:cNvSpPr>
            <a:spLocks noGrp="1"/>
          </p:cNvSpPr>
          <p:nvPr>
            <p:ph type="pic" sz="quarter" idx="10"/>
          </p:nvPr>
        </p:nvSpPr>
        <p:spPr>
          <a:xfrm>
            <a:off x="6135881" y="6198233"/>
            <a:ext cx="1036505" cy="1030958"/>
          </a:xfrm>
        </p:spPr>
        <p:txBody>
          <a:bodyPr anchor="ctr"/>
          <a:lstStyle>
            <a:lvl1pPr algn="ctr">
              <a:defRPr sz="15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6" name="Picture Placeholder 105"/>
          <p:cNvSpPr>
            <a:spLocks noGrp="1"/>
          </p:cNvSpPr>
          <p:nvPr>
            <p:ph type="pic" sz="quarter" idx="11"/>
          </p:nvPr>
        </p:nvSpPr>
        <p:spPr>
          <a:xfrm>
            <a:off x="8258763" y="5139529"/>
            <a:ext cx="1555846" cy="1562682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9" name="Picture Placeholder 108"/>
          <p:cNvSpPr>
            <a:spLocks noGrp="1"/>
          </p:cNvSpPr>
          <p:nvPr>
            <p:ph type="pic" sz="quarter" idx="12"/>
          </p:nvPr>
        </p:nvSpPr>
        <p:spPr>
          <a:xfrm>
            <a:off x="7206948" y="4602303"/>
            <a:ext cx="1016814" cy="1027206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Title w/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9" name="Rectangle 8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1"/>
          </p:nvPr>
        </p:nvSpPr>
        <p:spPr>
          <a:xfrm>
            <a:off x="1869116" y="6194734"/>
            <a:ext cx="1037815" cy="1027206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285268" y="4591803"/>
            <a:ext cx="1554096" cy="1573183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Bullet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/>
          <p:cNvSpPr>
            <a:spLocks noGrp="1"/>
          </p:cNvSpPr>
          <p:nvPr>
            <p:ph type="title"/>
          </p:nvPr>
        </p:nvSpPr>
        <p:spPr>
          <a:xfrm>
            <a:off x="389398" y="125994"/>
            <a:ext cx="9426959" cy="905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20" name="Content Placeholder 219"/>
          <p:cNvSpPr>
            <a:spLocks noGrp="1"/>
          </p:cNvSpPr>
          <p:nvPr>
            <p:ph sz="quarter" idx="13"/>
          </p:nvPr>
        </p:nvSpPr>
        <p:spPr>
          <a:xfrm>
            <a:off x="360697" y="1191700"/>
            <a:ext cx="9455663" cy="5377519"/>
          </a:xfrm>
        </p:spPr>
        <p:txBody>
          <a:bodyPr/>
          <a:lstStyle>
            <a:lvl1pPr marL="125993" indent="-125993">
              <a:defRPr/>
            </a:lvl1pPr>
            <a:lvl2pPr marL="377979" indent="-251986">
              <a:buClr>
                <a:schemeClr val="accent2"/>
              </a:buClr>
              <a:defRPr/>
            </a:lvl2pPr>
            <a:lvl3pPr marL="629964" indent="-225738">
              <a:defRPr/>
            </a:lvl3pPr>
            <a:lvl4pPr marL="881950" indent="-251986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936" indent="-236237">
              <a:buFont typeface="Arial" pitchFamily="34" charset="0"/>
              <a:buChar char="–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E1DA-930A-4F23-A575-C0472EF192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2 Column Bullet/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>
          <a:xfrm>
            <a:off x="360523" y="1191700"/>
            <a:ext cx="4713392" cy="5377518"/>
          </a:xfrm>
        </p:spPr>
        <p:txBody>
          <a:bodyPr/>
          <a:lstStyle>
            <a:lvl1pPr marL="125993" indent="-125993">
              <a:defRPr/>
            </a:lvl1pPr>
            <a:lvl2pPr marL="377979" indent="-251986">
              <a:buClr>
                <a:schemeClr val="accent2"/>
              </a:buClr>
              <a:defRPr/>
            </a:lvl2pPr>
            <a:lvl3pPr marL="629964" indent="-227487">
              <a:defRPr/>
            </a:lvl3pPr>
            <a:lvl4pPr marL="881950" indent="-244986">
              <a:defRPr/>
            </a:lvl4pPr>
            <a:lvl5pPr marL="1133936" indent="-23098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127819" y="1191699"/>
            <a:ext cx="4713218" cy="5377902"/>
          </a:xfrm>
        </p:spPr>
        <p:txBody>
          <a:bodyPr/>
          <a:lstStyle>
            <a:lvl1pPr marL="122493" indent="-122493">
              <a:defRPr/>
            </a:lvl1pPr>
            <a:lvl2pPr marL="376229" indent="-253736">
              <a:buClr>
                <a:schemeClr val="accent2"/>
              </a:buClr>
              <a:defRPr/>
            </a:lvl2pPr>
            <a:lvl3pPr marL="629964" indent="-225738">
              <a:defRPr/>
            </a:lvl3pPr>
            <a:lvl4pPr marL="881950" indent="-246737">
              <a:defRPr/>
            </a:lvl4pPr>
            <a:lvl5pPr marL="1133936" indent="-23623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EC8B-B32B-4763-A62E-1E02AD1021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hart Placeholder 27"/>
          <p:cNvSpPr>
            <a:spLocks noGrp="1"/>
          </p:cNvSpPr>
          <p:nvPr>
            <p:ph type="chart" sz="quarter" idx="12"/>
          </p:nvPr>
        </p:nvSpPr>
        <p:spPr>
          <a:xfrm>
            <a:off x="514183" y="1947668"/>
            <a:ext cx="9302173" cy="4835277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4B10-E841-4A79-9634-FA896186B85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2 Column Slide: Chart &amp; 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art Placeholder 25"/>
          <p:cNvSpPr>
            <a:spLocks noGrp="1"/>
          </p:cNvSpPr>
          <p:nvPr>
            <p:ph type="chart" sz="quarter" idx="12"/>
          </p:nvPr>
        </p:nvSpPr>
        <p:spPr>
          <a:xfrm>
            <a:off x="514182" y="1317661"/>
            <a:ext cx="4492879" cy="5465048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64" name="Content Placeholder 163"/>
          <p:cNvSpPr>
            <a:spLocks noGrp="1"/>
          </p:cNvSpPr>
          <p:nvPr>
            <p:ph sz="quarter" idx="13"/>
          </p:nvPr>
        </p:nvSpPr>
        <p:spPr>
          <a:xfrm>
            <a:off x="5127818" y="1191700"/>
            <a:ext cx="4699042" cy="5377518"/>
          </a:xfrm>
        </p:spPr>
        <p:txBody>
          <a:bodyPr/>
          <a:lstStyle>
            <a:lvl1pPr marL="125993" indent="-125993">
              <a:defRPr/>
            </a:lvl1pPr>
            <a:lvl2pPr marL="377979" indent="-244986">
              <a:buClr>
                <a:schemeClr val="accent2"/>
              </a:buClr>
              <a:defRPr/>
            </a:lvl2pPr>
            <a:lvl3pPr marL="629964" indent="-230987">
              <a:defRPr/>
            </a:lvl3pPr>
            <a:lvl4pPr marL="881950" indent="-244986">
              <a:defRPr/>
            </a:lvl4pPr>
            <a:lvl5pPr marL="1133936" indent="-22398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7FDB5-84BF-4B1B-AA12-E7FA6EC0F20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1153-4631-410C-946A-06D8835A49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Centere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397276" y="1163699"/>
            <a:ext cx="9410333" cy="5405903"/>
          </a:xfrm>
        </p:spPr>
        <p:txBody>
          <a:bodyPr anchor="ctr"/>
          <a:lstStyle>
            <a:lvl1pPr marL="0" indent="0" algn="ctr">
              <a:defRPr sz="4900">
                <a:solidFill>
                  <a:schemeClr val="accent1"/>
                </a:solidFill>
              </a:defRPr>
            </a:lvl1pPr>
            <a:lvl2pPr marL="0" indent="0" algn="ctr">
              <a:buFontTx/>
              <a:buNone/>
              <a:defRPr sz="4000">
                <a:solidFill>
                  <a:schemeClr val="tx2"/>
                </a:solidFill>
              </a:defRPr>
            </a:lvl2pPr>
            <a:lvl3pPr marL="0" indent="0" algn="ctr">
              <a:spcBef>
                <a:spcPts val="661"/>
              </a:spcBef>
              <a:buFontTx/>
              <a:buNone/>
              <a:defRPr sz="3500">
                <a:solidFill>
                  <a:schemeClr val="tx2"/>
                </a:solidFill>
              </a:defRPr>
            </a:lvl3pPr>
            <a:lvl4pPr marL="0" indent="0" algn="ctr">
              <a:buFontTx/>
              <a:buNone/>
              <a:defRPr sz="3100">
                <a:solidFill>
                  <a:schemeClr val="tx2"/>
                </a:solidFill>
              </a:defRPr>
            </a:lvl4pPr>
            <a:lvl5pPr marL="0" indent="0" algn="ctr">
              <a:buFontTx/>
              <a:buNone/>
              <a:defRPr sz="2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8AE22-8110-4A0C-9BA4-0E4BA191B88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09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D237-83E5-4A5A-94F8-61E412737C5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24" name="Picture 2" descr="C:\Documents and Settings\James\Desktop\generic\images\SierraWireless_splash-Title_photos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8" name="Picture 30" descr="oil_gas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6900" y="6192838"/>
            <a:ext cx="1036638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6" descr="SW_Large_Splash-Title_00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" y="4589463"/>
            <a:ext cx="15525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</p:spPr>
        <p:txBody>
          <a:bodyPr tIns="0" rIns="0" bIns="0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8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47E9C-AE95-4624-9685-17E7CA9B66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68" y="229241"/>
            <a:ext cx="7451962" cy="63697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0061" y="1387691"/>
            <a:ext cx="4214261" cy="581499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333" y="1387691"/>
            <a:ext cx="4214261" cy="581499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EE774-10E2-4DEF-8838-08DD57EAB4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C7746-8DEE-409E-B76D-5264C7AB0F9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9B0A3-9088-4E81-AA34-A77233EBACD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Ad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adapter\images\SierraWireless_splash-Title_photos_0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4838" y="5111750"/>
            <a:ext cx="16224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adapter\images\SierraWireless_splash-Title_photos_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adapter\images\SierraWireless_splash-Title_photos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Ad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2" descr="C:\Documents and Settings\James\Desktop\adapter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Documents and Settings\James\Desktop\adapter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embedded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embedded\images\SierraWireless_splash-Title_photos_0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3250" y="5111750"/>
            <a:ext cx="16240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embedded\images\SierraWireless_splash-Title_photos_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" descr="C:\Documents and Settings\James\Desktop\embedded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:\Documents and Settings\James\Desktop\embedded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MobileM2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mobile m2m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mobile m2m\images\SierraWireless_splash-Title_photos_0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3250" y="5111750"/>
            <a:ext cx="16224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mobile m2m\images\SierraWireless_splash-Title_photos_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MobileM2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" descr="C:\Documents and Settings\James\Desktop\mobile m2m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:\Documents and Settings\James\Desktop\mobile m2m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Wave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104" descr="SW_Splash-Title_Engineers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1825" y="5135563"/>
            <a:ext cx="156210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108" descr="SW_Splash-Title_CreditCard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99313" y="4598988"/>
            <a:ext cx="102393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109" descr="SW_Splash-Title_WaveCo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32513" y="6192838"/>
            <a:ext cx="103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SierraWireless_bullet_bottom.jp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7108825"/>
            <a:ext cx="100806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192213"/>
            <a:ext cx="9456737" cy="537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50395" rIns="100789" bIns="50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88938" y="125413"/>
            <a:ext cx="94281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403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275" y="7286625"/>
            <a:ext cx="3192463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>
            <a:lvl1pPr>
              <a:buFont typeface="Times New Roman" pitchFamily="16" charset="0"/>
              <a:buNone/>
              <a:defRPr sz="1000">
                <a:solidFill>
                  <a:srgbClr val="5E5F62"/>
                </a:solidFill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738" y="7286625"/>
            <a:ext cx="47466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>
            <a:lvl1pPr algn="ctr">
              <a:buFont typeface="Times New Roman" pitchFamily="16" charset="0"/>
              <a:buNone/>
              <a:defRPr sz="1000" b="1">
                <a:solidFill>
                  <a:srgbClr val="5E5F62"/>
                </a:solidFill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BAF0AFE-5FB6-4A29-B29A-A1CEAB039A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358188" y="6786563"/>
            <a:ext cx="1465262" cy="212725"/>
            <a:chOff x="5203985" y="7033375"/>
            <a:chExt cx="3794125" cy="551493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203985" y="7370856"/>
              <a:ext cx="263081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 userDrawn="1"/>
          </p:nvSpPr>
          <p:spPr bwMode="auto">
            <a:xfrm>
              <a:off x="5508173" y="7374970"/>
              <a:ext cx="61658" cy="205781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5615050" y="7374970"/>
              <a:ext cx="234306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5882240" y="7374970"/>
              <a:ext cx="254860" cy="205781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178207" y="7374970"/>
              <a:ext cx="254860" cy="205781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6449509" y="7374970"/>
              <a:ext cx="304188" cy="205781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6905792" y="7374970"/>
              <a:ext cx="37406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 userDrawn="1"/>
          </p:nvSpPr>
          <p:spPr bwMode="auto">
            <a:xfrm>
              <a:off x="7304524" y="7374970"/>
              <a:ext cx="61661" cy="205781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 userDrawn="1"/>
          </p:nvSpPr>
          <p:spPr bwMode="auto">
            <a:xfrm>
              <a:off x="7407291" y="7374970"/>
              <a:ext cx="254860" cy="205781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7699146" y="7374970"/>
              <a:ext cx="22608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7966339" y="7374970"/>
              <a:ext cx="201420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8192423" y="7374970"/>
              <a:ext cx="22608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8451395" y="7370856"/>
              <a:ext cx="254860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8735029" y="7370856"/>
              <a:ext cx="263081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6211092" y="7037489"/>
              <a:ext cx="505611" cy="94661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7407291" y="7132150"/>
              <a:ext cx="591933" cy="10288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22"/>
            <p:cNvSpPr>
              <a:spLocks/>
            </p:cNvSpPr>
            <p:nvPr userDrawn="1"/>
          </p:nvSpPr>
          <p:spPr bwMode="auto">
            <a:xfrm>
              <a:off x="6675596" y="7033375"/>
              <a:ext cx="781023" cy="193433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71" r:id="rId20"/>
    <p:sldLayoutId id="2147483872" r:id="rId21"/>
    <p:sldLayoutId id="2147483858" r:id="rId22"/>
    <p:sldLayoutId id="214748387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lang="en-US" sz="35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5pPr>
      <a:lvl6pPr marL="503972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6pPr>
      <a:lvl7pPr marL="1007943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7pPr>
      <a:lvl8pPr marL="1511915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8pPr>
      <a:lvl9pPr marL="2015886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9pPr>
    </p:titleStyle>
    <p:bodyStyle>
      <a:lvl1pPr marL="342900" indent="-217488" algn="l" rtl="0" eaLnBrk="0" fontAlgn="base" hangingPunct="0">
        <a:spcBef>
          <a:spcPts val="988"/>
        </a:spcBef>
        <a:spcAft>
          <a:spcPts val="325"/>
        </a:spcAft>
        <a:buClr>
          <a:schemeClr val="accent1"/>
        </a:buClr>
        <a:buSzPct val="100000"/>
        <a:buFont typeface="Arial" charset="0"/>
        <a:buChar char=" 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50825" indent="-250825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03238" indent="-250825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–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06475" indent="-503238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44563" indent="-188913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444875" y="2624138"/>
            <a:ext cx="5880100" cy="1268412"/>
          </a:xfrm>
        </p:spPr>
        <p:txBody>
          <a:bodyPr tIns="38808"/>
          <a:lstStyle/>
          <a:p>
            <a:pPr algn="ctr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</a:t>
            </a:r>
          </a:p>
        </p:txBody>
      </p:sp>
      <p:sp>
        <p:nvSpPr>
          <p:cNvPr id="17411" name="Sous-titre 2"/>
          <p:cNvSpPr>
            <a:spLocks noGrp="1"/>
          </p:cNvSpPr>
          <p:nvPr>
            <p:ph type="subTitle" idx="1"/>
          </p:nvPr>
        </p:nvSpPr>
        <p:spPr>
          <a:xfrm>
            <a:off x="3444875" y="4032250"/>
            <a:ext cx="5867400" cy="1138238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fr-F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 : openAT implementation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8 main MODBUS functions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MODBUS_ReadCoils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MODBUS_ReadDiscreteInputs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MODBUS_ReadHoldingRegisters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MODBUS_ReadInputRegisters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MODBUS_WriteSingleCoil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MODBUS_WriteSingleRegister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MODBUS_WriteMultipleCoils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MODBUS_WriteMultipleRegisters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mtClean="0"/>
              <a:t>MODBUS over serial : Lua implementation</a:t>
            </a:r>
            <a:endParaRPr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Synchronous</a:t>
            </a:r>
            <a:r>
              <a:rPr lang="fr-FR" dirty="0" smtClean="0"/>
              <a:t> thread </a:t>
            </a:r>
            <a:r>
              <a:rPr lang="fr-FR" dirty="0" err="1" smtClean="0"/>
              <a:t>safe</a:t>
            </a:r>
            <a:r>
              <a:rPr dirty="0" smtClean="0"/>
              <a:t>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 Requires ‘</a:t>
            </a:r>
            <a:r>
              <a:rPr dirty="0" err="1" smtClean="0"/>
              <a:t>modbus</a:t>
            </a:r>
            <a:r>
              <a:rPr dirty="0" smtClean="0"/>
              <a:t>’  and ‘pack’.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m,err</a:t>
            </a:r>
            <a:r>
              <a:rPr dirty="0" smtClean="0"/>
              <a:t>=</a:t>
            </a:r>
            <a:r>
              <a:rPr dirty="0" err="1" smtClean="0"/>
              <a:t>modbus.new</a:t>
            </a:r>
            <a:r>
              <a:rPr dirty="0" smtClean="0"/>
              <a:t>()  to initialize the stack with default parameters.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m,err</a:t>
            </a:r>
            <a:r>
              <a:rPr dirty="0" smtClean="0"/>
              <a:t>=</a:t>
            </a:r>
            <a:r>
              <a:rPr dirty="0" err="1" smtClean="0"/>
              <a:t>modbus.new</a:t>
            </a:r>
            <a:r>
              <a:rPr dirty="0" smtClean="0"/>
              <a:t>('uart2',{</a:t>
            </a:r>
            <a:r>
              <a:rPr dirty="0" err="1" smtClean="0"/>
              <a:t>baudrate</a:t>
            </a:r>
            <a:r>
              <a:rPr dirty="0" smtClean="0"/>
              <a:t>=9600,parity='even',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timeout=3}, '</a:t>
            </a:r>
            <a:r>
              <a:rPr dirty="0" err="1" smtClean="0"/>
              <a:t>rtu</a:t>
            </a:r>
            <a:r>
              <a:rPr smtClean="0"/>
              <a:t>')</a:t>
            </a:r>
            <a:endParaRPr dirty="0" smtClean="0"/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m:close()  to close the stack.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Start or stop a GPIO pin to signal Rx/</a:t>
            </a:r>
            <a:r>
              <a:rPr dirty="0" err="1" smtClean="0"/>
              <a:t>Tx</a:t>
            </a:r>
            <a:r>
              <a:rPr dirty="0" smtClean="0"/>
              <a:t> phases 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_,err = m:enable_hardware_switch(12,'high')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_,err = m:disable_hardware_switch()</a:t>
            </a:r>
          </a:p>
          <a:p>
            <a:pPr marL="863600" lvl="1" indent="-323850" eaLnBrk="1" hangingPunct="1">
              <a:buSzPct val="45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mtClean="0"/>
              <a:t>MODBUS over serial : Lua implementation</a:t>
            </a:r>
            <a:endParaRPr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8 main MODBUS functions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&lt;values</a:t>
            </a:r>
            <a:r>
              <a:rPr lang="en-GB" sz="1600" dirty="0" smtClean="0"/>
              <a:t>&gt;,err=m:request('</a:t>
            </a:r>
            <a:r>
              <a:rPr lang="en-GB" sz="1600" dirty="0" err="1" smtClean="0"/>
              <a:t>ReadCoils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&gt;,&lt;number&gt;)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&lt;values</a:t>
            </a:r>
            <a:r>
              <a:rPr lang="en-GB" sz="1600" dirty="0" smtClean="0"/>
              <a:t>&gt;,err=m:request('</a:t>
            </a:r>
            <a:r>
              <a:rPr lang="en-GB" sz="1600" dirty="0" err="1" smtClean="0"/>
              <a:t>ReadDiscreteInputs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&gt;,&lt;number&gt;)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&lt;values</a:t>
            </a:r>
            <a:r>
              <a:rPr lang="en-GB" sz="1600" dirty="0" smtClean="0"/>
              <a:t>&gt;,err=m:request('</a:t>
            </a:r>
            <a:r>
              <a:rPr lang="en-GB" sz="1600" dirty="0" err="1" smtClean="0"/>
              <a:t>ReadHoldingRegisters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&gt;,&lt;number&gt;)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&lt;values</a:t>
            </a:r>
            <a:r>
              <a:rPr lang="en-GB" sz="1600" dirty="0" smtClean="0"/>
              <a:t>&gt;,err=m:request('</a:t>
            </a:r>
            <a:r>
              <a:rPr lang="en-GB" sz="1600" dirty="0" err="1" smtClean="0"/>
              <a:t>ReadInputRegisters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&gt;,&lt;number&gt;)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_,</a:t>
            </a:r>
            <a:r>
              <a:rPr lang="en-GB" sz="1600" dirty="0" smtClean="0"/>
              <a:t>err=m:request('</a:t>
            </a:r>
            <a:r>
              <a:rPr lang="en-GB" sz="1600" dirty="0" err="1" smtClean="0"/>
              <a:t>WriteSingleCoil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&gt;,&lt;state&gt;)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 _,</a:t>
            </a:r>
            <a:r>
              <a:rPr lang="en-GB" sz="1600" dirty="0" smtClean="0"/>
              <a:t>err=m:request('</a:t>
            </a:r>
            <a:r>
              <a:rPr lang="en-GB" sz="1600" dirty="0" err="1" smtClean="0"/>
              <a:t>WriteSingleRegister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&gt;,&lt;value&gt;)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 _,</a:t>
            </a:r>
            <a:r>
              <a:rPr lang="en-GB" sz="1600" dirty="0" smtClean="0"/>
              <a:t>err=m:request('</a:t>
            </a:r>
            <a:r>
              <a:rPr lang="en-GB" sz="1600" dirty="0" err="1" smtClean="0"/>
              <a:t>WriteMultipleCoils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smtClean="0"/>
              <a:t>&gt;,&lt;number&gt;,&lt;</a:t>
            </a:r>
            <a:r>
              <a:rPr lang="en-GB" sz="1600" dirty="0" smtClean="0"/>
              <a:t>values&gt;)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dirty="0" smtClean="0"/>
              <a:t> _,</a:t>
            </a:r>
            <a:r>
              <a:rPr lang="en-GB" sz="1600" dirty="0" smtClean="0"/>
              <a:t>err=m:request('</a:t>
            </a:r>
            <a:r>
              <a:rPr lang="en-GB" sz="1600" dirty="0" err="1" smtClean="0"/>
              <a:t>WriteMultipleRegisters</a:t>
            </a:r>
            <a:r>
              <a:rPr lang="en-GB" sz="1600" dirty="0" smtClean="0"/>
              <a:t>',&lt;</a:t>
            </a:r>
            <a:r>
              <a:rPr lang="en-GB" sz="1600" dirty="0" err="1" smtClean="0"/>
              <a:t>slaveid</a:t>
            </a:r>
            <a:r>
              <a:rPr lang="en-GB" sz="1600" dirty="0" smtClean="0"/>
              <a:t>&gt;,&lt;</a:t>
            </a:r>
            <a:r>
              <a:rPr lang="en-GB" sz="1600" dirty="0" err="1" smtClean="0"/>
              <a:t>startingaddr</a:t>
            </a:r>
            <a:r>
              <a:rPr lang="en-GB" sz="1600" dirty="0" smtClean="0"/>
              <a:t>&gt;,&lt;values</a:t>
            </a:r>
            <a:r>
              <a:rPr lang="en-GB" sz="1600" dirty="0" smtClean="0"/>
              <a:t>&gt;)</a:t>
            </a:r>
            <a:endParaRPr lang="en-GB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Protocol is a messaging structure developed by Modicon in 1979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Master-slave/client-server communication between intelligent devices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De facto standard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Open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Most widely used network protocol in the industrial manufacturing environment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3200" smtClean="0"/>
              <a:t>Application protocol OSI 7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2800" smtClean="0"/>
              <a:t>client/server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2800" smtClean="0"/>
              <a:t>Port TCP/IP 502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2800" smtClean="0"/>
              <a:t>request/reply protocol offering services specified by function codes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151438" y="1768475"/>
            <a:ext cx="4425950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3200" smtClean="0"/>
              <a:t>Over serial line protocol OSI 2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2800" smtClean="0"/>
              <a:t>master(client)/slave(server)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sz="2800" smtClean="0"/>
              <a:t>request/reply protocol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application protocol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462588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Simple PDU independant of the underlying communication layer (max size = 253 bytes)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PDU =</a:t>
            </a:r>
            <a:r>
              <a:rPr smtClean="0">
                <a:solidFill>
                  <a:srgbClr val="008000"/>
                </a:solidFill>
              </a:rPr>
              <a:t> [FuntionCode][Data]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ADU = PDU + additionnal fields related to specific buses or networks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ADU = [Additional adress]</a:t>
            </a:r>
            <a:r>
              <a:rPr smtClean="0">
                <a:solidFill>
                  <a:srgbClr val="008000"/>
                </a:solidFill>
              </a:rPr>
              <a:t>[FuntionCode][Data]</a:t>
            </a:r>
            <a:r>
              <a:rPr smtClean="0"/>
              <a:t>[ErrorCheck]</a:t>
            </a:r>
          </a:p>
          <a:p>
            <a:pPr marL="1295400" lvl="2" indent="-287338" eaLnBrk="1" hangingPunct="1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RS232/RS485 ADU max size = 256 bytes</a:t>
            </a:r>
          </a:p>
          <a:p>
            <a:pPr marL="1295400" lvl="2" indent="-287338" eaLnBrk="1" hangingPunct="1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TCP/IP ADU max size = 260 bytes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Big-Endian representation (to send 0x1234 the first byte sent is 0x12 then 0x34)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 line protocol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392738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PDU (max 253 bytes) = </a:t>
            </a:r>
            <a:r>
              <a:rPr smtClean="0">
                <a:solidFill>
                  <a:srgbClr val="008000"/>
                </a:solidFill>
              </a:rPr>
              <a:t>[FuntionCode][Data]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serial line PDU = (max 256 bytes) = [Additional field]</a:t>
            </a:r>
            <a:r>
              <a:rPr smtClean="0">
                <a:solidFill>
                  <a:srgbClr val="008000"/>
                </a:solidFill>
              </a:rPr>
              <a:t>[FuntionCode][Data]</a:t>
            </a:r>
            <a:r>
              <a:rPr smtClean="0"/>
              <a:t>[CRC (or LRC)]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2 transmission modes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RTU [SlaveAdress 1 byte]</a:t>
            </a:r>
            <a:r>
              <a:rPr smtClean="0">
                <a:solidFill>
                  <a:srgbClr val="008000"/>
                </a:solidFill>
              </a:rPr>
              <a:t>[FunctionCode 1 byte][Data max 252 bytes]</a:t>
            </a:r>
            <a:r>
              <a:rPr smtClean="0"/>
              <a:t>[CRC 2 bytes]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ASCII [Start 1 char :][Adress 2 chars]</a:t>
            </a:r>
            <a:r>
              <a:rPr smtClean="0">
                <a:solidFill>
                  <a:srgbClr val="008000"/>
                </a:solidFill>
              </a:rPr>
              <a:t>[Function 2 chars][Data max 2*252 chars]</a:t>
            </a:r>
            <a:r>
              <a:rPr smtClean="0"/>
              <a:t>[LRC 2 chars][End 2 chars CR,LF]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PDU and Function Codes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6243638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3 types of PDUs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Request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Response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Error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3 classes of function codes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Public</a:t>
            </a:r>
          </a:p>
          <a:p>
            <a:pPr marL="1295400" lvl="2" indent="-287338" eaLnBrk="1" hangingPunct="1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Unique and guaranted by MDOBUS-IDA.org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User-defined</a:t>
            </a:r>
          </a:p>
          <a:p>
            <a:pPr marL="1295400" lvl="2" indent="-287338" eaLnBrk="1" hangingPunct="1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No guaranted on uniqueness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Reserved</a:t>
            </a:r>
          </a:p>
          <a:p>
            <a:pPr marL="1295400" lvl="2" indent="-287338" eaLnBrk="1" hangingPunct="1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Private, used by some companies on legacy products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data model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Based of 4 primary tables</a:t>
            </a:r>
          </a:p>
          <a:p>
            <a:pPr marL="431800" indent="-323850" eaLnBrk="1" hangingPunct="1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smtClean="0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/>
        </p:nvGraphicFramePr>
        <p:xfrm>
          <a:off x="923925" y="2551113"/>
          <a:ext cx="8461375" cy="3087061"/>
        </p:xfrm>
        <a:graphic>
          <a:graphicData uri="http://schemas.openxmlformats.org/drawingml/2006/table">
            <a:tbl>
              <a:tblPr/>
              <a:tblGrid>
                <a:gridCol w="2062163"/>
                <a:gridCol w="2062162"/>
                <a:gridCol w="2047875"/>
                <a:gridCol w="2289175"/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Primary tables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Object type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Type of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Comments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Discrete Input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Single bit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Read-Only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can be provided by an I/O system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Coils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Single bit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Read-Write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can be altered by an apllication program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Input Registers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16-bit word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Read-Only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can be provided by an I/O system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Holding Registers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16-bit word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Read-Write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can be altered by an apllication program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data model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97463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Distinction between tables is conceptual =&gt; the tables may be overlaying one another.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For each primary table the protocol allow individual selection of 65536 data items.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All data handled via MODBUS (bits or registers) must be allocated in device application memory but physical adress in memory should not be confused with data reference.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logical reference are unsigned integer starting at 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 : openAT implementation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Asynchronous (callback driven) modbus stack. 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MODBUS_InitContext  to initialize the stack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Set the line parameters (mainly, parity, baudrate, timeout) and the modbus mode (RTU or ASCII).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Register a callback to receive MODBUS responses 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MODBUS_ReleaseContext  to close the stack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Enable/disable a GPIO pin to signal Rx/Tx phases 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MODBUS_EnableHardwareSwitch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MODBUS_DisableHardwareSwitch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erraWireless_2009_Template">
  <a:themeElements>
    <a:clrScheme name="Sierra_Wireless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D21242"/>
      </a:accent1>
      <a:accent2>
        <a:srgbClr val="74B2D4"/>
      </a:accent2>
      <a:accent3>
        <a:srgbClr val="D4D10F"/>
      </a:accent3>
      <a:accent4>
        <a:srgbClr val="EB7A03"/>
      </a:accent4>
      <a:accent5>
        <a:srgbClr val="992FAB"/>
      </a:accent5>
      <a:accent6>
        <a:srgbClr val="376E8D"/>
      </a:accent6>
      <a:hlink>
        <a:srgbClr val="D21242"/>
      </a:hlink>
      <a:folHlink>
        <a:srgbClr val="A7A9AC"/>
      </a:folHlink>
    </a:clrScheme>
    <a:fontScheme name="Sierra_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676</Words>
  <Application>Microsoft Office PowerPoint</Application>
  <PresentationFormat>Personnalisé</PresentationFormat>
  <Paragraphs>119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SierraWireless_2009_Template</vt:lpstr>
      <vt:lpstr>MODBUS</vt:lpstr>
      <vt:lpstr>MODBUS</vt:lpstr>
      <vt:lpstr>MODBUS</vt:lpstr>
      <vt:lpstr>MODBUS application protocol</vt:lpstr>
      <vt:lpstr>MODBUS over serial line protocol</vt:lpstr>
      <vt:lpstr>MODBUS PDU and Function Codes</vt:lpstr>
      <vt:lpstr>MODBUS data model</vt:lpstr>
      <vt:lpstr>MODBUS data model</vt:lpstr>
      <vt:lpstr>MODBUS over serial : openAT implementation</vt:lpstr>
      <vt:lpstr>MODBUS over serial : openAT implementation</vt:lpstr>
      <vt:lpstr>MODBUS over serial : Lua implementation</vt:lpstr>
      <vt:lpstr>MODBUS over serial : Lua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</dc:title>
  <cp:lastModifiedBy> </cp:lastModifiedBy>
  <cp:revision>32</cp:revision>
  <cp:lastPrinted>1601-01-01T00:00:00Z</cp:lastPrinted>
  <dcterms:created xsi:type="dcterms:W3CDTF">2009-04-16T10:32:33Z</dcterms:created>
  <dcterms:modified xsi:type="dcterms:W3CDTF">2010-12-06T14:34:31Z</dcterms:modified>
</cp:coreProperties>
</file>