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751"/>
    <a:srgbClr val="DCDCDC"/>
    <a:srgbClr val="A0ACAF"/>
    <a:srgbClr val="E5AE12"/>
    <a:srgbClr val="A09B25"/>
    <a:srgbClr val="666666"/>
    <a:srgbClr val="E53B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9870" autoAdjust="0"/>
  </p:normalViewPr>
  <p:slideViewPr>
    <p:cSldViewPr snapToGrid="0">
      <p:cViewPr varScale="1">
        <p:scale>
          <a:sx n="90" d="100"/>
          <a:sy n="90" d="100"/>
        </p:scale>
        <p:origin x="-1524" y="-96"/>
      </p:cViewPr>
      <p:guideLst>
        <p:guide orient="horz" pos="299"/>
        <p:guide pos="2880"/>
      </p:guideLst>
    </p:cSldViewPr>
  </p:slideViewPr>
  <p:outlineViewPr>
    <p:cViewPr>
      <p:scale>
        <a:sx n="33" d="100"/>
        <a:sy n="33" d="100"/>
      </p:scale>
      <p:origin x="0" y="4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C7A80A-556B-44AE-BB28-AF6E634A5621}" type="datetimeFigureOut">
              <a:rPr lang="en-US"/>
              <a:pPr>
                <a:defRPr/>
              </a:pPr>
              <a:t>5/26/2010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16709B-2C15-413C-A0C8-108EC99DB7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2E62DF-D18F-41B4-8DA9-8F7F3066A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Spla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SierraLogoTM_RG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W_WAVE_LHS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241550"/>
            <a:ext cx="410527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97007-847A-4F83-84CA-9D81CE41994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CC6-FB8E-4DCC-A4D6-5907DCF714A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W - Title Only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4ECB-37D9-4843-B2AB-E14802BA0E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E6EC-AB91-46F9-8567-A3C1C17DE0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1D6C9-828A-4064-8655-846FF1F6F2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3043" y="1084453"/>
            <a:ext cx="8223757" cy="5072507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3A05-3833-48A8-85FC-142B8BCF8E2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SW_WAVE_LH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6463"/>
            <a:ext cx="41052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ierraLogoTM_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38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13730" y="672032"/>
            <a:ext cx="7695282" cy="55084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222872"/>
            <a:ext cx="7694613" cy="3994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399" y="1633329"/>
            <a:ext cx="7694613" cy="23229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aseline="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EE4B-3E16-4E69-951C-E8ABE78D357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229600" cy="5068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1D9-4E5E-4B57-98B4-EE320E8D673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3F0C-F0E5-46EE-9D36-1AAA005E7886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ar Char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112335"/>
            <a:ext cx="3980688" cy="5023675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32960" y="1112336"/>
            <a:ext cx="4053841" cy="500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7BF94-03C0-4DFA-A1C7-0BD82F178BEE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047941"/>
            <a:ext cx="3980688" cy="503586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32960" y="1047941"/>
            <a:ext cx="4059936" cy="5023675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DA0E-1ABE-4496-8A7F-CBE8274FB4C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072324"/>
            <a:ext cx="8229600" cy="5072443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3AAE1-2C11-4047-8B11-5D795026A03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6EA5-BC83-44F3-A2E6-7905FF1E83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161F2-2CBD-447A-BEDF-6DB9DCB337F7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0" y="6440488"/>
            <a:ext cx="7962900" cy="430212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39713"/>
            <a:ext cx="8137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(24pt Arial)</a:t>
            </a:r>
          </a:p>
          <a:p>
            <a:pPr lvl="1"/>
            <a:r>
              <a:rPr lang="en-US" smtClean="0"/>
              <a:t>Second level (20pt Arial)</a:t>
            </a:r>
          </a:p>
          <a:p>
            <a:pPr lvl="2"/>
            <a:r>
              <a:rPr lang="en-US" smtClean="0"/>
              <a:t>Third level (18pt Arial)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363" y="6461125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461125"/>
            <a:ext cx="281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611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555FF87-D027-4EC3-B16E-1D1A8C61069C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7700" y="6535738"/>
            <a:ext cx="454025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</a:t>
            </a:r>
          </a:p>
        </p:txBody>
      </p:sp>
      <p:pic>
        <p:nvPicPr>
          <p:cNvPr id="1033" name="Picture 10" descr="SierraLogoTM_RGB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15300" y="6286500"/>
            <a:ext cx="900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93" r:id="rId8"/>
    <p:sldLayoutId id="2147483788" r:id="rId9"/>
    <p:sldLayoutId id="2147483789" r:id="rId10"/>
    <p:sldLayoutId id="2147483794" r:id="rId11"/>
    <p:sldLayoutId id="2147483795" r:id="rId12"/>
    <p:sldLayoutId id="2147483796" r:id="rId13"/>
    <p:sldLayoutId id="214748379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17475" indent="-1174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39725" indent="-222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74675" indent="-234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914400" y="671513"/>
            <a:ext cx="7694613" cy="550862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Monitoring Scripts for the </a:t>
            </a:r>
            <a:r>
              <a:rPr lang="fr-FR" dirty="0" err="1" smtClean="0">
                <a:latin typeface="Arial" charset="0"/>
                <a:cs typeface="Arial" charset="0"/>
              </a:rPr>
              <a:t>ReadyAgent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8195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914400" y="1633538"/>
            <a:ext cx="7694613" cy="231775"/>
          </a:xfrm>
        </p:spPr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e la date 4"/>
          <p:cNvSpPr>
            <a:spLocks noGrp="1"/>
          </p:cNvSpPr>
          <p:nvPr>
            <p:ph type="dt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8197" name="Espace réservé du pied de page 5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955919-3597-4940-9ABB-D810EE00C3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1143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Sends the battery level each time the Agent </a:t>
            </a:r>
            <a:r>
              <a:rPr lang="en-US" dirty="0" smtClean="0">
                <a:latin typeface="Arial" charset="0"/>
                <a:cs typeface="Arial" charset="0"/>
              </a:rPr>
              <a:t>connects </a:t>
            </a:r>
            <a:r>
              <a:rPr lang="en-US" dirty="0" smtClean="0">
                <a:latin typeface="Arial" charset="0"/>
                <a:cs typeface="Arial" charset="0"/>
              </a:rPr>
              <a:t>to the Server </a:t>
            </a:r>
          </a:p>
          <a:p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7411" name="Titre 2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Examples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7412" name="Espace réservé de la date 3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7413" name="Espace réservé du pied de page 4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E85493C-2573-413D-8C58-CC17160F92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523778" y="2686635"/>
            <a:ext cx="578643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 =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onconnect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a()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 = </a:t>
            </a:r>
            <a:r>
              <a:rPr lang="en-US" sz="1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 battery 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{timestamp = time(),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lang="en-US" sz="1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system.batterylevel</a:t>
            </a:r>
            <a:r>
              <a:rPr lang="en-US" sz="1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}}</a:t>
            </a:r>
            <a:endParaRPr lang="en-US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sendtimestampeddata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data)</a:t>
            </a:r>
          </a:p>
          <a:p>
            <a:r>
              <a:rPr lang="fr-FR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r>
              <a:rPr lang="fr-FR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lang="fr-FR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(t, a)</a:t>
            </a:r>
            <a:r>
              <a:rPr lang="fr-FR" sz="9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fr-FR" sz="2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2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Examples</a:t>
            </a:r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8435" name="Espace réservé de la date 3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8436" name="Espace réservé du pied de page 4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849CBA4-B48C-4830-AF99-03C11A1FADF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949621" y="2804780"/>
            <a:ext cx="7343775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 =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 55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onchange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(f,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tf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filter(f,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 =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event = {timestamp = time(), code = 102, data =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sendevents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event)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US" sz="1200" b="1" dirty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connect(</a:t>
            </a:r>
            <a:r>
              <a:rPr lang="en-US" sz="12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tf</a:t>
            </a:r>
            <a:r>
              <a:rPr lang="en-US" sz="12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a)</a:t>
            </a:r>
            <a:r>
              <a:rPr lang="fr-FR" sz="9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fr-FR" sz="2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439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1143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Sends an event when the system temperature reach a fixed value 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fr-FR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A meta-framework for creating simple application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Because it has a limited set of functionality (keep it simple)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A system for manipulating a lot of data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Because all the data is stored in RAM (keep it simple)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A new programming language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Because it use plain Lua as programming language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Light (RAM footprint)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Because it is written in Lua so it take more memory than a raw C application</a:t>
            </a:r>
          </a:p>
        </p:txBody>
      </p:sp>
      <p:sp>
        <p:nvSpPr>
          <p:cNvPr id="9219" name="Titre 1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Monitoring Script Engine is not…</a:t>
            </a:r>
          </a:p>
        </p:txBody>
      </p:sp>
      <p:sp>
        <p:nvSpPr>
          <p:cNvPr id="9220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9221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4F2985B-23DC-4EE7-965A-4016217CAA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 As Simple as it can get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 Accessible for non expert people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Including people not having a lot of software development experience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Including people not having a lot of Platform know-how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Dynamically configurable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The M2M Agent does not need to be recompiled/packaged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Scripts can be managed remotely from the Server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Cover a wide range of Device monitoring use cases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Be extensible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It is easy to add new features</a:t>
            </a:r>
          </a:p>
        </p:txBody>
      </p:sp>
      <p:sp>
        <p:nvSpPr>
          <p:cNvPr id="10243" name="Titre 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Monitoring Script Engine try to be…</a:t>
            </a:r>
          </a:p>
        </p:txBody>
      </p:sp>
      <p:sp>
        <p:nvSpPr>
          <p:cNvPr id="10244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0245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52E3F9A-1EB8-49E4-936E-50597C6F62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The general concept of the monitoring script is to declare triggers and actions, and then to connect them. Once a trigger is activated, the connected actions are executed.</a:t>
            </a:r>
          </a:p>
          <a:p>
            <a:pPr>
              <a:buFont typeface="Courier New" pitchFamily="49" charset="0"/>
              <a:buChar char="o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The Monitoring Script Engine comes with a set of predefined triggers and actions that can be used in a monitoring script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The Monitoring Script Engine comes with a few tools that can improve usability. Example of tool is: simple database.</a:t>
            </a:r>
          </a:p>
          <a:p>
            <a:pPr lvl="4"/>
            <a:endParaRPr lang="en-US" smtClean="0"/>
          </a:p>
        </p:txBody>
      </p:sp>
      <p:sp>
        <p:nvSpPr>
          <p:cNvPr id="11267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Overall picture</a:t>
            </a:r>
          </a:p>
        </p:txBody>
      </p:sp>
      <p:sp>
        <p:nvSpPr>
          <p:cNvPr id="11268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1269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CEAF303-D4BD-428B-9DC2-00A925B5F4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onboot</a:t>
            </a:r>
            <a:r>
              <a:rPr lang="en-US" dirty="0" smtClean="0">
                <a:latin typeface="Arial" charset="0"/>
                <a:cs typeface="Arial" charset="0"/>
              </a:rPr>
              <a:t>()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when the M2M Ready Agent is started 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onconnect</a:t>
            </a:r>
            <a:r>
              <a:rPr lang="en-US" dirty="0" smtClean="0">
                <a:latin typeface="Arial" charset="0"/>
                <a:cs typeface="Arial" charset="0"/>
              </a:rPr>
              <a:t>()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before a connection with the Server is done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onperiod</a:t>
            </a:r>
            <a:r>
              <a:rPr lang="en-US" dirty="0" smtClean="0">
                <a:latin typeface="Arial" charset="0"/>
                <a:cs typeface="Arial" charset="0"/>
              </a:rPr>
              <a:t>(p)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each period </a:t>
            </a:r>
            <a:r>
              <a:rPr lang="en-US" i="1" dirty="0" smtClean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of time (in seconds)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ondate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latin typeface="Arial" charset="0"/>
                <a:cs typeface="Arial" charset="0"/>
              </a:rPr>
              <a:t>cron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as a Unix CRON entry would be. Ex: "22 7 * * *" means every day at 7:22 am (see CRON syntax for more details)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onchange</a:t>
            </a:r>
            <a:r>
              <a:rPr lang="en-US" dirty="0" smtClean="0">
                <a:latin typeface="Arial" charset="0"/>
                <a:cs typeface="Arial" charset="0"/>
              </a:rPr>
              <a:t>(list of variables)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when a variable from the list changes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12291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Predefined Triggers (1)</a:t>
            </a:r>
          </a:p>
        </p:txBody>
      </p:sp>
      <p:sp>
        <p:nvSpPr>
          <p:cNvPr id="12292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2293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E9EBB3-22FB-408B-BB45-D59136F63D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Predefined Triggers (2)</a:t>
            </a:r>
          </a:p>
        </p:txBody>
      </p:sp>
      <p:sp>
        <p:nvSpPr>
          <p:cNvPr id="13315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3316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F5EBAFF-497B-432C-88F3-E13E143B58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318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414670" y="1063624"/>
            <a:ext cx="8291180" cy="537970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onhold</a:t>
            </a:r>
            <a:r>
              <a:rPr lang="en-US" dirty="0" smtClean="0">
                <a:latin typeface="Arial" charset="0"/>
                <a:cs typeface="Arial" charset="0"/>
              </a:rPr>
              <a:t>(timeout, list of variables)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when none of the variables change for the </a:t>
            </a:r>
            <a:r>
              <a:rPr lang="en-US" i="1" dirty="0" smtClean="0">
                <a:latin typeface="Arial" charset="0"/>
                <a:cs typeface="Arial" charset="0"/>
              </a:rPr>
              <a:t>timeout</a:t>
            </a:r>
            <a:r>
              <a:rPr lang="en-US" dirty="0" smtClean="0">
                <a:latin typeface="Arial" charset="0"/>
                <a:cs typeface="Arial" charset="0"/>
              </a:rPr>
              <a:t> amount of time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Once activated, the trigger is re-armed only when a variable from the list changes.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As in </a:t>
            </a:r>
            <a:r>
              <a:rPr lang="en-US" i="1" dirty="0" err="1" smtClean="0">
                <a:latin typeface="Arial" charset="0"/>
                <a:cs typeface="Arial" charset="0"/>
              </a:rPr>
              <a:t>onchange</a:t>
            </a:r>
            <a:r>
              <a:rPr lang="en-US" dirty="0" smtClean="0">
                <a:latin typeface="Arial" charset="0"/>
                <a:cs typeface="Arial" charset="0"/>
              </a:rPr>
              <a:t> trigger,  the list is a list of variable as strings.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onthreshold</a:t>
            </a:r>
            <a:r>
              <a:rPr lang="en-US" dirty="0" smtClean="0">
                <a:latin typeface="Arial" charset="0"/>
                <a:cs typeface="Arial" charset="0"/>
              </a:rPr>
              <a:t>(threshold, </a:t>
            </a:r>
            <a:r>
              <a:rPr lang="en-US" dirty="0" err="1" smtClean="0">
                <a:latin typeface="Arial" charset="0"/>
                <a:cs typeface="Arial" charset="0"/>
              </a:rPr>
              <a:t>var</a:t>
            </a:r>
            <a:r>
              <a:rPr lang="en-US" dirty="0" smtClean="0">
                <a:latin typeface="Arial" charset="0"/>
                <a:cs typeface="Arial" charset="0"/>
              </a:rPr>
              <a:t>, edge)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when a value crosses a </a:t>
            </a:r>
            <a:r>
              <a:rPr lang="en-US" i="1" dirty="0" smtClean="0">
                <a:latin typeface="Arial" charset="0"/>
                <a:cs typeface="Arial" charset="0"/>
              </a:rPr>
              <a:t>threshold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value (previous </a:t>
            </a:r>
            <a:r>
              <a:rPr lang="en-US" dirty="0" smtClean="0">
                <a:latin typeface="Arial" charset="0"/>
                <a:cs typeface="Arial" charset="0"/>
              </a:rPr>
              <a:t>and new value are opposite side of the threshold value).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When edge is specified it can be one of "up" or "down" meaning only triggering on rising edge or falling edge.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ondeadband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latin typeface="Arial" charset="0"/>
                <a:cs typeface="Arial" charset="0"/>
              </a:rPr>
              <a:t>deadband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var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Activated when a </a:t>
            </a:r>
            <a:r>
              <a:rPr lang="en-US" dirty="0" smtClean="0">
                <a:latin typeface="Arial" charset="0"/>
                <a:cs typeface="Arial" charset="0"/>
              </a:rPr>
              <a:t>value </a:t>
            </a:r>
            <a:r>
              <a:rPr lang="en-US" dirty="0" smtClean="0">
                <a:latin typeface="Arial" charset="0"/>
                <a:cs typeface="Arial" charset="0"/>
              </a:rPr>
              <a:t>goes outside a limited </a:t>
            </a:r>
            <a:r>
              <a:rPr lang="en-US" dirty="0" smtClean="0">
                <a:latin typeface="Arial" charset="0"/>
                <a:cs typeface="Arial" charset="0"/>
              </a:rPr>
              <a:t>range:</a:t>
            </a:r>
          </a:p>
          <a:p>
            <a:pPr lvl="3">
              <a:buNone/>
            </a:pPr>
            <a:r>
              <a:rPr lang="en-US" dirty="0" smtClean="0">
                <a:latin typeface="Arial" charset="0"/>
                <a:cs typeface="Arial" charset="0"/>
              </a:rPr>
              <a:t>abs(</a:t>
            </a:r>
            <a:r>
              <a:rPr lang="en-US" dirty="0" err="1" smtClean="0">
                <a:latin typeface="Arial" charset="0"/>
                <a:cs typeface="Arial" charset="0"/>
              </a:rPr>
              <a:t>newvalue-oldvalue</a:t>
            </a:r>
            <a:r>
              <a:rPr lang="en-US" dirty="0" smtClean="0">
                <a:latin typeface="Arial" charset="0"/>
                <a:cs typeface="Arial" charset="0"/>
              </a:rPr>
              <a:t>) ≥ </a:t>
            </a:r>
            <a:r>
              <a:rPr lang="en-US" dirty="0" err="1" smtClean="0">
                <a:latin typeface="Arial" charset="0"/>
                <a:cs typeface="Arial" charset="0"/>
              </a:rPr>
              <a:t>deadband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System wide variables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system.batterylevel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system.powersupplymode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system.cellularrssi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system.cellularber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…</a:t>
            </a:r>
            <a:endParaRPr lang="en-US" i="1" dirty="0" smtClean="0">
              <a:latin typeface="Arial" charset="0"/>
              <a:cs typeface="Arial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User controlled variables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The ‘user’ table can be used by individual assets in order to affect application specific data.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Apart </a:t>
            </a:r>
            <a:r>
              <a:rPr lang="en-US" dirty="0" smtClean="0">
                <a:latin typeface="Arial" charset="0"/>
                <a:cs typeface="Arial" charset="0"/>
              </a:rPr>
              <a:t>from the names and the way the data are affected, there is no differences between 'system' and 'user' variables.</a:t>
            </a:r>
          </a:p>
        </p:txBody>
      </p:sp>
      <p:sp>
        <p:nvSpPr>
          <p:cNvPr id="14339" name="Titre 2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Variables</a:t>
            </a:r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4340" name="Espace réservé de la date 3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4341" name="Espace réservé du pied de page 4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B93A2C-47F6-4392-A6B7-FB2F97137D5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connecttoserver</a:t>
            </a:r>
            <a:r>
              <a:rPr lang="en-US" dirty="0" smtClean="0">
                <a:latin typeface="Arial" charset="0"/>
                <a:cs typeface="Arial" charset="0"/>
              </a:rPr>
              <a:t>(latency)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Connect to Server (and flush any pending data). Latency is a positive number that indicates the tolerated latency for the server connection.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If no latency is given this will cause a synchronous connection to server.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sendcorrelateddata</a:t>
            </a:r>
            <a:r>
              <a:rPr lang="en-US" dirty="0" smtClean="0">
                <a:latin typeface="Arial" charset="0"/>
                <a:cs typeface="Arial" charset="0"/>
              </a:rPr>
              <a:t>(path, data)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Send Correlated Data on the </a:t>
            </a:r>
            <a:r>
              <a:rPr lang="en-US" i="1" dirty="0" smtClean="0">
                <a:latin typeface="Arial" charset="0"/>
                <a:cs typeface="Arial" charset="0"/>
              </a:rPr>
              <a:t>path</a:t>
            </a:r>
            <a:r>
              <a:rPr lang="en-US" dirty="0" smtClean="0">
                <a:latin typeface="Arial" charset="0"/>
                <a:cs typeface="Arial" charset="0"/>
              </a:rPr>
              <a:t> prefixed with "@sys" .(See AWTDA protocol for details)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sendtimestampeddata</a:t>
            </a:r>
            <a:r>
              <a:rPr lang="en-US" dirty="0" smtClean="0">
                <a:latin typeface="Arial" charset="0"/>
                <a:cs typeface="Arial" charset="0"/>
              </a:rPr>
              <a:t>(path, data)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Send </a:t>
            </a:r>
            <a:r>
              <a:rPr lang="en-US" dirty="0" err="1" smtClean="0">
                <a:latin typeface="Arial" charset="0"/>
                <a:cs typeface="Arial" charset="0"/>
              </a:rPr>
              <a:t>Timestamped</a:t>
            </a:r>
            <a:r>
              <a:rPr lang="en-US" dirty="0" smtClean="0">
                <a:latin typeface="Arial" charset="0"/>
                <a:cs typeface="Arial" charset="0"/>
              </a:rPr>
              <a:t> Data on the </a:t>
            </a:r>
            <a:r>
              <a:rPr lang="en-US" i="1" dirty="0" smtClean="0">
                <a:latin typeface="Arial" charset="0"/>
                <a:cs typeface="Arial" charset="0"/>
              </a:rPr>
              <a:t>path</a:t>
            </a:r>
            <a:r>
              <a:rPr lang="en-US" dirty="0" smtClean="0">
                <a:latin typeface="Arial" charset="0"/>
                <a:cs typeface="Arial" charset="0"/>
              </a:rPr>
              <a:t> prefixed with "@sys".(See AWTDA protocol for details)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sendevents</a:t>
            </a:r>
            <a:r>
              <a:rPr lang="en-US" dirty="0" smtClean="0">
                <a:latin typeface="Arial" charset="0"/>
                <a:cs typeface="Arial" charset="0"/>
              </a:rPr>
              <a:t>(path, events)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Send Events on the </a:t>
            </a:r>
            <a:r>
              <a:rPr lang="en-US" i="1" dirty="0" smtClean="0">
                <a:latin typeface="Arial" charset="0"/>
                <a:cs typeface="Arial" charset="0"/>
              </a:rPr>
              <a:t>path</a:t>
            </a:r>
            <a:r>
              <a:rPr lang="en-US" dirty="0" smtClean="0">
                <a:latin typeface="Arial" charset="0"/>
                <a:cs typeface="Arial" charset="0"/>
              </a:rPr>
              <a:t> prefixed with "@sys".(See AWTDA protocol for details)</a:t>
            </a:r>
          </a:p>
          <a:p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5363" name="Titre 2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Predefined Actions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5364" name="Espace réservé de la date 3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5365" name="Espace réservé du pied de page 4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B805A81-05ED-42A4-A9F8-657125878D0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457200" y="1414129"/>
            <a:ext cx="8248650" cy="473108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connect(trigger, action)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Connect </a:t>
            </a:r>
            <a:r>
              <a:rPr lang="en-US" dirty="0" smtClean="0">
                <a:latin typeface="Arial" charset="0"/>
                <a:cs typeface="Arial" charset="0"/>
              </a:rPr>
              <a:t>a given </a:t>
            </a:r>
            <a:r>
              <a:rPr lang="en-US" i="1" dirty="0" smtClean="0">
                <a:latin typeface="Arial" charset="0"/>
                <a:cs typeface="Arial" charset="0"/>
              </a:rPr>
              <a:t>trigger</a:t>
            </a:r>
            <a:r>
              <a:rPr lang="en-US" dirty="0" smtClean="0">
                <a:latin typeface="Arial" charset="0"/>
                <a:cs typeface="Arial" charset="0"/>
              </a:rPr>
              <a:t> to a given </a:t>
            </a:r>
            <a:r>
              <a:rPr lang="en-US" i="1" dirty="0" smtClean="0">
                <a:latin typeface="Arial" charset="0"/>
                <a:cs typeface="Arial" charset="0"/>
              </a:rPr>
              <a:t>action.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The same trigger can be connected to several actions.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The same action can be connected to several triggers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lvl="2">
              <a:buFont typeface="Courier New" pitchFamily="49" charset="0"/>
              <a:buChar char="o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charset="0"/>
                <a:cs typeface="Arial" charset="0"/>
              </a:rPr>
              <a:t>ftrig</a:t>
            </a:r>
            <a:r>
              <a:rPr lang="en-US" dirty="0" smtClean="0">
                <a:latin typeface="Arial" charset="0"/>
                <a:cs typeface="Arial" charset="0"/>
              </a:rPr>
              <a:t> = filter(filter, </a:t>
            </a:r>
            <a:r>
              <a:rPr lang="en-US" dirty="0" err="1" smtClean="0">
                <a:latin typeface="Arial" charset="0"/>
                <a:cs typeface="Arial" charset="0"/>
              </a:rPr>
              <a:t>itrig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Return </a:t>
            </a:r>
            <a:r>
              <a:rPr lang="en-US" dirty="0" smtClean="0">
                <a:latin typeface="Arial" charset="0"/>
                <a:cs typeface="Arial" charset="0"/>
              </a:rPr>
              <a:t>a new trigger </a:t>
            </a:r>
            <a:r>
              <a:rPr lang="en-US" i="1" dirty="0" err="1" smtClean="0">
                <a:latin typeface="Arial" charset="0"/>
                <a:cs typeface="Arial" charset="0"/>
              </a:rPr>
              <a:t>ftrig</a:t>
            </a:r>
            <a:r>
              <a:rPr lang="en-US" dirty="0" smtClean="0">
                <a:latin typeface="Arial" charset="0"/>
                <a:cs typeface="Arial" charset="0"/>
              </a:rPr>
              <a:t> that is the result of the trigger </a:t>
            </a:r>
            <a:r>
              <a:rPr lang="en-US" i="1" dirty="0" err="1" smtClean="0">
                <a:latin typeface="Arial" charset="0"/>
                <a:cs typeface="Arial" charset="0"/>
              </a:rPr>
              <a:t>itrig</a:t>
            </a:r>
            <a:r>
              <a:rPr lang="en-US" dirty="0" smtClean="0">
                <a:latin typeface="Arial" charset="0"/>
                <a:cs typeface="Arial" charset="0"/>
              </a:rPr>
              <a:t> filtered with the </a:t>
            </a:r>
            <a:r>
              <a:rPr lang="en-US" i="1" dirty="0" smtClean="0">
                <a:latin typeface="Arial" charset="0"/>
                <a:cs typeface="Arial" charset="0"/>
              </a:rPr>
              <a:t>filter</a:t>
            </a:r>
            <a:r>
              <a:rPr lang="en-US" dirty="0" smtClean="0">
                <a:latin typeface="Arial" charset="0"/>
                <a:cs typeface="Arial" charset="0"/>
              </a:rPr>
              <a:t> function.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The </a:t>
            </a:r>
            <a:r>
              <a:rPr lang="en-US" i="1" dirty="0" smtClean="0">
                <a:latin typeface="Arial" charset="0"/>
                <a:cs typeface="Arial" charset="0"/>
              </a:rPr>
              <a:t>filter</a:t>
            </a:r>
            <a:r>
              <a:rPr lang="en-US" dirty="0" smtClean="0">
                <a:latin typeface="Arial" charset="0"/>
                <a:cs typeface="Arial" charset="0"/>
              </a:rPr>
              <a:t> function is a function that must return true/false.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The returned trigger </a:t>
            </a:r>
            <a:r>
              <a:rPr lang="en-US" i="1" dirty="0" err="1" smtClean="0">
                <a:latin typeface="Arial" charset="0"/>
                <a:cs typeface="Arial" charset="0"/>
              </a:rPr>
              <a:t>ftrig</a:t>
            </a:r>
            <a:r>
              <a:rPr lang="en-US" dirty="0" smtClean="0">
                <a:latin typeface="Arial" charset="0"/>
                <a:cs typeface="Arial" charset="0"/>
              </a:rPr>
              <a:t> is activated when </a:t>
            </a:r>
            <a:r>
              <a:rPr lang="en-US" i="1" dirty="0" err="1" smtClean="0">
                <a:latin typeface="Arial" charset="0"/>
                <a:cs typeface="Arial" charset="0"/>
              </a:rPr>
              <a:t>itrig</a:t>
            </a:r>
            <a:r>
              <a:rPr lang="en-US" dirty="0" smtClean="0">
                <a:latin typeface="Arial" charset="0"/>
                <a:cs typeface="Arial" charset="0"/>
              </a:rPr>
              <a:t> is activated and the </a:t>
            </a:r>
            <a:r>
              <a:rPr lang="en-US" i="1" dirty="0" smtClean="0">
                <a:latin typeface="Arial" charset="0"/>
                <a:cs typeface="Arial" charset="0"/>
              </a:rPr>
              <a:t>filter</a:t>
            </a:r>
            <a:r>
              <a:rPr lang="en-US" dirty="0" smtClean="0">
                <a:latin typeface="Arial" charset="0"/>
                <a:cs typeface="Arial" charset="0"/>
              </a:rPr>
              <a:t> function returns true.</a:t>
            </a:r>
          </a:p>
          <a:p>
            <a:pPr lvl="3"/>
            <a:endParaRPr lang="en-US" dirty="0" smtClean="0"/>
          </a:p>
          <a:p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6387" name="Titre 2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Trigger/Action connection and filtering</a:t>
            </a:r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07A4DCB-B2BD-4F0B-A48B-C962C07B02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erraWireless_2010_Template">
  <a:themeElements>
    <a:clrScheme name="Custom 1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E53B30"/>
      </a:accent1>
      <a:accent2>
        <a:srgbClr val="666666"/>
      </a:accent2>
      <a:accent3>
        <a:srgbClr val="A0ACAF"/>
      </a:accent3>
      <a:accent4>
        <a:srgbClr val="A09B25"/>
      </a:accent4>
      <a:accent5>
        <a:srgbClr val="E5AE12"/>
      </a:accent5>
      <a:accent6>
        <a:srgbClr val="C8D0D3"/>
      </a:accent6>
      <a:hlink>
        <a:srgbClr val="E53B30"/>
      </a:hlink>
      <a:folHlink>
        <a:srgbClr val="666666"/>
      </a:folHlink>
    </a:clrScheme>
    <a:fontScheme name="Sierra 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936</Words>
  <Application>Microsoft Office PowerPoint</Application>
  <PresentationFormat>Affichage à l'écran (4:3)</PresentationFormat>
  <Paragraphs>133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SierraWireless_2010_Template</vt:lpstr>
      <vt:lpstr>Monitoring Scripts for the ReadyAgent</vt:lpstr>
      <vt:lpstr>The Monitoring Script Engine is not…</vt:lpstr>
      <vt:lpstr>The Monitoring Script Engine try to be…</vt:lpstr>
      <vt:lpstr>Overall picture</vt:lpstr>
      <vt:lpstr>Predefined Triggers (1)</vt:lpstr>
      <vt:lpstr>Predefined Triggers (2)</vt:lpstr>
      <vt:lpstr>Variables</vt:lpstr>
      <vt:lpstr>Predefined Actions</vt:lpstr>
      <vt:lpstr>Trigger/Action connection and filtering</vt:lpstr>
      <vt:lpstr>Examples</vt:lpstr>
      <vt:lpstr>Examples</vt:lpstr>
    </vt:vector>
  </TitlesOfParts>
  <Company>Anyware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 Monie</dc:creator>
  <cp:lastModifiedBy>Wavecom</cp:lastModifiedBy>
  <cp:revision>55</cp:revision>
  <dcterms:created xsi:type="dcterms:W3CDTF">2010-01-30T12:44:36Z</dcterms:created>
  <dcterms:modified xsi:type="dcterms:W3CDTF">2010-05-26T12:32:15Z</dcterms:modified>
</cp:coreProperties>
</file>