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751"/>
    <a:srgbClr val="DCDCDC"/>
    <a:srgbClr val="A0ACAF"/>
    <a:srgbClr val="E5AE12"/>
    <a:srgbClr val="A09B25"/>
    <a:srgbClr val="666666"/>
    <a:srgbClr val="E53B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9855" autoAdjust="0"/>
  </p:normalViewPr>
  <p:slideViewPr>
    <p:cSldViewPr snapToGrid="0">
      <p:cViewPr>
        <p:scale>
          <a:sx n="100" d="100"/>
          <a:sy n="100" d="100"/>
        </p:scale>
        <p:origin x="-1224" y="-126"/>
      </p:cViewPr>
      <p:guideLst>
        <p:guide orient="horz" pos="2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C7A80A-556B-44AE-BB28-AF6E634A5621}" type="datetimeFigureOut">
              <a:rPr lang="en-US"/>
              <a:pPr>
                <a:defRPr/>
              </a:pPr>
              <a:t>4/13/2010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16709B-2C15-413C-A0C8-108EC99DB78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2E62DF-D18F-41B4-8DA9-8F7F3066A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 - Spla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SierraLogoTM_RGB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SW_WAVE_LHS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550" y="2241550"/>
            <a:ext cx="4105275" cy="440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97007-847A-4F83-84CA-9D81CE419940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8ACC6-FB8E-4DCC-A4D6-5907DCF714A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W - Title Only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E4ECB-37D9-4843-B2AB-E14802BA0E2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0E6EC-AB91-46F9-8567-A3C1C17DE01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W - Blank Slide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5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0863" y="6461125"/>
            <a:ext cx="281305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1D6C9-828A-4064-8655-846FF1F6F2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463043" y="1084453"/>
            <a:ext cx="8223757" cy="5072507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 tableau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3A05-3833-48A8-85FC-142B8BCF8E23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 -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83288"/>
            <a:ext cx="9144000" cy="88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1" descr="SW_WAVE_LHS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76463"/>
            <a:ext cx="4105275" cy="440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2" descr="SierraLogoTM_RGB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1638" y="5067300"/>
            <a:ext cx="1901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913730" y="672032"/>
            <a:ext cx="7695282" cy="550840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4400" y="1222872"/>
            <a:ext cx="7694613" cy="39944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399" y="1633329"/>
            <a:ext cx="7694613" cy="232291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100" baseline="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EE4B-3E16-4E69-951C-E8ABE78D357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752"/>
            <a:ext cx="8229600" cy="50688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61D9-4E5E-4B57-98B4-EE320E8D6735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3F0C-F0E5-46EE-9D36-1AAA005E7886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ar Chart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112335"/>
            <a:ext cx="3980688" cy="5023675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32960" y="1112336"/>
            <a:ext cx="4053841" cy="5009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7BF94-03C0-4DFA-A1C7-0BD82F178BEE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2 Column Bullets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0" y="1047941"/>
            <a:ext cx="3980688" cy="503586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32960" y="1047941"/>
            <a:ext cx="4059936" cy="5023675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DA0E-1ABE-4496-8A7F-CBE8274FB4CF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7200" y="1072324"/>
            <a:ext cx="8229600" cy="5072443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3AAE1-2C11-4047-8B11-5D795026A032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itle and Text with W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aveLarge_CoolGray1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WaveLarge_CoolGray1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14600"/>
            <a:ext cx="3200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508101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16EA5-BC83-44F3-A2E6-7905FF1E830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 -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5944"/>
            <a:ext cx="4038600" cy="50810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36223"/>
            <a:ext cx="8138160" cy="761682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161F2-2CBD-447A-BEDF-6DB9DCB337F7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0" y="6440488"/>
            <a:ext cx="7962900" cy="430212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239713"/>
            <a:ext cx="8137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(24pt Arial)</a:t>
            </a:r>
          </a:p>
          <a:p>
            <a:pPr lvl="1"/>
            <a:r>
              <a:rPr lang="en-US" smtClean="0"/>
              <a:t>Second level (20pt Arial)</a:t>
            </a:r>
          </a:p>
          <a:p>
            <a:pPr lvl="2"/>
            <a:r>
              <a:rPr lang="en-US" smtClean="0"/>
              <a:t>Third level (18pt Arial)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0363" y="6461125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January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9275" y="6461125"/>
            <a:ext cx="281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Sierra Wireless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61125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555FF87-D027-4EC3-B16E-1D1A8C61069C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7700" y="6535738"/>
            <a:ext cx="454025" cy="23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Page</a:t>
            </a:r>
          </a:p>
        </p:txBody>
      </p:sp>
      <p:pic>
        <p:nvPicPr>
          <p:cNvPr id="1033" name="Picture 10" descr="SierraLogoTM_RGB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15300" y="6286500"/>
            <a:ext cx="900113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93" r:id="rId8"/>
    <p:sldLayoutId id="2147483788" r:id="rId9"/>
    <p:sldLayoutId id="2147483789" r:id="rId10"/>
    <p:sldLayoutId id="2147483794" r:id="rId11"/>
    <p:sldLayoutId id="2147483795" r:id="rId12"/>
    <p:sldLayoutId id="2147483796" r:id="rId13"/>
    <p:sldLayoutId id="214748379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17475" indent="-1174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 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39725" indent="-222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574675" indent="-2349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914400" y="671513"/>
            <a:ext cx="7694613" cy="550862"/>
          </a:xfrm>
        </p:spPr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Monitoring </a:t>
            </a:r>
            <a:r>
              <a:rPr lang="en-US" dirty="0" smtClean="0"/>
              <a:t>Simple </a:t>
            </a:r>
            <a:r>
              <a:rPr lang="en-US" smtClean="0"/>
              <a:t>DB tools how to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8195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914400" y="1633538"/>
            <a:ext cx="7694613" cy="231775"/>
          </a:xfrm>
        </p:spPr>
        <p:txBody>
          <a:bodyPr/>
          <a:lstStyle/>
          <a:p>
            <a:pPr eaLnBrk="1" hangingPunct="1"/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e la date 4"/>
          <p:cNvSpPr>
            <a:spLocks noGrp="1"/>
          </p:cNvSpPr>
          <p:nvPr>
            <p:ph type="dt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8197" name="Espace réservé du pied de page 5"/>
          <p:cNvSpPr>
            <a:spLocks noGrp="1"/>
          </p:cNvSpPr>
          <p:nvPr>
            <p:ph type="ftr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3E955919-3597-4940-9ABB-D810EE00C3D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err="1" smtClean="0"/>
              <a:t>SimpleDB</a:t>
            </a:r>
            <a:endParaRPr lang="en-US" dirty="0" smtClean="0"/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sdb</a:t>
            </a:r>
            <a:r>
              <a:rPr lang="en-US" dirty="0" smtClean="0"/>
              <a:t> = require “</a:t>
            </a:r>
            <a:r>
              <a:rPr lang="en-US" dirty="0" err="1" smtClean="0"/>
              <a:t>simpledb</a:t>
            </a:r>
            <a:r>
              <a:rPr lang="en-US" dirty="0" smtClean="0"/>
              <a:t>”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 db = </a:t>
            </a:r>
            <a:r>
              <a:rPr lang="en-US" dirty="0" err="1" smtClean="0"/>
              <a:t>sdb:newsdb</a:t>
            </a:r>
            <a:r>
              <a:rPr lang="en-US" dirty="0" smtClean="0"/>
              <a:t>(columns, </a:t>
            </a:r>
            <a:r>
              <a:rPr lang="en-US" dirty="0" err="1" smtClean="0"/>
              <a:t>maxnbofentries</a:t>
            </a:r>
            <a:r>
              <a:rPr lang="en-US" dirty="0" smtClean="0"/>
              <a:t>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Create an instance of a Simple DB, </a:t>
            </a:r>
            <a:r>
              <a:rPr lang="en-US" i="1" dirty="0" smtClean="0"/>
              <a:t>columns</a:t>
            </a:r>
            <a:r>
              <a:rPr lang="en-US" dirty="0" smtClean="0"/>
              <a:t> is a table containing the name for each columns, </a:t>
            </a:r>
            <a:r>
              <a:rPr lang="en-US" i="1" dirty="0" err="1" smtClean="0"/>
              <a:t>maxnbofentries</a:t>
            </a:r>
            <a:r>
              <a:rPr lang="en-US" dirty="0" smtClean="0"/>
              <a:t> is the maximum number of entries that the table will hold. If more entries are added, older ones will be discarded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db:addrecord</a:t>
            </a:r>
            <a:r>
              <a:rPr lang="en-US" dirty="0" smtClean="0"/>
              <a:t>(…)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Add one record (a row) into the Simple DB object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db:clean</a:t>
            </a:r>
            <a:r>
              <a:rPr lang="en-US" dirty="0" smtClean="0"/>
              <a:t>()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Clean the Simple DB object (remove all the data)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db:data</a:t>
            </a:r>
            <a:r>
              <a:rPr lang="en-US" dirty="0" smtClean="0"/>
              <a:t>()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Return a data table that can be directly used in one of the </a:t>
            </a:r>
            <a:r>
              <a:rPr lang="en-US" dirty="0" err="1" smtClean="0"/>
              <a:t>sendXXX</a:t>
            </a:r>
            <a:r>
              <a:rPr lang="en-US" dirty="0" smtClean="0"/>
              <a:t> functions to send the data to the Server.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219" name="Titre 17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Simple DB tools: SDB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220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9221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4F2985B-23DC-4EE7-965A-4016217CAAB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Round-Robin DB (1)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sdb</a:t>
            </a:r>
            <a:r>
              <a:rPr lang="en-US" dirty="0" smtClean="0"/>
              <a:t> = require “</a:t>
            </a:r>
            <a:r>
              <a:rPr lang="en-US" dirty="0" err="1" smtClean="0"/>
              <a:t>simpledb</a:t>
            </a:r>
            <a:r>
              <a:rPr lang="en-US" dirty="0" smtClean="0"/>
              <a:t>”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db = </a:t>
            </a:r>
            <a:r>
              <a:rPr lang="en-US" dirty="0" err="1" smtClean="0"/>
              <a:t>sdb:newsdb</a:t>
            </a:r>
            <a:r>
              <a:rPr lang="en-US" dirty="0" smtClean="0"/>
              <a:t>(columns, </a:t>
            </a:r>
            <a:r>
              <a:rPr lang="en-US" dirty="0" err="1" smtClean="0"/>
              <a:t>maxshortterm</a:t>
            </a:r>
            <a:r>
              <a:rPr lang="en-US" dirty="0" smtClean="0"/>
              <a:t>, </a:t>
            </a:r>
            <a:r>
              <a:rPr lang="en-US" dirty="0" err="1" smtClean="0"/>
              <a:t>maxlongterm</a:t>
            </a:r>
            <a:r>
              <a:rPr lang="en-US" dirty="0" smtClean="0"/>
              <a:t>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Create an instance of an RRDB, </a:t>
            </a:r>
            <a:r>
              <a:rPr lang="en-US" i="1" dirty="0" smtClean="0"/>
              <a:t>columns</a:t>
            </a:r>
            <a:r>
              <a:rPr lang="en-US" dirty="0" smtClean="0"/>
              <a:t> is a table containing the name for each columns, </a:t>
            </a:r>
            <a:r>
              <a:rPr lang="en-US" i="1" dirty="0" err="1" smtClean="0"/>
              <a:t>maxshortterm</a:t>
            </a:r>
            <a:r>
              <a:rPr lang="en-US" dirty="0" smtClean="0"/>
              <a:t> is the maximum number of short term entries, and </a:t>
            </a:r>
            <a:r>
              <a:rPr lang="en-US" i="1" dirty="0" err="1" smtClean="0"/>
              <a:t>maxlongterm</a:t>
            </a:r>
            <a:r>
              <a:rPr lang="en-US" dirty="0" smtClean="0"/>
              <a:t> is the maximum number of long term entries.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The column table also holds consolidation method that will be used to build long term entries.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db:addrecord</a:t>
            </a:r>
            <a:r>
              <a:rPr lang="en-US" dirty="0" smtClean="0"/>
              <a:t>(…)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Add one record (a row) into the short term entries of this RRD object</a:t>
            </a:r>
          </a:p>
        </p:txBody>
      </p:sp>
      <p:sp>
        <p:nvSpPr>
          <p:cNvPr id="10243" name="Titre 7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fr-FR" dirty="0" smtClean="0"/>
              <a:t>Simple DB </a:t>
            </a:r>
            <a:r>
              <a:rPr lang="fr-FR" dirty="0" err="1" smtClean="0"/>
              <a:t>tools</a:t>
            </a:r>
            <a:r>
              <a:rPr lang="fr-FR" dirty="0" smtClean="0"/>
              <a:t>: RRD (1)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0244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0245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52E3F9A-1EB8-49E4-936E-50597C6F62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Round-Robin DB (2)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db:clean</a:t>
            </a:r>
            <a:r>
              <a:rPr lang="en-US" dirty="0" smtClean="0"/>
              <a:t>()</a:t>
            </a:r>
          </a:p>
          <a:p>
            <a:pPr lvl="3">
              <a:buFont typeface="Courier New" pitchFamily="49" charset="0"/>
              <a:buChar char="o"/>
            </a:pPr>
            <a:r>
              <a:rPr lang="en-US" dirty="0" smtClean="0"/>
              <a:t>Clean the RRD object (remove all short and long term data)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err="1" smtClean="0"/>
              <a:t>db:data</a:t>
            </a:r>
            <a:r>
              <a:rPr lang="en-US" dirty="0" smtClean="0"/>
              <a:t>()</a:t>
            </a:r>
          </a:p>
          <a:p>
            <a:pPr lvl="4">
              <a:buFont typeface="Courier New" pitchFamily="49" charset="0"/>
              <a:buChar char="o"/>
            </a:pPr>
            <a:r>
              <a:rPr lang="en-US" dirty="0" smtClean="0"/>
              <a:t>Return two data tables, one for short and the other for long term entries.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Internally </a:t>
            </a:r>
            <a:r>
              <a:rPr lang="en-US" smtClean="0"/>
              <a:t>it </a:t>
            </a:r>
            <a:r>
              <a:rPr lang="en-US" smtClean="0"/>
              <a:t>uses </a:t>
            </a:r>
            <a:r>
              <a:rPr lang="en-US" dirty="0" smtClean="0"/>
              <a:t>two simple DB: one for short term entries and the other one for </a:t>
            </a:r>
            <a:r>
              <a:rPr lang="en-US" smtClean="0"/>
              <a:t>long </a:t>
            </a:r>
            <a:r>
              <a:rPr lang="en-US" smtClean="0"/>
              <a:t>term </a:t>
            </a:r>
            <a:r>
              <a:rPr lang="en-US" dirty="0" smtClean="0"/>
              <a:t>entries</a:t>
            </a:r>
          </a:p>
        </p:txBody>
      </p:sp>
      <p:sp>
        <p:nvSpPr>
          <p:cNvPr id="11267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fr-FR" dirty="0" smtClean="0"/>
              <a:t>Simple DB </a:t>
            </a:r>
            <a:r>
              <a:rPr lang="fr-FR" dirty="0" err="1" smtClean="0"/>
              <a:t>tools</a:t>
            </a:r>
            <a:r>
              <a:rPr lang="fr-FR" dirty="0" smtClean="0"/>
              <a:t>: RRD (2)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8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1269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CEAF303-D4BD-428B-9DC2-00A925B5F4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457200" y="1063625"/>
            <a:ext cx="8248650" cy="5081588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A consolidation of the data is done each time the number of short term entries is reaching the </a:t>
            </a:r>
            <a:r>
              <a:rPr lang="en-US" i="1" dirty="0" err="1" smtClean="0"/>
              <a:t>maxshortterm</a:t>
            </a:r>
            <a:r>
              <a:rPr lang="en-US" dirty="0" smtClean="0"/>
              <a:t> value.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The consolidated data (=one record) is then stored into the long term table.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Consolidation methods can be one of:</a:t>
            </a:r>
          </a:p>
          <a:p>
            <a:pPr lvl="2">
              <a:buFont typeface="Courier New" pitchFamily="49" charset="0"/>
              <a:buChar char="o"/>
            </a:pPr>
            <a:r>
              <a:rPr lang="en-US" i="1" dirty="0" smtClean="0"/>
              <a:t>last</a:t>
            </a:r>
            <a:r>
              <a:rPr lang="en-US" dirty="0" smtClean="0"/>
              <a:t>(default), </a:t>
            </a:r>
            <a:r>
              <a:rPr lang="en-US" i="1" dirty="0" smtClean="0"/>
              <a:t>first</a:t>
            </a:r>
            <a:r>
              <a:rPr lang="en-US" dirty="0" smtClean="0"/>
              <a:t>, </a:t>
            </a:r>
            <a:r>
              <a:rPr lang="en-US" i="1" dirty="0" smtClean="0"/>
              <a:t>min</a:t>
            </a:r>
            <a:r>
              <a:rPr lang="en-US" dirty="0" smtClean="0"/>
              <a:t>, </a:t>
            </a:r>
            <a:r>
              <a:rPr lang="en-US" i="1" dirty="0" smtClean="0"/>
              <a:t>max</a:t>
            </a:r>
            <a:r>
              <a:rPr lang="en-US" dirty="0" smtClean="0"/>
              <a:t>, </a:t>
            </a:r>
            <a:r>
              <a:rPr lang="en-US" i="1" dirty="0" smtClean="0"/>
              <a:t>mean</a:t>
            </a:r>
            <a:r>
              <a:rPr lang="en-US" dirty="0" smtClean="0"/>
              <a:t>, </a:t>
            </a:r>
            <a:r>
              <a:rPr lang="en-US" i="1" dirty="0" smtClean="0"/>
              <a:t>median</a:t>
            </a:r>
            <a:r>
              <a:rPr lang="en-US" dirty="0" smtClean="0"/>
              <a:t>, </a:t>
            </a:r>
            <a:r>
              <a:rPr lang="en-US" i="1" dirty="0" smtClean="0"/>
              <a:t>middle</a:t>
            </a:r>
            <a:r>
              <a:rPr lang="en-US" dirty="0" smtClean="0"/>
              <a:t>, </a:t>
            </a:r>
            <a:r>
              <a:rPr lang="en-US" i="1" dirty="0" smtClean="0"/>
              <a:t>modal,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A number referencing a column so that it will take the corresponding value</a:t>
            </a:r>
          </a:p>
          <a:p>
            <a:pPr lvl="2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12291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fr-FR" dirty="0" smtClean="0"/>
              <a:t>Simple DB </a:t>
            </a:r>
            <a:r>
              <a:rPr lang="fr-FR" dirty="0" err="1" smtClean="0"/>
              <a:t>tools</a:t>
            </a:r>
            <a:r>
              <a:rPr lang="fr-FR" dirty="0" smtClean="0"/>
              <a:t>: RRD (3)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292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2293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0E9EBB3-22FB-408B-BB45-D59136F63D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549275" y="236538"/>
            <a:ext cx="8137525" cy="762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3315" name="Espace réservé de la date 4"/>
          <p:cNvSpPr>
            <a:spLocks noGrp="1"/>
          </p:cNvSpPr>
          <p:nvPr>
            <p:ph type="dt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January 21, 2010</a:t>
            </a:r>
          </a:p>
        </p:txBody>
      </p:sp>
      <p:sp>
        <p:nvSpPr>
          <p:cNvPr id="13316" name="Espace réservé du pied de page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Sierra Wireless Proprietary and Confidential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F5EBAFF-497B-432C-88F3-E13E143B589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1622297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sz="1600" dirty="0" smtClean="0"/>
              <a:t>Sends an event when the system temperature reach a fixed value</a:t>
            </a:r>
          </a:p>
          <a:p>
            <a:pPr>
              <a:buFont typeface="Courier New" pitchFamily="49" charset="0"/>
              <a:buChar char="o"/>
            </a:pPr>
            <a:r>
              <a:rPr sz="1600" dirty="0" smtClean="0"/>
              <a:t>Store signal and battery values in a historical database that contains short and long term (consolidated) samples.</a:t>
            </a:r>
          </a:p>
          <a:p>
            <a:pPr>
              <a:buFont typeface="Courier New" pitchFamily="49" charset="0"/>
              <a:buChar char="o"/>
            </a:pPr>
            <a:r>
              <a:rPr sz="1600" dirty="0" smtClean="0"/>
              <a:t>Sends the long term content of the database on each Server connection, and both long -- and short term data on overheating event </a:t>
            </a:r>
            <a:endParaRPr lang="en-US" sz="16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71472" y="2509089"/>
            <a:ext cx="6494085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 </a:t>
            </a:r>
            <a:r>
              <a:rPr kumimoji="0" lang="en-US" sz="1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sdb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require “</a:t>
            </a:r>
            <a:r>
              <a:rPr kumimoji="0" lang="en-US" sz="100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simpledb</a:t>
            </a:r>
            <a:r>
              <a:rPr kumimoji="0" lang="en-US" sz="1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db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sdb:newrrd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"timestamp"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"battery"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"signal"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}, 6, 12)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periodictrigger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onperiod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(10*60)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A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– trig every 10 minutes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aquireaction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db:addrecord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(time(),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system.batterylevel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system.cellularrssi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periodictrigger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aquireaction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overheatingtest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&gt; 55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overheatingtrigger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sz="1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filter(</a:t>
            </a:r>
            <a:r>
              <a:rPr lang="en-US" sz="10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overheatingtest</a:t>
            </a:r>
            <a:r>
              <a:rPr lang="en-US" sz="10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0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onchange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overheatingaction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event = {timestamp = time(), code = 102, data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system.temperature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sendevents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"monitoring"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event)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shortterm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longterm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sendcorrelateddata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"monitoring"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shortterm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sendcorrelateddata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"monitoring"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longterm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db:clean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connecttoserver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overheatingtrigger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overheatingaction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connectaction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shortterm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longterm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sendcorrelateddata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"monitoring"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longterm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db:clean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fr-FR" sz="10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onconnect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connectaction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fr-F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January 21, 2010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Sierra Wireless Proprietary and Confidential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DC3F0C-F0E5-46EE-9D36-1AAA005E788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type="body" sz="quarter" idx="13"/>
          </p:nvPr>
        </p:nvSpPr>
        <p:spPr>
          <a:xfrm>
            <a:off x="457201" y="1063753"/>
            <a:ext cx="8247888" cy="1507997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dirty="0" smtClean="0"/>
              <a:t>Monitor the signal level, every 30 minutes</a:t>
            </a:r>
          </a:p>
          <a:p>
            <a:pPr>
              <a:buFont typeface="Courier New" pitchFamily="49" charset="0"/>
              <a:buChar char="o"/>
            </a:pPr>
            <a:r>
              <a:rPr dirty="0" smtClean="0"/>
              <a:t>Every day at midnight send the minimum value of the signal, and the date when it happened 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8596" y="2844296"/>
            <a:ext cx="825578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A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Create a db with 2 columns,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A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     the consolidation for col2 is taking the min value,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A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     the consolidation for col1 is taking the value on the same row as the one taken on col2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 </a:t>
            </a:r>
            <a:r>
              <a:rPr lang="en-US" sz="11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sdb</a:t>
            </a:r>
            <a:r>
              <a:rPr lang="en-US" sz="1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require “</a:t>
            </a:r>
            <a:r>
              <a:rPr lang="en-US" sz="11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simpledb</a:t>
            </a:r>
            <a:r>
              <a:rPr lang="en-US" sz="1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”</a:t>
            </a:r>
            <a:endParaRPr kumimoji="0" lang="en-US" sz="1100" i="0" u="none" strike="noStrike" cap="none" normalizeH="0" baseline="0" dirty="0" smtClean="0">
              <a:ln>
                <a:noFill/>
              </a:ln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db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sdb:newsdb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({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"timestamp"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"signal"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timestamp = 2, signal =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"min"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}, 48)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periodictrigger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onperiod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(30*60)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A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every 30 minutes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aquireaction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db:addrecord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(time(),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system.cellularrssi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 smtClean="0">
                <a:solidFill>
                  <a:srgbClr val="A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periodictrigger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aquireaction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midnighttrigger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ondate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"0 0 * * *"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A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-- CRON: every day at 0:00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midnightaction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function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sendcorrelateddata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"monitoring"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db:consolidate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db:clean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connecttoserver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rgbClr val="A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r>
              <a:rPr kumimoji="0" lang="fr-F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connect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midnighttrigger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dirty="0" err="1" smtClean="0">
                <a:latin typeface="Courier New" pitchFamily="49" charset="0"/>
                <a:cs typeface="Courier New" pitchFamily="49" charset="0"/>
              </a:rPr>
              <a:t>midnightaction</a:t>
            </a:r>
            <a:r>
              <a:rPr lang="fr-FR" sz="1100" dirty="0" smtClean="0"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erraWireless_2010_Template">
  <a:themeElements>
    <a:clrScheme name="Custom 1">
      <a:dk1>
        <a:srgbClr val="000000"/>
      </a:dk1>
      <a:lt1>
        <a:srgbClr val="FFFFFF"/>
      </a:lt1>
      <a:dk2>
        <a:srgbClr val="5D5E61"/>
      </a:dk2>
      <a:lt2>
        <a:srgbClr val="FFFFFF"/>
      </a:lt2>
      <a:accent1>
        <a:srgbClr val="E53B30"/>
      </a:accent1>
      <a:accent2>
        <a:srgbClr val="666666"/>
      </a:accent2>
      <a:accent3>
        <a:srgbClr val="A0ACAF"/>
      </a:accent3>
      <a:accent4>
        <a:srgbClr val="A09B25"/>
      </a:accent4>
      <a:accent5>
        <a:srgbClr val="E5AE12"/>
      </a:accent5>
      <a:accent6>
        <a:srgbClr val="C8D0D3"/>
      </a:accent6>
      <a:hlink>
        <a:srgbClr val="E53B30"/>
      </a:hlink>
      <a:folHlink>
        <a:srgbClr val="666666"/>
      </a:folHlink>
    </a:clrScheme>
    <a:fontScheme name="Sierra Wirele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812</Words>
  <Application>Microsoft Office PowerPoint</Application>
  <PresentationFormat>Affichage à l'écran (4:3)</PresentationFormat>
  <Paragraphs>104</Paragraphs>
  <Slides>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SierraWireless_2010_Template</vt:lpstr>
      <vt:lpstr>Monitoring Simple DB tools how to</vt:lpstr>
      <vt:lpstr>Simple DB tools: SDB</vt:lpstr>
      <vt:lpstr>Simple DB tools: RRD (1)</vt:lpstr>
      <vt:lpstr>Simple DB tools: RRD (2)</vt:lpstr>
      <vt:lpstr>Simple DB tools: RRD (3)</vt:lpstr>
      <vt:lpstr>Examples</vt:lpstr>
      <vt:lpstr>Examples</vt:lpstr>
    </vt:vector>
  </TitlesOfParts>
  <Company>Anyware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Anne Monie</dc:creator>
  <cp:lastModifiedBy>lbarthelemy</cp:lastModifiedBy>
  <cp:revision>59</cp:revision>
  <dcterms:created xsi:type="dcterms:W3CDTF">2010-01-30T12:44:36Z</dcterms:created>
  <dcterms:modified xsi:type="dcterms:W3CDTF">2010-04-13T08:53:14Z</dcterms:modified>
</cp:coreProperties>
</file>