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 smtClean="0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 smtClean="0"/>
              <a:t>Επεξεργασία στυλ υποδείγματος κειμένου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Επεξεργασία 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876424" y="806335"/>
            <a:ext cx="8791575" cy="1471352"/>
          </a:xfrm>
        </p:spPr>
        <p:txBody>
          <a:bodyPr>
            <a:normAutofit/>
          </a:bodyPr>
          <a:lstStyle/>
          <a:p>
            <a:r>
              <a:rPr lang="el-GR" sz="4000" dirty="0"/>
              <a:t>Υλοποίηση Συστήματος Θαλάσσιας Παρακολούθησης</a:t>
            </a:r>
            <a:endParaRPr lang="en-US" sz="4000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876423" y="2277688"/>
            <a:ext cx="8791575" cy="548640"/>
          </a:xfrm>
        </p:spPr>
        <p:txBody>
          <a:bodyPr/>
          <a:lstStyle/>
          <a:p>
            <a:r>
              <a:rPr lang="el-GR" dirty="0"/>
              <a:t>Από τις </a:t>
            </a:r>
            <a:r>
              <a:rPr lang="el-GR" dirty="0" smtClean="0"/>
              <a:t>Απαιτήσεις </a:t>
            </a:r>
            <a:r>
              <a:rPr lang="el-GR" dirty="0"/>
              <a:t>στη </a:t>
            </a:r>
            <a:r>
              <a:rPr lang="el-GR" dirty="0" smtClean="0"/>
              <a:t>Δομή </a:t>
            </a:r>
            <a:r>
              <a:rPr lang="el-GR" dirty="0"/>
              <a:t>&amp; Αρχιτεκτονική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32072" y="3155265"/>
            <a:ext cx="48047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Ομάδα 3</a:t>
            </a:r>
            <a:r>
              <a:rPr lang="en-US" dirty="0" smtClean="0"/>
              <a:t> – </a:t>
            </a:r>
            <a:r>
              <a:rPr lang="el-GR" dirty="0" smtClean="0"/>
              <a:t>Τεχνολογία Λογισμικού</a:t>
            </a:r>
          </a:p>
          <a:p>
            <a:r>
              <a:rPr lang="el-GR" dirty="0"/>
              <a:t>Μάριος Γιαννόπουλος, Α.Μ. 1115202000032</a:t>
            </a:r>
          </a:p>
          <a:p>
            <a:r>
              <a:rPr lang="el-GR" dirty="0"/>
              <a:t>Απόστολος-Παναγιώτης </a:t>
            </a:r>
            <a:r>
              <a:rPr lang="el-GR" dirty="0" err="1"/>
              <a:t>Γραμματόπουλος</a:t>
            </a:r>
            <a:r>
              <a:rPr lang="el-GR" dirty="0"/>
              <a:t>, </a:t>
            </a:r>
            <a:endParaRPr lang="el-GR" dirty="0" smtClean="0"/>
          </a:p>
          <a:p>
            <a:r>
              <a:rPr lang="el-GR" dirty="0" smtClean="0"/>
              <a:t>Α.Μ</a:t>
            </a:r>
            <a:r>
              <a:rPr lang="el-GR" dirty="0"/>
              <a:t>. 1115202000041</a:t>
            </a:r>
          </a:p>
          <a:p>
            <a:r>
              <a:rPr lang="el-GR" dirty="0"/>
              <a:t>Γεώργιος Κορύλλος, Α.Μ. 1115202100069</a:t>
            </a:r>
          </a:p>
          <a:p>
            <a:r>
              <a:rPr lang="el-GR" dirty="0" err="1"/>
              <a:t>Αργύριος</a:t>
            </a:r>
            <a:r>
              <a:rPr lang="el-GR" dirty="0"/>
              <a:t> Λαζαρίδης, Α.Μ. 1115202100083</a:t>
            </a:r>
          </a:p>
          <a:p>
            <a:r>
              <a:rPr lang="el-GR" dirty="0"/>
              <a:t>Όλγα </a:t>
            </a:r>
            <a:r>
              <a:rPr lang="el-GR" dirty="0" err="1"/>
              <a:t>Πασβάνη</a:t>
            </a:r>
            <a:r>
              <a:rPr lang="el-GR" dirty="0"/>
              <a:t>, Α.Μ. 1115202100146</a:t>
            </a:r>
          </a:p>
          <a:p>
            <a:r>
              <a:rPr lang="el-GR" dirty="0"/>
              <a:t>Δήμητρα Πολίτη, Α.Μ. 1115202200151</a:t>
            </a:r>
            <a:endParaRPr lang="el-G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232072" y="5607860"/>
            <a:ext cx="424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Speaker: </a:t>
            </a:r>
            <a:r>
              <a:rPr lang="el-GR" dirty="0" smtClean="0"/>
              <a:t>Γεώργιος Κορύλλος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32072" y="6156501"/>
            <a:ext cx="436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Ημερομηνία: </a:t>
            </a:r>
            <a:r>
              <a:rPr lang="en-US" dirty="0" smtClean="0"/>
              <a:t>28/4/2025</a:t>
            </a:r>
            <a:endParaRPr lang="en-US" dirty="0"/>
          </a:p>
        </p:txBody>
      </p:sp>
      <p:pic>
        <p:nvPicPr>
          <p:cNvPr id="9" name="Εικόνα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4" y="2983626"/>
            <a:ext cx="4842441" cy="3228294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3839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91208"/>
          </a:xfrm>
        </p:spPr>
        <p:txBody>
          <a:bodyPr/>
          <a:lstStyle/>
          <a:p>
            <a:r>
              <a:rPr lang="el-GR" dirty="0"/>
              <a:t>Αρχιτεκτονική &amp; Τεχνολογίες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01448" y="1788060"/>
            <a:ext cx="3196899" cy="685800"/>
          </a:xfrm>
        </p:spPr>
        <p:txBody>
          <a:bodyPr/>
          <a:lstStyle/>
          <a:p>
            <a:pPr algn="ctr"/>
            <a:r>
              <a:rPr lang="el-GR" dirty="0"/>
              <a:t>Αρχιτεκτονική &amp; Τεχνολογίες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15"/>
          </p:nvPr>
        </p:nvSpPr>
        <p:spPr>
          <a:xfrm>
            <a:off x="824992" y="2473860"/>
            <a:ext cx="3371700" cy="2340736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User Service (</a:t>
            </a:r>
            <a:r>
              <a:rPr lang="en-US" sz="1900" dirty="0" err="1"/>
              <a:t>AuthN</a:t>
            </a:r>
            <a:r>
              <a:rPr lang="en-US" sz="1900" dirty="0"/>
              <a:t>/</a:t>
            </a:r>
            <a:r>
              <a:rPr lang="en-US" sz="1900" dirty="0" err="1"/>
              <a:t>AuthZ</a:t>
            </a:r>
            <a:r>
              <a:rPr lang="en-US" sz="19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AIS Processing (Kafka Consumer)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Core Logic (REST API, Business Logic)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 err="1"/>
              <a:t>WebSocket</a:t>
            </a:r>
            <a:r>
              <a:rPr lang="en-US" sz="1900" dirty="0"/>
              <a:t>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514766" y="1791232"/>
            <a:ext cx="3184385" cy="541421"/>
          </a:xfrm>
        </p:spPr>
        <p:txBody>
          <a:bodyPr/>
          <a:lstStyle/>
          <a:p>
            <a:pPr algn="ctr"/>
            <a:r>
              <a:rPr lang="el-GR" b="1" dirty="0"/>
              <a:t>Τεχνολογίες</a:t>
            </a:r>
            <a:endParaRPr lang="en-US" dirty="0"/>
          </a:p>
        </p:txBody>
      </p:sp>
      <p:sp>
        <p:nvSpPr>
          <p:cNvPr id="6" name="Θέση κειμένου 5"/>
          <p:cNvSpPr>
            <a:spLocks noGrp="1"/>
          </p:cNvSpPr>
          <p:nvPr>
            <p:ph type="body" sz="half" idx="16"/>
          </p:nvPr>
        </p:nvSpPr>
        <p:spPr>
          <a:xfrm>
            <a:off x="4336654" y="2477032"/>
            <a:ext cx="3514133" cy="284141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Frontend: React, Leaflet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Backend: Spring Boot (Java), 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Messaging/Streaming: Apache Kafka, </a:t>
            </a:r>
            <a:r>
              <a:rPr lang="en-US" sz="2600" dirty="0" err="1"/>
              <a:t>WebSockets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Database: 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Containerization: Docker, Docker Compose</a:t>
            </a:r>
          </a:p>
          <a:p>
            <a:endParaRPr lang="en-US" dirty="0"/>
          </a:p>
        </p:txBody>
      </p:sp>
      <p:sp>
        <p:nvSpPr>
          <p:cNvPr id="7" name="Θέση κειμένου 6"/>
          <p:cNvSpPr>
            <a:spLocks noGrp="1"/>
          </p:cNvSpPr>
          <p:nvPr>
            <p:ph type="body" sz="quarter" idx="13"/>
          </p:nvPr>
        </p:nvSpPr>
        <p:spPr>
          <a:xfrm>
            <a:off x="8076380" y="1788060"/>
            <a:ext cx="3194968" cy="685800"/>
          </a:xfrm>
        </p:spPr>
        <p:txBody>
          <a:bodyPr/>
          <a:lstStyle/>
          <a:p>
            <a:pPr algn="ctr"/>
            <a:r>
              <a:rPr lang="el-GR" b="1" dirty="0"/>
              <a:t>Πλεονεκτήματα Προσέγγισης</a:t>
            </a:r>
            <a:endParaRPr lang="en-US" dirty="0"/>
          </a:p>
        </p:txBody>
      </p:sp>
      <p:sp>
        <p:nvSpPr>
          <p:cNvPr id="8" name="Θέση κειμένου 7"/>
          <p:cNvSpPr>
            <a:spLocks noGrp="1"/>
          </p:cNvSpPr>
          <p:nvPr>
            <p:ph type="body" sz="half" idx="17"/>
          </p:nvPr>
        </p:nvSpPr>
        <p:spPr>
          <a:xfrm>
            <a:off x="8076380" y="2473860"/>
            <a:ext cx="3194968" cy="24309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Scalability (</a:t>
            </a:r>
            <a:r>
              <a:rPr lang="en-US" sz="1800" dirty="0" err="1"/>
              <a:t>Ανεξάρτητη</a:t>
            </a:r>
            <a:r>
              <a:rPr lang="en-US" sz="1800" dirty="0"/>
              <a:t> </a:t>
            </a:r>
            <a:r>
              <a:rPr lang="en-US" sz="1800" dirty="0" err="1"/>
              <a:t>Κλιμάκωση</a:t>
            </a:r>
            <a:r>
              <a:rPr lang="en-US" sz="1800" dirty="0"/>
              <a:t>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Real-time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Maintainability (</a:t>
            </a:r>
            <a:r>
              <a:rPr lang="en-US" sz="1800" dirty="0" err="1"/>
              <a:t>Ευκολί</a:t>
            </a:r>
            <a:r>
              <a:rPr lang="en-US" sz="1800" dirty="0"/>
              <a:t>α Συντήρησης)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Κάλυψη Μη Λειτουργικών Απαιτήσεων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039347"/>
          </a:xfrm>
        </p:spPr>
        <p:txBody>
          <a:bodyPr>
            <a:normAutofit fontScale="85000" lnSpcReduction="10000"/>
          </a:bodyPr>
          <a:lstStyle/>
          <a:p>
            <a:r>
              <a:rPr lang="el-GR" b="1" dirty="0" smtClean="0"/>
              <a:t>Απόδοση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Kafka (</a:t>
            </a:r>
            <a:r>
              <a:rPr lang="en-US" dirty="0" err="1"/>
              <a:t>Async</a:t>
            </a:r>
            <a:r>
              <a:rPr lang="en-US" dirty="0"/>
              <a:t> Processing)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WebSockets</a:t>
            </a:r>
            <a:r>
              <a:rPr lang="en-US" dirty="0"/>
              <a:t> (Efficient Push)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Βελτιστοποίηση Βάσης (</a:t>
            </a:r>
            <a:r>
              <a:rPr lang="en-US" dirty="0"/>
              <a:t>Indexing)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(Caching where applicable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l-GR" b="1" dirty="0" smtClean="0"/>
              <a:t>Ασφάλεια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HTTPS (Self-signed cert)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Spring Security (</a:t>
            </a:r>
            <a:r>
              <a:rPr lang="en-US" dirty="0" err="1"/>
              <a:t>AuthN</a:t>
            </a:r>
            <a:r>
              <a:rPr lang="en-US" dirty="0"/>
              <a:t>/</a:t>
            </a:r>
            <a:r>
              <a:rPr lang="en-US" dirty="0" err="1"/>
              <a:t>AuthZ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Password Hashing (Backend)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API Endpoint Protection</a:t>
            </a:r>
          </a:p>
          <a:p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l-GR" b="1" dirty="0" smtClean="0"/>
              <a:t>Χρηστικότητα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React (Modern UI/UX)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Responsive Design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Clear Layout (Wireframes)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Language Support (GR/EN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l-GR" b="1" dirty="0" smtClean="0"/>
              <a:t>Συμβατότητα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Cross-browser (Standard React support)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Συμπέρασμα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b="1" dirty="0"/>
              <a:t>Υλοποίηση Βάσει Σχεδίου:</a:t>
            </a:r>
            <a:r>
              <a:rPr lang="el-GR" dirty="0"/>
              <a:t> SRS -&gt; UML -&gt; Αρχιτεκτονική -&gt; Υλοποίηση</a:t>
            </a:r>
          </a:p>
          <a:p>
            <a:r>
              <a:rPr lang="el-GR" b="1" dirty="0"/>
              <a:t>Προσέγγιση:</a:t>
            </a:r>
            <a:endParaRPr lang="el-G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Δομημένος Σχεδιασμός (UML)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Σύγχρονη Αρχιτεκτονική (</a:t>
            </a:r>
            <a:r>
              <a:rPr lang="el-GR" dirty="0" err="1"/>
              <a:t>Microservices</a:t>
            </a:r>
            <a:r>
              <a:rPr lang="el-GR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dirty="0"/>
              <a:t>Κατάλληλες Τεχνολογίες (</a:t>
            </a:r>
            <a:r>
              <a:rPr lang="el-GR" dirty="0" err="1"/>
              <a:t>Kafka</a:t>
            </a:r>
            <a:r>
              <a:rPr lang="el-GR" dirty="0"/>
              <a:t>, </a:t>
            </a:r>
            <a:r>
              <a:rPr lang="el-GR" dirty="0" err="1"/>
              <a:t>React</a:t>
            </a:r>
            <a:r>
              <a:rPr lang="el-GR" dirty="0"/>
              <a:t>, </a:t>
            </a:r>
            <a:r>
              <a:rPr lang="el-GR" dirty="0" err="1"/>
              <a:t>Spring</a:t>
            </a:r>
            <a:r>
              <a:rPr lang="el-GR" dirty="0"/>
              <a:t>...)</a:t>
            </a:r>
          </a:p>
          <a:p>
            <a:r>
              <a:rPr lang="el-GR" b="1" dirty="0"/>
              <a:t>Αποτέλεσμα:</a:t>
            </a:r>
            <a:r>
              <a:rPr lang="el-GR" dirty="0"/>
              <a:t> Σχέδιο για Λειτουργικό, Αποδοτικό &amp; Ασφαλές Σύστημα</a:t>
            </a:r>
          </a:p>
          <a:p>
            <a:r>
              <a:rPr lang="en-US" b="1" dirty="0"/>
              <a:t>Επ</a:t>
            </a:r>
            <a:r>
              <a:rPr lang="en-US" b="1" dirty="0" err="1"/>
              <a:t>όμεν</a:t>
            </a:r>
            <a:r>
              <a:rPr lang="en-US" b="1" dirty="0"/>
              <a:t>α Βήματα:</a:t>
            </a:r>
            <a:r>
              <a:rPr lang="en-US" dirty="0"/>
              <a:t> Development, Testing,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8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66769" y="2204721"/>
            <a:ext cx="9905998" cy="2544559"/>
          </a:xfrm>
        </p:spPr>
        <p:txBody>
          <a:bodyPr/>
          <a:lstStyle/>
          <a:p>
            <a:pPr algn="ctr"/>
            <a:r>
              <a:rPr lang="el-GR" b="1" dirty="0" err="1" smtClean="0"/>
              <a:t>Ευχαριστουμε</a:t>
            </a:r>
            <a:r>
              <a:rPr lang="el-GR" b="1" dirty="0"/>
              <a:t>!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13421" y="2214054"/>
            <a:ext cx="9905998" cy="2637866"/>
          </a:xfrm>
        </p:spPr>
        <p:txBody>
          <a:bodyPr/>
          <a:lstStyle/>
          <a:p>
            <a:pPr algn="ctr"/>
            <a:r>
              <a:rPr lang="el-GR" b="1" dirty="0"/>
              <a:t>Ερωτήσεις;</a:t>
            </a:r>
            <a:r>
              <a:rPr lang="el-GR" dirty="0"/>
              <a:t/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Απαιτήσεις </a:t>
            </a:r>
            <a:r>
              <a:rPr lang="en-US" dirty="0" smtClean="0"/>
              <a:t>&amp; </a:t>
            </a:r>
            <a:r>
              <a:rPr lang="el-GR" dirty="0"/>
              <a:t>Προκλήσεις Υλοποίησης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b="1" dirty="0"/>
              <a:t>Βασικές </a:t>
            </a:r>
            <a:r>
              <a:rPr lang="el-GR" b="1" dirty="0" smtClean="0"/>
              <a:t>Λειτουργίες</a:t>
            </a:r>
            <a:endParaRPr lang="en-US" b="1" dirty="0" smtClean="0"/>
          </a:p>
          <a:p>
            <a:r>
              <a:rPr lang="en-US" dirty="0"/>
              <a:t>Real-time </a:t>
            </a:r>
            <a:r>
              <a:rPr lang="el-GR" dirty="0"/>
              <a:t>Παρακολούθηση (</a:t>
            </a:r>
            <a:r>
              <a:rPr lang="en-US" dirty="0"/>
              <a:t>AIS</a:t>
            </a:r>
            <a:r>
              <a:rPr lang="en-US" dirty="0" smtClean="0"/>
              <a:t>)</a:t>
            </a:r>
          </a:p>
          <a:p>
            <a:r>
              <a:rPr lang="el-GR" dirty="0"/>
              <a:t>Απεικόνιση Χάρτη &amp; Πληροφορίες</a:t>
            </a:r>
          </a:p>
          <a:p>
            <a:r>
              <a:rPr lang="el-GR" dirty="0"/>
              <a:t>Χρήστες &amp; Ρόλοι (</a:t>
            </a:r>
            <a:r>
              <a:rPr lang="en-US" dirty="0"/>
              <a:t>Login, Admin)</a:t>
            </a:r>
          </a:p>
          <a:p>
            <a:r>
              <a:rPr lang="el-GR" dirty="0"/>
              <a:t>Εξατομίκευση (Στόλοι, Φίλτρα)</a:t>
            </a:r>
          </a:p>
          <a:p>
            <a:r>
              <a:rPr lang="el-GR" dirty="0"/>
              <a:t>Ζώνες &amp; Κανόνες (Παραβιάσεις)</a:t>
            </a:r>
          </a:p>
          <a:p>
            <a:r>
              <a:rPr lang="el-GR" dirty="0"/>
              <a:t>Ειδοποιήσεις</a:t>
            </a:r>
          </a:p>
          <a:p>
            <a:r>
              <a:rPr lang="el-GR" dirty="0"/>
              <a:t>Ανίχνευση Συγκρούσεων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b="1" dirty="0"/>
              <a:t>Τεχνικές </a:t>
            </a:r>
            <a:r>
              <a:rPr lang="el-GR" b="1" dirty="0" smtClean="0"/>
              <a:t>Προκλήσεις</a:t>
            </a:r>
            <a:endParaRPr lang="en-US" b="1" dirty="0" smtClean="0"/>
          </a:p>
          <a:p>
            <a:r>
              <a:rPr lang="el-GR" dirty="0" smtClean="0"/>
              <a:t>Όγκος </a:t>
            </a:r>
            <a:r>
              <a:rPr lang="el-GR" dirty="0"/>
              <a:t>Δεδομένων </a:t>
            </a:r>
            <a:r>
              <a:rPr lang="en-US" dirty="0"/>
              <a:t>AIS (Real-time</a:t>
            </a:r>
            <a:r>
              <a:rPr lang="en-US" dirty="0" smtClean="0"/>
              <a:t>)</a:t>
            </a:r>
          </a:p>
          <a:p>
            <a:r>
              <a:rPr lang="el-GR" dirty="0"/>
              <a:t>Απόδοση </a:t>
            </a:r>
            <a:r>
              <a:rPr lang="en-US" dirty="0"/>
              <a:t>UI (</a:t>
            </a:r>
            <a:r>
              <a:rPr lang="el-GR" dirty="0"/>
              <a:t>Χάρτης)</a:t>
            </a:r>
          </a:p>
          <a:p>
            <a:r>
              <a:rPr lang="en-US" dirty="0"/>
              <a:t>Backend </a:t>
            </a:r>
            <a:r>
              <a:rPr lang="el-GR" dirty="0"/>
              <a:t>Επεξεργασία (Κανόνες, </a:t>
            </a:r>
            <a:r>
              <a:rPr lang="en-US" dirty="0"/>
              <a:t>Events)</a:t>
            </a:r>
          </a:p>
          <a:p>
            <a:r>
              <a:rPr lang="en-US" dirty="0"/>
              <a:t>Scalability (</a:t>
            </a:r>
            <a:r>
              <a:rPr lang="el-GR" dirty="0"/>
              <a:t>Κλιμάκωση)</a:t>
            </a:r>
          </a:p>
          <a:p>
            <a:r>
              <a:rPr lang="el-GR" dirty="0"/>
              <a:t>Ασφάλεια &amp; Δικαιώματα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8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73461" y="627849"/>
            <a:ext cx="10568505" cy="1478570"/>
          </a:xfrm>
        </p:spPr>
        <p:txBody>
          <a:bodyPr/>
          <a:lstStyle/>
          <a:p>
            <a:r>
              <a:rPr lang="el-GR" dirty="0"/>
              <a:t>Η Προσέγγισή μας: Δομή &amp; Αρχιτεκτονική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UML Class </a:t>
            </a:r>
            <a:r>
              <a:rPr lang="en-US" b="1" dirty="0" smtClean="0"/>
              <a:t>Diagram</a:t>
            </a:r>
          </a:p>
          <a:p>
            <a:r>
              <a:rPr lang="el-GR" dirty="0"/>
              <a:t>Μοντέλο Οντοτήτων &amp; Σχέσεων</a:t>
            </a:r>
          </a:p>
          <a:p>
            <a:r>
              <a:rPr lang="el-GR" dirty="0"/>
              <a:t>"Κοινή Γλώσσα"</a:t>
            </a:r>
          </a:p>
          <a:p>
            <a:endParaRPr lang="en-US" dirty="0"/>
          </a:p>
        </p:txBody>
      </p:sp>
      <p:pic>
        <p:nvPicPr>
          <p:cNvPr id="5" name="Θέση περιεχομένου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374" y="3929030"/>
            <a:ext cx="2707383" cy="1723519"/>
          </a:xfrm>
          <a:effectLst>
            <a:softEdge rad="31750"/>
          </a:effectLst>
        </p:spPr>
      </p:pic>
      <p:sp>
        <p:nvSpPr>
          <p:cNvPr id="11" name="Θέση περιεχομένου 2"/>
          <p:cNvSpPr txBox="1">
            <a:spLocks/>
          </p:cNvSpPr>
          <p:nvPr/>
        </p:nvSpPr>
        <p:spPr>
          <a:xfrm>
            <a:off x="6019799" y="2249486"/>
            <a:ext cx="4878389" cy="3541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b="1" dirty="0" smtClean="0"/>
              <a:t>Αρχιτεκτονική</a:t>
            </a:r>
            <a:endParaRPr lang="en-US" b="1" dirty="0" smtClean="0"/>
          </a:p>
          <a:p>
            <a:r>
              <a:rPr lang="en-US" dirty="0"/>
              <a:t>Client-Server / </a:t>
            </a:r>
            <a:r>
              <a:rPr lang="en-US" dirty="0" err="1"/>
              <a:t>Microservices</a:t>
            </a:r>
            <a:r>
              <a:rPr lang="en-US" dirty="0"/>
              <a:t> (Docker)</a:t>
            </a:r>
          </a:p>
          <a:p>
            <a:r>
              <a:rPr lang="en-US" dirty="0"/>
              <a:t>Frontend: React + Leaflet</a:t>
            </a:r>
          </a:p>
          <a:p>
            <a:r>
              <a:rPr lang="en-US" dirty="0"/>
              <a:t>Backend: Spring Boot (API) + PostgreSQL</a:t>
            </a:r>
          </a:p>
          <a:p>
            <a:r>
              <a:rPr lang="en-US" dirty="0"/>
              <a:t>Streaming: Kafka</a:t>
            </a:r>
          </a:p>
          <a:p>
            <a:r>
              <a:rPr lang="en-US" dirty="0"/>
              <a:t>Real-time: </a:t>
            </a:r>
            <a:r>
              <a:rPr lang="en-US" dirty="0" err="1"/>
              <a:t>WebSockets</a:t>
            </a:r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4560" y="6109855"/>
            <a:ext cx="69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Σύνδεση Δομής &amp; Αρχιτεκτονικής για την κάλυψη των Απαιτήσεων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941704" y="618518"/>
            <a:ext cx="10105707" cy="960900"/>
          </a:xfrm>
        </p:spPr>
        <p:txBody>
          <a:bodyPr/>
          <a:lstStyle/>
          <a:p>
            <a:r>
              <a:rPr lang="el-GR" dirty="0"/>
              <a:t>Υλοποίηση: Δεδομένα </a:t>
            </a:r>
            <a:r>
              <a:rPr lang="en-US" dirty="0"/>
              <a:t>AIS &amp; </a:t>
            </a:r>
            <a:r>
              <a:rPr lang="el-GR" dirty="0"/>
              <a:t>Απεικόνιση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16168" y="1833851"/>
            <a:ext cx="3264639" cy="2147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Backend (Spring Boot</a:t>
            </a:r>
            <a:r>
              <a:rPr lang="en-US" sz="1800" b="1" dirty="0" smtClean="0"/>
              <a:t>)</a:t>
            </a:r>
          </a:p>
          <a:p>
            <a:r>
              <a:rPr lang="en-US" sz="1800" dirty="0"/>
              <a:t>Kafka Consumer</a:t>
            </a:r>
          </a:p>
          <a:p>
            <a:r>
              <a:rPr lang="en-US" sz="1800" dirty="0"/>
              <a:t>Data </a:t>
            </a:r>
            <a:r>
              <a:rPr lang="en-US" sz="1800" dirty="0" smtClean="0"/>
              <a:t>Processing</a:t>
            </a:r>
            <a:endParaRPr lang="en-US" sz="1800" dirty="0"/>
          </a:p>
          <a:p>
            <a:r>
              <a:rPr lang="en-US" sz="1800" dirty="0" err="1"/>
              <a:t>WebSocket</a:t>
            </a:r>
            <a:r>
              <a:rPr lang="en-US" sz="1800" dirty="0"/>
              <a:t> Publisher</a:t>
            </a:r>
          </a:p>
          <a:p>
            <a:r>
              <a:rPr lang="en-US" sz="1800" dirty="0"/>
              <a:t>REST API (Details, History)</a:t>
            </a:r>
          </a:p>
          <a:p>
            <a:endParaRPr lang="en-US" sz="1800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26280" y="1863840"/>
            <a:ext cx="3138055" cy="21479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smtClean="0"/>
              <a:t>Frontend </a:t>
            </a:r>
            <a:r>
              <a:rPr lang="en-US" sz="1800" b="1" dirty="0"/>
              <a:t>(React/Leaflet</a:t>
            </a:r>
            <a:r>
              <a:rPr lang="en-US" sz="1800" b="1" dirty="0" smtClean="0"/>
              <a:t>)</a:t>
            </a:r>
          </a:p>
          <a:p>
            <a:r>
              <a:rPr lang="en-US" sz="1800" dirty="0" err="1"/>
              <a:t>WebSocket</a:t>
            </a:r>
            <a:r>
              <a:rPr lang="en-US" sz="1800" dirty="0"/>
              <a:t> </a:t>
            </a:r>
            <a:r>
              <a:rPr lang="en-US" sz="1800" dirty="0" smtClean="0"/>
              <a:t>Listener</a:t>
            </a:r>
          </a:p>
          <a:p>
            <a:r>
              <a:rPr lang="en-US" sz="1800" dirty="0"/>
              <a:t>Map Update (Real-time)</a:t>
            </a:r>
          </a:p>
          <a:p>
            <a:r>
              <a:rPr lang="en-US" sz="1800" dirty="0"/>
              <a:t>On-click Fetch Details</a:t>
            </a:r>
          </a:p>
          <a:p>
            <a:r>
              <a:rPr lang="en-US" sz="1800" dirty="0"/>
              <a:t>Draw History Path</a:t>
            </a:r>
          </a:p>
          <a:p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752" y="3981797"/>
            <a:ext cx="5985165" cy="2819484"/>
          </a:xfrm>
          <a:prstGeom prst="rect">
            <a:avLst/>
          </a:prstGeom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53" y="4011787"/>
            <a:ext cx="2432098" cy="2762808"/>
          </a:xfrm>
          <a:prstGeom prst="rect">
            <a:avLst/>
          </a:prstGeom>
        </p:spPr>
      </p:pic>
      <p:pic>
        <p:nvPicPr>
          <p:cNvPr id="7" name="Εικόνα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918" y="1833851"/>
            <a:ext cx="1662999" cy="21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011382"/>
          </a:xfrm>
        </p:spPr>
        <p:txBody>
          <a:bodyPr/>
          <a:lstStyle/>
          <a:p>
            <a:r>
              <a:rPr lang="el-GR" dirty="0"/>
              <a:t>Υλοποίηση: Χρήστες, Στόλοι &amp; Φίλτρα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141410" y="1620982"/>
            <a:ext cx="5934511" cy="4170218"/>
          </a:xfrm>
        </p:spPr>
        <p:txBody>
          <a:bodyPr/>
          <a:lstStyle/>
          <a:p>
            <a:r>
              <a:rPr lang="en-US" b="1" dirty="0"/>
              <a:t>Users &amp; </a:t>
            </a:r>
            <a:r>
              <a:rPr lang="en-US" b="1" dirty="0" smtClean="0"/>
              <a:t>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Spring Security (</a:t>
            </a:r>
            <a:r>
              <a:rPr lang="en-US" dirty="0" err="1"/>
              <a:t>AuthN</a:t>
            </a:r>
            <a:r>
              <a:rPr lang="en-US" dirty="0"/>
              <a:t>/</a:t>
            </a:r>
            <a:r>
              <a:rPr lang="en-US" dirty="0" err="1"/>
              <a:t>AuthZ</a:t>
            </a:r>
            <a:r>
              <a:rPr lang="en-US" dirty="0"/>
              <a:t>),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Frontend: Login / Signup Forms</a:t>
            </a:r>
          </a:p>
          <a:p>
            <a:r>
              <a:rPr lang="en-US" b="1" dirty="0" smtClean="0"/>
              <a:t>Fleets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REST API (CRUD for Fleets)</a:t>
            </a:r>
          </a:p>
          <a:p>
            <a:r>
              <a:rPr lang="en-US" b="1" dirty="0" smtClean="0"/>
              <a:t>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Apply filters before </a:t>
            </a:r>
            <a:r>
              <a:rPr lang="en-US" dirty="0" err="1"/>
              <a:t>WebSocket</a:t>
            </a:r>
            <a:r>
              <a:rPr lang="en-US" dirty="0"/>
              <a:t> push / API response</a:t>
            </a:r>
          </a:p>
          <a:p>
            <a:r>
              <a:rPr lang="en-US" b="1" dirty="0"/>
              <a:t>Admin </a:t>
            </a:r>
            <a:r>
              <a:rPr lang="en-US" b="1" dirty="0" smtClean="0"/>
              <a:t>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Backend: Secure REST endpoint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7" name="Εικόνα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21" y="511743"/>
            <a:ext cx="1814850" cy="114622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9" name="Εικόνα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771" y="511743"/>
            <a:ext cx="2925686" cy="268407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Εικόνα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84" y="1657965"/>
            <a:ext cx="1827487" cy="2369128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Εικόνα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283" y="4027093"/>
            <a:ext cx="4759267" cy="220575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2" name="Εικόνα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57" y="4632649"/>
            <a:ext cx="1952625" cy="16002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158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074"/>
          </a:xfrm>
        </p:spPr>
        <p:txBody>
          <a:bodyPr/>
          <a:lstStyle/>
          <a:p>
            <a:r>
              <a:rPr lang="el-GR" dirty="0"/>
              <a:t>Υλοποίηση: Ζώνες &amp; Παραβιάσεις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141414" y="1642996"/>
            <a:ext cx="5350659" cy="12868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/>
              <a:t>Define Zone &amp; </a:t>
            </a:r>
            <a:r>
              <a:rPr lang="en-US" sz="3800" b="1" dirty="0" smtClean="0"/>
              <a:t>Restrictions</a:t>
            </a:r>
          </a:p>
          <a:p>
            <a:r>
              <a:rPr lang="en-US" sz="3800" dirty="0"/>
              <a:t>Frontend (Leaflet): Draw Polygon, Set Rules</a:t>
            </a:r>
          </a:p>
          <a:p>
            <a:r>
              <a:rPr lang="en-US" sz="3800" dirty="0"/>
              <a:t>Backend: REST API to save Zone &amp; Restrictions</a:t>
            </a:r>
          </a:p>
          <a:p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141413" y="3159624"/>
            <a:ext cx="5463178" cy="2867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Violation Detection (Backend Logic</a:t>
            </a:r>
            <a:r>
              <a:rPr lang="en-US" sz="1800" b="1" dirty="0" smtClean="0"/>
              <a:t>)</a:t>
            </a:r>
          </a:p>
          <a:p>
            <a:r>
              <a:rPr lang="en-US" sz="1800" dirty="0"/>
              <a:t>Check Ship position (</a:t>
            </a:r>
            <a:r>
              <a:rPr lang="en-US" sz="1800" dirty="0" err="1"/>
              <a:t>AISData</a:t>
            </a:r>
            <a:r>
              <a:rPr lang="en-US" sz="1800" dirty="0"/>
              <a:t>) against active </a:t>
            </a:r>
            <a:r>
              <a:rPr lang="en-US" sz="1800" dirty="0" err="1"/>
              <a:t>ZoneOfInterest.polygon</a:t>
            </a:r>
            <a:r>
              <a:rPr lang="en-US" sz="1800" dirty="0"/>
              <a:t> (Geospatial check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If inside, check </a:t>
            </a:r>
            <a:r>
              <a:rPr lang="en-US" sz="1800" dirty="0" smtClean="0"/>
              <a:t>against</a:t>
            </a:r>
            <a:r>
              <a:rPr lang="en-US" sz="1800" dirty="0"/>
              <a:t> </a:t>
            </a:r>
            <a:r>
              <a:rPr lang="en-US" sz="1800" dirty="0" err="1" smtClean="0"/>
              <a:t>ZoneOfInterest.restrictions</a:t>
            </a:r>
            <a:r>
              <a:rPr lang="en-US" sz="1800" dirty="0"/>
              <a:t> (e.g., </a:t>
            </a:r>
            <a:r>
              <a:rPr lang="en-US" sz="1800" dirty="0" err="1" smtClean="0"/>
              <a:t>AISData.speed</a:t>
            </a:r>
            <a:r>
              <a:rPr lang="en-US" sz="1800" dirty="0" smtClean="0"/>
              <a:t> </a:t>
            </a:r>
            <a:r>
              <a:rPr lang="en-US" sz="1800" dirty="0"/>
              <a:t>&gt; </a:t>
            </a:r>
            <a:r>
              <a:rPr lang="en-US" sz="1800" dirty="0" err="1"/>
              <a:t>Restriction.value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If violation detected: Create Violation object.</a:t>
            </a:r>
          </a:p>
          <a:p>
            <a:endParaRPr lang="en-US" sz="1050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91" y="1847567"/>
            <a:ext cx="5553748" cy="38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0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18396"/>
          </a:xfrm>
        </p:spPr>
        <p:txBody>
          <a:bodyPr>
            <a:normAutofit fontScale="90000"/>
          </a:bodyPr>
          <a:lstStyle/>
          <a:p>
            <a:r>
              <a:rPr lang="el-GR" dirty="0"/>
              <a:t>Υλοποίηση: Ειδοποιήσεις &amp; Συγκρούσεις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861494" y="1499927"/>
            <a:ext cx="4186367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Notifications</a:t>
            </a:r>
            <a:endParaRPr lang="en-US" dirty="0" smtClean="0"/>
          </a:p>
          <a:p>
            <a:r>
              <a:rPr lang="en-US" dirty="0"/>
              <a:t>Triggered </a:t>
            </a:r>
            <a:r>
              <a:rPr lang="en-US" dirty="0" smtClean="0"/>
              <a:t>by: Violation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/>
              <a:t> </a:t>
            </a:r>
            <a:r>
              <a:rPr lang="en-US" dirty="0" err="1" smtClean="0"/>
              <a:t>CollisionRisk</a:t>
            </a:r>
            <a:r>
              <a:rPr lang="en-US" dirty="0"/>
              <a:t> </a:t>
            </a:r>
            <a:r>
              <a:rPr lang="en-US" dirty="0" smtClean="0"/>
              <a:t>creation</a:t>
            </a:r>
            <a:r>
              <a:rPr lang="en-US" dirty="0"/>
              <a:t>.</a:t>
            </a:r>
          </a:p>
          <a:p>
            <a:r>
              <a:rPr lang="en-US" dirty="0" smtClean="0"/>
              <a:t>Backend: Creates</a:t>
            </a:r>
            <a:r>
              <a:rPr lang="en-US" dirty="0"/>
              <a:t> </a:t>
            </a:r>
            <a:r>
              <a:rPr lang="en-US" dirty="0" smtClean="0"/>
              <a:t>Notification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.</a:t>
            </a:r>
          </a:p>
          <a:p>
            <a:r>
              <a:rPr lang="en-US" dirty="0" smtClean="0"/>
              <a:t>Delivery: Push via </a:t>
            </a:r>
            <a:r>
              <a:rPr lang="en-US" dirty="0" err="1" smtClean="0"/>
              <a:t>WebSockets</a:t>
            </a:r>
            <a:r>
              <a:rPr lang="en-US" dirty="0" smtClean="0"/>
              <a:t> to specific user</a:t>
            </a:r>
            <a:r>
              <a:rPr lang="en-US" dirty="0"/>
              <a:t>.</a:t>
            </a:r>
          </a:p>
          <a:p>
            <a:r>
              <a:rPr lang="en-US" dirty="0" smtClean="0"/>
              <a:t>Frontend: Display notification</a:t>
            </a:r>
            <a:r>
              <a:rPr lang="en-US" dirty="0"/>
              <a:t>.</a:t>
            </a:r>
          </a:p>
          <a:p>
            <a:endParaRPr lang="en-US" b="1" dirty="0" smtClean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5047861" y="1499927"/>
            <a:ext cx="4338735" cy="2798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Collision </a:t>
            </a:r>
            <a:r>
              <a:rPr lang="en-US" b="1" dirty="0" smtClean="0"/>
              <a:t>Detection</a:t>
            </a:r>
          </a:p>
          <a:p>
            <a:r>
              <a:rPr lang="en-US" dirty="0" smtClean="0"/>
              <a:t>Define</a:t>
            </a:r>
            <a:r>
              <a:rPr lang="en-US" dirty="0"/>
              <a:t> </a:t>
            </a:r>
            <a:r>
              <a:rPr lang="en-US" dirty="0" err="1" smtClean="0"/>
              <a:t>CollisionMonitoringZone</a:t>
            </a:r>
            <a:endParaRPr lang="en-US" dirty="0" smtClean="0"/>
          </a:p>
          <a:p>
            <a:r>
              <a:rPr lang="en-US" dirty="0"/>
              <a:t>Backend Logic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Identify ships in zone</a:t>
            </a:r>
            <a:r>
              <a:rPr lang="en-US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Predict future paths (using </a:t>
            </a:r>
            <a:r>
              <a:rPr lang="en-US" dirty="0" err="1" smtClean="0"/>
              <a:t>AISData</a:t>
            </a:r>
            <a:r>
              <a:rPr lang="en-US" dirty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dirty="0" smtClean="0"/>
              <a:t>predicted distance &lt; threshold</a:t>
            </a:r>
            <a:r>
              <a:rPr lang="en-US" dirty="0"/>
              <a:t>: </a:t>
            </a:r>
            <a:r>
              <a:rPr lang="en-US" dirty="0" smtClean="0"/>
              <a:t>Create </a:t>
            </a:r>
            <a:r>
              <a:rPr lang="en-US" dirty="0" err="1" smtClean="0"/>
              <a:t>CollisionRisk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03" y="4628790"/>
            <a:ext cx="3683620" cy="156673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Εικόνα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557" y="1741807"/>
            <a:ext cx="2807608" cy="33628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4067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0" y="0"/>
            <a:ext cx="10772862" cy="6858000"/>
          </a:xfrm>
        </p:spPr>
      </p:pic>
    </p:spTree>
    <p:extLst>
      <p:ext uri="{BB962C8B-B14F-4D97-AF65-F5344CB8AC3E}">
        <p14:creationId xmlns:p14="http://schemas.microsoft.com/office/powerpoint/2010/main" val="254023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Συνολική Δομή: UML </a:t>
            </a:r>
            <a:r>
              <a:rPr lang="el-GR" dirty="0" err="1"/>
              <a:t>Class</a:t>
            </a:r>
            <a:r>
              <a:rPr lang="el-GR" dirty="0"/>
              <a:t> </a:t>
            </a:r>
            <a:r>
              <a:rPr lang="el-GR" dirty="0" err="1"/>
              <a:t>Diagram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b="1" dirty="0" smtClean="0"/>
              <a:t>Καλύπτει</a:t>
            </a:r>
            <a:endParaRPr lang="en-US" b="1" dirty="0" smtClean="0"/>
          </a:p>
          <a:p>
            <a:r>
              <a:rPr lang="el-GR" dirty="0"/>
              <a:t>Χρήστες &amp; </a:t>
            </a:r>
            <a:r>
              <a:rPr lang="el-GR" dirty="0" smtClean="0"/>
              <a:t>Ρόλους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/>
              <a:t>User, Admin...)</a:t>
            </a:r>
          </a:p>
          <a:p>
            <a:r>
              <a:rPr lang="el-GR" dirty="0"/>
              <a:t>Πλοία &amp; </a:t>
            </a:r>
            <a:r>
              <a:rPr lang="el-GR" dirty="0" smtClean="0"/>
              <a:t>Δεδομένα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Ship, </a:t>
            </a:r>
            <a:r>
              <a:rPr lang="en-US" dirty="0" err="1" smtClean="0"/>
              <a:t>AISData</a:t>
            </a:r>
            <a:r>
              <a:rPr lang="en-US" dirty="0" smtClean="0"/>
              <a:t>, </a:t>
            </a:r>
            <a:r>
              <a:rPr lang="en-US" dirty="0" err="1" smtClean="0"/>
              <a:t>ShipStaticData</a:t>
            </a:r>
            <a:r>
              <a:rPr lang="en-US" dirty="0"/>
              <a:t>...)</a:t>
            </a:r>
          </a:p>
          <a:p>
            <a:r>
              <a:rPr lang="el-GR" dirty="0" smtClean="0"/>
              <a:t>Γεωγραφία</a:t>
            </a:r>
            <a:r>
              <a:rPr lang="en-US" dirty="0" smtClean="0"/>
              <a:t> </a:t>
            </a:r>
            <a:r>
              <a:rPr lang="el-GR" dirty="0" smtClean="0"/>
              <a:t>&amp;</a:t>
            </a:r>
            <a:r>
              <a:rPr lang="en-US" dirty="0" smtClean="0"/>
              <a:t> </a:t>
            </a:r>
            <a:r>
              <a:rPr lang="el-GR" dirty="0" smtClean="0"/>
              <a:t>Κανόνες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err="1" smtClean="0"/>
              <a:t>ZoneOfInterest</a:t>
            </a:r>
            <a:r>
              <a:rPr lang="en-US" dirty="0" smtClean="0"/>
              <a:t>, Polygon, Restriction</a:t>
            </a:r>
            <a:r>
              <a:rPr lang="en-US" dirty="0"/>
              <a:t>...)</a:t>
            </a:r>
          </a:p>
          <a:p>
            <a:r>
              <a:rPr lang="el-GR" dirty="0" smtClean="0"/>
              <a:t>Συμβάντα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Violation, </a:t>
            </a:r>
            <a:r>
              <a:rPr lang="en-US" dirty="0" err="1" smtClean="0"/>
              <a:t>CollisionRisk</a:t>
            </a:r>
            <a:r>
              <a:rPr lang="en-US" dirty="0" smtClean="0"/>
              <a:t>, Notification</a:t>
            </a:r>
            <a:r>
              <a:rPr lang="en-US" dirty="0"/>
              <a:t>)</a:t>
            </a:r>
          </a:p>
          <a:p>
            <a:r>
              <a:rPr lang="el-GR" dirty="0" smtClean="0"/>
              <a:t>Οργάνωση</a:t>
            </a:r>
            <a:r>
              <a:rPr lang="en-US" dirty="0" smtClean="0"/>
              <a:t> </a:t>
            </a:r>
            <a:r>
              <a:rPr lang="el-GR" dirty="0" smtClean="0"/>
              <a:t>(</a:t>
            </a:r>
            <a:r>
              <a:rPr lang="en-US" dirty="0" smtClean="0"/>
              <a:t>Fleet, Filter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l-GR" b="1" dirty="0"/>
              <a:t>Οφέλη </a:t>
            </a:r>
            <a:r>
              <a:rPr lang="el-GR" b="1" dirty="0" smtClean="0"/>
              <a:t>Μοντέλου</a:t>
            </a:r>
            <a:endParaRPr lang="en-US" b="1" dirty="0" smtClean="0"/>
          </a:p>
          <a:p>
            <a:r>
              <a:rPr lang="el-GR" dirty="0"/>
              <a:t>Σαφής Δομή Δεδομένων</a:t>
            </a:r>
          </a:p>
          <a:p>
            <a:r>
              <a:rPr lang="el-GR" dirty="0"/>
              <a:t>Κοινή Κατανόηση</a:t>
            </a:r>
          </a:p>
          <a:p>
            <a:r>
              <a:rPr lang="el-GR" dirty="0"/>
              <a:t>Καθοδηγεί Υλοποίηση </a:t>
            </a:r>
            <a:r>
              <a:rPr lang="el-GR" dirty="0" err="1"/>
              <a:t>Backend</a:t>
            </a:r>
            <a:r>
              <a:rPr lang="el-GR" dirty="0"/>
              <a:t> (</a:t>
            </a:r>
            <a:r>
              <a:rPr lang="el-GR" dirty="0" err="1"/>
              <a:t>Classes</a:t>
            </a:r>
            <a:r>
              <a:rPr lang="el-GR" dirty="0"/>
              <a:t>)</a:t>
            </a:r>
          </a:p>
          <a:p>
            <a:r>
              <a:rPr lang="el-GR" dirty="0"/>
              <a:t>Βάση για </a:t>
            </a:r>
            <a:r>
              <a:rPr lang="el-GR" dirty="0" err="1"/>
              <a:t>APIs</a:t>
            </a:r>
            <a:r>
              <a:rPr lang="el-GR" dirty="0"/>
              <a:t> (REST, </a:t>
            </a:r>
            <a:r>
              <a:rPr lang="el-GR" dirty="0" err="1"/>
              <a:t>WebSockets</a:t>
            </a:r>
            <a:r>
              <a:rPr lang="el-GR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3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Κύκλωμα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Κύκλωμα</Template>
  <TotalTime>122</TotalTime>
  <Words>500</Words>
  <Application>Microsoft Office PowerPoint</Application>
  <PresentationFormat>Ευρεία οθόνη</PresentationFormat>
  <Paragraphs>137</Paragraphs>
  <Slides>14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Tw Cen MT</vt:lpstr>
      <vt:lpstr>Wingdings</vt:lpstr>
      <vt:lpstr>Κύκλωμα</vt:lpstr>
      <vt:lpstr>Υλοποίηση Συστήματος Θαλάσσιας Παρακολούθησης</vt:lpstr>
      <vt:lpstr>Απαιτήσεις &amp; Προκλήσεις Υλοποίησης</vt:lpstr>
      <vt:lpstr>Η Προσέγγισή μας: Δομή &amp; Αρχιτεκτονική</vt:lpstr>
      <vt:lpstr>Υλοποίηση: Δεδομένα AIS &amp; Απεικόνιση</vt:lpstr>
      <vt:lpstr>Υλοποίηση: Χρήστες, Στόλοι &amp; Φίλτρα</vt:lpstr>
      <vt:lpstr>Υλοποίηση: Ζώνες &amp; Παραβιάσεις</vt:lpstr>
      <vt:lpstr>Υλοποίηση: Ειδοποιήσεις &amp; Συγκρούσεις</vt:lpstr>
      <vt:lpstr>Παρουσίαση του PowerPoint</vt:lpstr>
      <vt:lpstr>Συνολική Δομή: UML Class Diagram</vt:lpstr>
      <vt:lpstr>Αρχιτεκτονική &amp; Τεχνολογίες</vt:lpstr>
      <vt:lpstr>Κάλυψη Μη Λειτουργικών Απαιτήσεων</vt:lpstr>
      <vt:lpstr>Συμπέρασμα</vt:lpstr>
      <vt:lpstr>Ευχαριστουμε! </vt:lpstr>
      <vt:lpstr>Ερωτήσεις;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Συστήματος Θαλάσσιας Παρακολούθησης</dc:title>
  <dc:creator>George Korillos</dc:creator>
  <cp:lastModifiedBy>George Korillos</cp:lastModifiedBy>
  <cp:revision>11</cp:revision>
  <dcterms:created xsi:type="dcterms:W3CDTF">2025-04-28T00:53:15Z</dcterms:created>
  <dcterms:modified xsi:type="dcterms:W3CDTF">2025-04-28T02:55:38Z</dcterms:modified>
</cp:coreProperties>
</file>