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7" r:id="rId3"/>
    <p:sldId id="269" r:id="rId4"/>
    <p:sldId id="268" r:id="rId5"/>
    <p:sldId id="260" r:id="rId6"/>
    <p:sldId id="258" r:id="rId7"/>
    <p:sldId id="261" r:id="rId8"/>
    <p:sldId id="263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3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08BF-410D-90FA-A7A8-2A504AAEA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8679F-397A-378B-F0F3-C60DB8E4C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5880C-CFCE-CAF0-A426-409F7342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1DEA-F984-40DA-AA05-76B6BD1CA56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B7D06-558D-C29D-4BD2-F19FBB00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F7EE6-1980-0A85-EF11-A4A70489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3CB73-2080-4E24-8634-3D030794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4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E316-937E-158A-CBC4-7D02F2C8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EF6CF-AB48-11F7-003C-6EA6B1CF5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0D2B2-5E76-CEC2-DDC4-BE079E6B5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1DEA-F984-40DA-AA05-76B6BD1CA56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F1012-3B03-45E0-D27D-CDD349FE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EBFC2-89D7-902B-8A3B-5A762A40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3CB73-2080-4E24-8634-3D030794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1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EEA276-8090-3ABF-DBAB-C238910FF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46F7F-B043-393E-777F-4EA790D65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84D2F-845D-E941-4DC5-06864E85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1DEA-F984-40DA-AA05-76B6BD1CA56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97D13-C834-15A9-84A3-44FAFB53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9D57A-7E1A-EDE4-A398-78FCEA1D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3CB73-2080-4E24-8634-3D030794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3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352D2-91E0-8865-17F1-E261EAC8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6E1EF-CB33-BF03-89EA-A706848B1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97618-35F9-E673-FB5C-34BE7AF4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1DEA-F984-40DA-AA05-76B6BD1CA56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D9589-1C00-5542-C184-98061C0D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98659-AE16-121D-4683-8E706CD3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3CB73-2080-4E24-8634-3D030794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7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C4E59-A6ED-B2E0-FA34-170161E2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95574-4313-A995-AC87-0B6791FA9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F6AB-68A0-7018-9736-152AF65E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1DEA-F984-40DA-AA05-76B6BD1CA56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5E687-5CFD-AEF3-F90B-D4BBF05F1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796AF-ABB8-DA6A-ED0F-B7719A5A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3CB73-2080-4E24-8634-3D030794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8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B551-2250-8CA4-D610-E8698087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0BF82-B848-B75C-FF7C-9ED055BA4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CBB65-CC5C-AFC5-343B-9AF39FAE2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399C6-395D-FDE3-5E62-A0CE6DED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1DEA-F984-40DA-AA05-76B6BD1CA56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8574D-675D-095A-7E30-69651FFB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CE97E-EA42-C02B-1309-D1EAD992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3CB73-2080-4E24-8634-3D030794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6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0C01-5056-9F6A-BEB7-9C8A31B97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A7742-DBA6-F07A-7644-7043C19B4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3FB59-5444-055F-1C96-A96C74F4E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3BADA-57DF-FA90-6D62-42654F0AB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C917F8-C00E-7CD2-DC05-4ECB12988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DF826-5316-C24D-8F4C-4EEFD2F6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1DEA-F984-40DA-AA05-76B6BD1CA56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33C1ED-415B-CAE7-1DD7-77F47957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AE2C3A-B48D-5CD9-58D3-DD150E8D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3CB73-2080-4E24-8634-3D030794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8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F50C-440B-ED77-6B4A-8ED020BD5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8C29C3-6138-2BD0-40A2-286ADE2C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1DEA-F984-40DA-AA05-76B6BD1CA56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E0CB2-F79B-6A12-5836-0D37BD9FA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5358B-4BC1-D3BD-EE78-B920B87E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3CB73-2080-4E24-8634-3D030794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7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EAE59-60C8-C628-CAEB-889D0883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1DEA-F984-40DA-AA05-76B6BD1CA56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08CAA3-6D40-9ADB-F2CE-F5AF5585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6C338-B60C-1CD6-01BA-E7B87918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3CB73-2080-4E24-8634-3D030794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8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F89E-EF45-DD50-0510-1E939BDEE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ECF04-CB0D-51EF-A70C-6C60BFCD1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E3D9D-B86E-09F3-6BEA-910BD5141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3DD67-DFAF-71E0-F06D-DBD17C976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1DEA-F984-40DA-AA05-76B6BD1CA56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3D139-92B7-0E44-A899-54D71793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AB618-1198-36C0-6E05-EE3F8007B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3CB73-2080-4E24-8634-3D030794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5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2785F-282D-C445-7C5B-480A100B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96F07-9D52-9FAC-441D-8D5D93591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6BE0E-B3CB-C50E-E99F-3456B4818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6DE1F-A7AA-6832-3CBF-E568358D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1DEA-F984-40DA-AA05-76B6BD1CA56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5373A-3AF9-01AD-61A2-1EE4EF1E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E4976-DB57-1BBB-B16E-F74F1B36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3CB73-2080-4E24-8634-3D030794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3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F7D4B1-3196-F244-25EB-12D6E7FBC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3542F-8F82-A56F-5A5B-9B162C4FC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2C6F2-EFED-ABF8-3A89-26E34CC58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151DEA-F984-40DA-AA05-76B6BD1CA56F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2052B-36E1-9D53-0B46-F702E6B8D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447F9-ED65-0D9B-7EFF-F7E13442F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C3CB73-2080-4E24-8634-3D0307941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6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A1ED4-B18B-B674-5064-589BFA4C4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AF06-1735-6B12-B7C2-CFDCC273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experimental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32364-018D-DBDB-8338-A47FD71ACE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Using FBA to minimize the difference between measured fluxes and model-derived flux distributions, aligning with experimental data under stoichiometric constraints. The optimized flux distribution is then used to predict targeted metabolic outcomes by integrating measured extracellular titers and expanded matrix.</a:t>
            </a:r>
          </a:p>
        </p:txBody>
      </p:sp>
    </p:spTree>
    <p:extLst>
      <p:ext uri="{BB962C8B-B14F-4D97-AF65-F5344CB8AC3E}">
        <p14:creationId xmlns:p14="http://schemas.microsoft.com/office/powerpoint/2010/main" val="93101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929B-F74E-448F-C47E-0B5E8730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807"/>
            <a:ext cx="10515600" cy="1325563"/>
          </a:xfrm>
        </p:spPr>
        <p:txBody>
          <a:bodyPr/>
          <a:lstStyle/>
          <a:p>
            <a:r>
              <a:rPr lang="en-US" dirty="0"/>
              <a:t>Set the LP information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1D0B91-8C93-4433-20ED-5EF69D8CA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54791"/>
            <a:ext cx="3933825" cy="9715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BAF616-E90A-2125-A398-829DCB2CF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614" y="2680354"/>
            <a:ext cx="3096592" cy="39590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F592EC-5548-7347-9DB5-C1BB03EE2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976" y="3487240"/>
            <a:ext cx="2847975" cy="2800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A8BD32-00AB-6E5E-746C-97618D03D986}"/>
              </a:ext>
            </a:extLst>
          </p:cNvPr>
          <p:cNvSpPr txBox="1"/>
          <p:nvPr/>
        </p:nvSpPr>
        <p:spPr>
          <a:xfrm>
            <a:off x="8269941" y="2680354"/>
            <a:ext cx="2528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Zoom in the figure and check the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FAAC2A-931A-AD09-7A7E-C722996FDF6D}"/>
              </a:ext>
            </a:extLst>
          </p:cNvPr>
          <p:cNvSpPr txBox="1"/>
          <p:nvPr/>
        </p:nvSpPr>
        <p:spPr>
          <a:xfrm>
            <a:off x="4861112" y="2505670"/>
            <a:ext cx="2528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the objective reaction (flux), e.g., Biomass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FC3993-33BB-8B49-DF85-813118D72160}"/>
              </a:ext>
            </a:extLst>
          </p:cNvPr>
          <p:cNvSpPr txBox="1"/>
          <p:nvPr/>
        </p:nvSpPr>
        <p:spPr>
          <a:xfrm>
            <a:off x="4772021" y="3513480"/>
            <a:ext cx="2528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the flux you want to observe under defined objective reaction (flux)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AA9177-B8F3-12A6-7051-D0E78054FDAE}"/>
              </a:ext>
            </a:extLst>
          </p:cNvPr>
          <p:cNvCxnSpPr/>
          <p:nvPr/>
        </p:nvCxnSpPr>
        <p:spPr>
          <a:xfrm flipV="1">
            <a:off x="4329953" y="2680354"/>
            <a:ext cx="442068" cy="4259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8E30E5-F801-D27C-FC4C-6E5EB81AEBDF}"/>
              </a:ext>
            </a:extLst>
          </p:cNvPr>
          <p:cNvCxnSpPr>
            <a:cxnSpLocks/>
          </p:cNvCxnSpPr>
          <p:nvPr/>
        </p:nvCxnSpPr>
        <p:spPr>
          <a:xfrm>
            <a:off x="4413080" y="3460284"/>
            <a:ext cx="312391" cy="2382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0183C8C-C6A3-BA25-C578-FF914C881E5F}"/>
              </a:ext>
            </a:extLst>
          </p:cNvPr>
          <p:cNvSpPr/>
          <p:nvPr/>
        </p:nvSpPr>
        <p:spPr>
          <a:xfrm>
            <a:off x="3313859" y="2734142"/>
            <a:ext cx="1062317" cy="318340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76D0F9-3B71-2023-9251-7205C197AEAC}"/>
              </a:ext>
            </a:extLst>
          </p:cNvPr>
          <p:cNvSpPr txBox="1"/>
          <p:nvPr/>
        </p:nvSpPr>
        <p:spPr>
          <a:xfrm>
            <a:off x="4772021" y="676284"/>
            <a:ext cx="4728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Step 2 : set the bounds (e.g., the glucose uptakes rate = 10)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1BFA67-4626-FEA6-70CB-279978B4175C}"/>
              </a:ext>
            </a:extLst>
          </p:cNvPr>
          <p:cNvSpPr/>
          <p:nvPr/>
        </p:nvSpPr>
        <p:spPr>
          <a:xfrm>
            <a:off x="3511997" y="1332303"/>
            <a:ext cx="1062317" cy="318340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A82258-F382-1F53-DACB-78EA2101601E}"/>
              </a:ext>
            </a:extLst>
          </p:cNvPr>
          <p:cNvSpPr/>
          <p:nvPr/>
        </p:nvSpPr>
        <p:spPr>
          <a:xfrm>
            <a:off x="868455" y="1708523"/>
            <a:ext cx="3857016" cy="564621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E30532-033C-D153-6956-22CB30BB6A3E}"/>
              </a:ext>
            </a:extLst>
          </p:cNvPr>
          <p:cNvSpPr txBox="1"/>
          <p:nvPr/>
        </p:nvSpPr>
        <p:spPr>
          <a:xfrm>
            <a:off x="4725471" y="1837642"/>
            <a:ext cx="252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in the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C2784F-F56E-CE59-8C9A-AE25BCC018BA}"/>
              </a:ext>
            </a:extLst>
          </p:cNvPr>
          <p:cNvSpPr txBox="1"/>
          <p:nvPr/>
        </p:nvSpPr>
        <p:spPr>
          <a:xfrm>
            <a:off x="4772020" y="1263833"/>
            <a:ext cx="602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update information (repeat it if you have more information)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EE398DE-1C6D-5D23-E90C-4560EE686326}"/>
              </a:ext>
            </a:extLst>
          </p:cNvPr>
          <p:cNvSpPr/>
          <p:nvPr/>
        </p:nvSpPr>
        <p:spPr>
          <a:xfrm>
            <a:off x="1394011" y="3108839"/>
            <a:ext cx="2881161" cy="425918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ED0975-529E-A50F-840A-20931DA2A89E}"/>
              </a:ext>
            </a:extLst>
          </p:cNvPr>
          <p:cNvSpPr/>
          <p:nvPr/>
        </p:nvSpPr>
        <p:spPr>
          <a:xfrm>
            <a:off x="8109976" y="3430008"/>
            <a:ext cx="2847975" cy="285758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47DD2D-2410-632B-0F8C-A9B1A43001E4}"/>
              </a:ext>
            </a:extLst>
          </p:cNvPr>
          <p:cNvSpPr/>
          <p:nvPr/>
        </p:nvSpPr>
        <p:spPr>
          <a:xfrm>
            <a:off x="1481978" y="3880812"/>
            <a:ext cx="3014228" cy="26120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711FF4-C767-38D3-1BCD-0F2F8E276E04}"/>
              </a:ext>
            </a:extLst>
          </p:cNvPr>
          <p:cNvCxnSpPr>
            <a:cxnSpLocks/>
          </p:cNvCxnSpPr>
          <p:nvPr/>
        </p:nvCxnSpPr>
        <p:spPr>
          <a:xfrm flipH="1">
            <a:off x="672070" y="4190173"/>
            <a:ext cx="1056080" cy="4697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A567960-EB85-C96A-D552-B410A15C36AF}"/>
              </a:ext>
            </a:extLst>
          </p:cNvPr>
          <p:cNvSpPr txBox="1"/>
          <p:nvPr/>
        </p:nvSpPr>
        <p:spPr>
          <a:xfrm>
            <a:off x="194680" y="4606877"/>
            <a:ext cx="2528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and min flux (feasible solutions)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3E0449-3FF6-1EA3-5D2E-CF2F15F353D1}"/>
              </a:ext>
            </a:extLst>
          </p:cNvPr>
          <p:cNvCxnSpPr>
            <a:cxnSpLocks/>
          </p:cNvCxnSpPr>
          <p:nvPr/>
        </p:nvCxnSpPr>
        <p:spPr>
          <a:xfrm>
            <a:off x="4041159" y="5503209"/>
            <a:ext cx="91009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1FDB40C-D0F2-F85F-8405-F685260B0A72}"/>
              </a:ext>
            </a:extLst>
          </p:cNvPr>
          <p:cNvSpPr txBox="1"/>
          <p:nvPr/>
        </p:nvSpPr>
        <p:spPr>
          <a:xfrm>
            <a:off x="4772021" y="5503209"/>
            <a:ext cx="2528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max the defined objective (reaction), the possible value of the other fluxes</a:t>
            </a:r>
          </a:p>
        </p:txBody>
      </p:sp>
    </p:spTree>
    <p:extLst>
      <p:ext uri="{BB962C8B-B14F-4D97-AF65-F5344CB8AC3E}">
        <p14:creationId xmlns:p14="http://schemas.microsoft.com/office/powerpoint/2010/main" val="251603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BC7C-3E0B-AD78-FF67-89FAD4FD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394"/>
            <a:ext cx="10515600" cy="1325563"/>
          </a:xfrm>
        </p:spPr>
        <p:txBody>
          <a:bodyPr/>
          <a:lstStyle/>
          <a:p>
            <a:r>
              <a:rPr lang="en-US" dirty="0"/>
              <a:t>Model and data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D7F525-5116-FC53-3A3F-02E959353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7050" y="2816711"/>
            <a:ext cx="4476750" cy="32099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074CC1-AD54-6DB0-ED41-E9201AE7B41F}"/>
              </a:ext>
            </a:extLst>
          </p:cNvPr>
          <p:cNvSpPr txBox="1"/>
          <p:nvPr/>
        </p:nvSpPr>
        <p:spPr>
          <a:xfrm>
            <a:off x="5961408" y="6123543"/>
            <a:ext cx="36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First column: exp data item name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5A6DA5-3F9D-F943-60B9-03A0A2AA8ADF}"/>
              </a:ext>
            </a:extLst>
          </p:cNvPr>
          <p:cNvSpPr txBox="1"/>
          <p:nvPr/>
        </p:nvSpPr>
        <p:spPr>
          <a:xfrm>
            <a:off x="8646215" y="2447379"/>
            <a:ext cx="208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First raw: time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B65820-DC69-E1E6-3CCA-60CDF0AAE5DE}"/>
              </a:ext>
            </a:extLst>
          </p:cNvPr>
          <p:cNvSpPr/>
          <p:nvPr/>
        </p:nvSpPr>
        <p:spPr>
          <a:xfrm>
            <a:off x="7052741" y="2972233"/>
            <a:ext cx="856737" cy="3054403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0C48E8-E774-8D4B-C620-BB5BD97B1F10}"/>
              </a:ext>
            </a:extLst>
          </p:cNvPr>
          <p:cNvSpPr/>
          <p:nvPr/>
        </p:nvSpPr>
        <p:spPr>
          <a:xfrm>
            <a:off x="7909478" y="2919225"/>
            <a:ext cx="3444322" cy="257608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B85B63-3CF1-76DD-3071-AEEFBD431BC8}"/>
              </a:ext>
            </a:extLst>
          </p:cNvPr>
          <p:cNvSpPr txBox="1"/>
          <p:nvPr/>
        </p:nvSpPr>
        <p:spPr>
          <a:xfrm>
            <a:off x="7972427" y="1975533"/>
            <a:ext cx="275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accent4"/>
                </a:solidFill>
                <a:effectLst/>
                <a:latin typeface="Google Sans"/>
              </a:rPr>
              <a:t>Data format: excel (xlsx)</a:t>
            </a:r>
            <a:endParaRPr lang="en-US" b="1" dirty="0">
              <a:solidFill>
                <a:schemeClr val="accent4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866A55-73B9-030E-96B0-6C6BCEAA9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05" y="1426739"/>
            <a:ext cx="4219575" cy="18362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8B312D-D91E-AF88-D3E1-7A3851263290}"/>
              </a:ext>
            </a:extLst>
          </p:cNvPr>
          <p:cNvSpPr txBox="1"/>
          <p:nvPr/>
        </p:nvSpPr>
        <p:spPr>
          <a:xfrm>
            <a:off x="1541820" y="1130349"/>
            <a:ext cx="275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accent4"/>
                </a:solidFill>
                <a:effectLst/>
                <a:latin typeface="Google Sans"/>
              </a:rPr>
              <a:t>Model structure  (.mat file)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A6FBBA-3365-6A07-1311-CFD7FCFEC5B8}"/>
              </a:ext>
            </a:extLst>
          </p:cNvPr>
          <p:cNvSpPr txBox="1"/>
          <p:nvPr/>
        </p:nvSpPr>
        <p:spPr>
          <a:xfrm>
            <a:off x="1431536" y="3250603"/>
            <a:ext cx="365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Please follow the naming. 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1059D37-74C5-3D54-6D77-C6EAF6F49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259" y="4583716"/>
            <a:ext cx="2339325" cy="19249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10A17E-2DAB-53C4-C2F1-B0C76DFE05CF}"/>
              </a:ext>
            </a:extLst>
          </p:cNvPr>
          <p:cNvSpPr txBox="1"/>
          <p:nvPr/>
        </p:nvSpPr>
        <p:spPr>
          <a:xfrm>
            <a:off x="742342" y="3937385"/>
            <a:ext cx="531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accent4"/>
                </a:solidFill>
                <a:effectLst/>
                <a:latin typeface="Google Sans"/>
              </a:rPr>
              <a:t>Define models? see </a:t>
            </a:r>
            <a:r>
              <a:rPr lang="en-US" b="1" i="0" dirty="0" err="1">
                <a:solidFill>
                  <a:schemeClr val="accent4"/>
                </a:solidFill>
                <a:effectLst/>
                <a:latin typeface="Google Sans"/>
              </a:rPr>
              <a:t>GSM_model_user_defined_example</a:t>
            </a:r>
            <a:r>
              <a:rPr lang="en-US" b="1" i="0" dirty="0">
                <a:solidFill>
                  <a:schemeClr val="accent4"/>
                </a:solidFill>
                <a:effectLst/>
                <a:latin typeface="Google Sans"/>
              </a:rPr>
              <a:t> (.m file)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49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F1F5-66A7-D836-1FA9-65E620900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093"/>
            <a:ext cx="10515600" cy="1325563"/>
          </a:xfrm>
        </p:spPr>
        <p:txBody>
          <a:bodyPr/>
          <a:lstStyle/>
          <a:p>
            <a:r>
              <a:rPr lang="en-US" dirty="0"/>
              <a:t>Model and data structure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CEC52B-DD8F-1805-1DE0-2372B27F5038}"/>
              </a:ext>
            </a:extLst>
          </p:cNvPr>
          <p:cNvSpPr txBox="1"/>
          <p:nvPr/>
        </p:nvSpPr>
        <p:spPr>
          <a:xfrm>
            <a:off x="7450990" y="2341560"/>
            <a:ext cx="455439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b="0" i="0" dirty="0">
                <a:solidFill>
                  <a:srgbClr val="001D35"/>
                </a:solidFill>
                <a:effectLst/>
                <a:latin typeface="Google Sans"/>
              </a:rPr>
              <a:t>Min the difference of measured flux and FBA-derived flux distribution (v*)</a:t>
            </a:r>
          </a:p>
          <a:p>
            <a:r>
              <a:rPr lang="en-US" sz="1400" dirty="0" err="1">
                <a:solidFill>
                  <a:srgbClr val="001D35"/>
                </a:solidFill>
                <a:latin typeface="Google Sans"/>
              </a:rPr>
              <a:t>st.</a:t>
            </a:r>
            <a:r>
              <a:rPr lang="en-US" sz="1400" dirty="0">
                <a:solidFill>
                  <a:srgbClr val="001D35"/>
                </a:solidFill>
                <a:latin typeface="Google Sans"/>
              </a:rPr>
              <a:t> S .</a:t>
            </a:r>
            <a:r>
              <a:rPr lang="en-US" sz="1400" dirty="0">
                <a:solidFill>
                  <a:schemeClr val="accent4"/>
                </a:solidFill>
                <a:latin typeface="Google Sans"/>
              </a:rPr>
              <a:t> v* </a:t>
            </a:r>
            <a:r>
              <a:rPr lang="en-US" sz="1400" dirty="0">
                <a:solidFill>
                  <a:srgbClr val="001D35"/>
                </a:solidFill>
                <a:latin typeface="Google Sans"/>
              </a:rPr>
              <a:t>= </a:t>
            </a:r>
            <a:r>
              <a:rPr lang="en-US" sz="1400" dirty="0">
                <a:solidFill>
                  <a:schemeClr val="accent6"/>
                </a:solidFill>
                <a:latin typeface="Google Sans"/>
              </a:rPr>
              <a:t>measured extracellular titers</a:t>
            </a:r>
          </a:p>
          <a:p>
            <a:endParaRPr lang="en-US" sz="1400" dirty="0">
              <a:solidFill>
                <a:srgbClr val="001D35"/>
              </a:solidFill>
              <a:latin typeface="Google Sans"/>
            </a:endParaRPr>
          </a:p>
          <a:p>
            <a:pPr marL="342900" indent="-342900">
              <a:buAutoNum type="arabicPeriod" startAt="2"/>
            </a:pPr>
            <a:r>
              <a:rPr lang="en-US" sz="1400" dirty="0">
                <a:solidFill>
                  <a:srgbClr val="001D35"/>
                </a:solidFill>
                <a:latin typeface="Google Sans"/>
              </a:rPr>
              <a:t>Use v* to plug back into S2, and get </a:t>
            </a:r>
            <a:r>
              <a:rPr lang="en-US" sz="1400" dirty="0" err="1">
                <a:solidFill>
                  <a:srgbClr val="001D35"/>
                </a:solidFill>
                <a:latin typeface="Google Sans"/>
              </a:rPr>
              <a:t>flux</a:t>
            </a:r>
            <a:r>
              <a:rPr lang="en-US" sz="1400" baseline="30000" dirty="0" err="1">
                <a:solidFill>
                  <a:srgbClr val="001D35"/>
                </a:solidFill>
                <a:latin typeface="Google Sans"/>
              </a:rPr>
              <a:t>desired</a:t>
            </a:r>
            <a:endParaRPr lang="en-US" sz="1400" baseline="30000" dirty="0">
              <a:solidFill>
                <a:srgbClr val="001D35"/>
              </a:solidFill>
              <a:latin typeface="Google Sans"/>
            </a:endParaRPr>
          </a:p>
          <a:p>
            <a:r>
              <a:rPr lang="en-US" sz="1400" dirty="0" err="1">
                <a:solidFill>
                  <a:srgbClr val="001D35"/>
                </a:solidFill>
                <a:latin typeface="Google Sans"/>
              </a:rPr>
              <a:t>st.</a:t>
            </a:r>
            <a:r>
              <a:rPr lang="en-US" sz="1400" dirty="0">
                <a:solidFill>
                  <a:srgbClr val="001D35"/>
                </a:solidFill>
                <a:latin typeface="Google Sans"/>
              </a:rPr>
              <a:t> S2 . </a:t>
            </a:r>
            <a:r>
              <a:rPr lang="en-US" sz="1400" dirty="0">
                <a:solidFill>
                  <a:schemeClr val="accent4"/>
                </a:solidFill>
                <a:latin typeface="Google Sans"/>
              </a:rPr>
              <a:t>v* </a:t>
            </a:r>
            <a:r>
              <a:rPr lang="en-US" sz="1400" dirty="0">
                <a:solidFill>
                  <a:srgbClr val="001D35"/>
                </a:solidFill>
                <a:latin typeface="Google Sans"/>
              </a:rPr>
              <a:t>= [</a:t>
            </a:r>
            <a:r>
              <a:rPr lang="en-US" sz="1400" dirty="0">
                <a:solidFill>
                  <a:schemeClr val="accent6"/>
                </a:solidFill>
                <a:latin typeface="Google Sans"/>
              </a:rPr>
              <a:t>measured extracellular titers </a:t>
            </a:r>
            <a:r>
              <a:rPr lang="en-US" sz="1400" dirty="0">
                <a:solidFill>
                  <a:srgbClr val="001D35"/>
                </a:solidFill>
                <a:latin typeface="Google Sans"/>
              </a:rPr>
              <a:t>; </a:t>
            </a:r>
            <a:r>
              <a:rPr lang="en-US" sz="1400" dirty="0" err="1">
                <a:solidFill>
                  <a:schemeClr val="accent4"/>
                </a:solidFill>
                <a:latin typeface="Google Sans"/>
              </a:rPr>
              <a:t>flux</a:t>
            </a:r>
            <a:r>
              <a:rPr lang="en-US" sz="1400" baseline="30000" dirty="0" err="1">
                <a:solidFill>
                  <a:schemeClr val="accent4"/>
                </a:solidFill>
                <a:latin typeface="Google Sans"/>
              </a:rPr>
              <a:t>desired</a:t>
            </a:r>
            <a:r>
              <a:rPr lang="en-US" sz="1400" dirty="0">
                <a:solidFill>
                  <a:srgbClr val="001D35"/>
                </a:solidFill>
                <a:latin typeface="Google Sans"/>
              </a:rPr>
              <a:t>]</a:t>
            </a:r>
            <a:endParaRPr lang="en-US" sz="14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CDBC86E-F6DC-0A41-D480-538C509517A8}"/>
              </a:ext>
            </a:extLst>
          </p:cNvPr>
          <p:cNvGrpSpPr/>
          <p:nvPr/>
        </p:nvGrpSpPr>
        <p:grpSpPr>
          <a:xfrm>
            <a:off x="321653" y="1995493"/>
            <a:ext cx="9462076" cy="4461344"/>
            <a:chOff x="321653" y="1995493"/>
            <a:chExt cx="9462076" cy="446134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CEF015B-9747-721A-370A-F60EC1A60D84}"/>
                </a:ext>
              </a:extLst>
            </p:cNvPr>
            <p:cNvSpPr/>
            <p:nvPr/>
          </p:nvSpPr>
          <p:spPr>
            <a:xfrm>
              <a:off x="1363532" y="3077413"/>
              <a:ext cx="5433391" cy="202758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2FE234-7097-22DC-D764-76DAF01FB06B}"/>
                </a:ext>
              </a:extLst>
            </p:cNvPr>
            <p:cNvSpPr/>
            <p:nvPr/>
          </p:nvSpPr>
          <p:spPr>
            <a:xfrm>
              <a:off x="1363532" y="5104996"/>
              <a:ext cx="5433391" cy="75854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420A04-FE11-4FC0-8D2B-8508CFA8ECE0}"/>
                </a:ext>
              </a:extLst>
            </p:cNvPr>
            <p:cNvSpPr/>
            <p:nvPr/>
          </p:nvSpPr>
          <p:spPr>
            <a:xfrm>
              <a:off x="1231009" y="2891882"/>
              <a:ext cx="5738192" cy="3114261"/>
            </a:xfrm>
            <a:prstGeom prst="rect">
              <a:avLst/>
            </a:prstGeom>
            <a:noFill/>
            <a:ln w="5715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69E39A-6BA4-7753-9C6B-2D4F40EC21F2}"/>
                </a:ext>
              </a:extLst>
            </p:cNvPr>
            <p:cNvSpPr txBox="1"/>
            <p:nvPr/>
          </p:nvSpPr>
          <p:spPr>
            <a:xfrm>
              <a:off x="7255682" y="5494213"/>
              <a:ext cx="2528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001D35"/>
                  </a:solidFill>
                  <a:effectLst/>
                  <a:latin typeface="Google Sans"/>
                </a:rPr>
                <a:t>S2 = {m2,n}</a:t>
              </a:r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2A293C2-204D-2DA6-BCB4-AF349EF94413}"/>
                </a:ext>
              </a:extLst>
            </p:cNvPr>
            <p:cNvCxnSpPr>
              <a:cxnSpLocks/>
            </p:cNvCxnSpPr>
            <p:nvPr/>
          </p:nvCxnSpPr>
          <p:spPr>
            <a:xfrm>
              <a:off x="6942698" y="5661587"/>
              <a:ext cx="363917" cy="7349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058D18B-368A-B479-8FB1-34F340C9DB47}"/>
                </a:ext>
              </a:extLst>
            </p:cNvPr>
            <p:cNvSpPr/>
            <p:nvPr/>
          </p:nvSpPr>
          <p:spPr>
            <a:xfrm>
              <a:off x="1363532" y="3077413"/>
              <a:ext cx="5433391" cy="2027583"/>
            </a:xfrm>
            <a:prstGeom prst="rect">
              <a:avLst/>
            </a:prstGeom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423BC2-E022-B8E7-CA0C-364D79A8D4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8316" y="4091204"/>
              <a:ext cx="1295528" cy="7852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8F3810-5DE5-A06F-D037-27D0E586CE41}"/>
                </a:ext>
              </a:extLst>
            </p:cNvPr>
            <p:cNvSpPr txBox="1"/>
            <p:nvPr/>
          </p:nvSpPr>
          <p:spPr>
            <a:xfrm>
              <a:off x="7157848" y="4142977"/>
              <a:ext cx="2528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i="0" dirty="0">
                  <a:solidFill>
                    <a:srgbClr val="001D35"/>
                  </a:solidFill>
                  <a:effectLst/>
                  <a:latin typeface="Google Sans"/>
                </a:rPr>
                <a:t>S = {</a:t>
              </a:r>
              <a:r>
                <a:rPr lang="en-US" b="0" i="0" dirty="0" err="1">
                  <a:solidFill>
                    <a:srgbClr val="001D35"/>
                  </a:solidFill>
                  <a:effectLst/>
                  <a:latin typeface="Google Sans"/>
                </a:rPr>
                <a:t>m,n</a:t>
              </a:r>
              <a:r>
                <a:rPr lang="en-US" b="0" i="0" dirty="0">
                  <a:solidFill>
                    <a:srgbClr val="001D35"/>
                  </a:solidFill>
                  <a:effectLst/>
                  <a:latin typeface="Google Sans"/>
                </a:rPr>
                <a:t>}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D8B025-90F9-EA4D-B325-2B487790241F}"/>
                </a:ext>
              </a:extLst>
            </p:cNvPr>
            <p:cNvSpPr txBox="1"/>
            <p:nvPr/>
          </p:nvSpPr>
          <p:spPr>
            <a:xfrm>
              <a:off x="2816203" y="4211510"/>
              <a:ext cx="25280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Google Sans"/>
                </a:rPr>
                <a:t>Stoichiometric matrix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265256-6EE2-C917-A9F0-F92A15C7DD5A}"/>
                </a:ext>
              </a:extLst>
            </p:cNvPr>
            <p:cNvSpPr txBox="1"/>
            <p:nvPr/>
          </p:nvSpPr>
          <p:spPr>
            <a:xfrm rot="16200000">
              <a:off x="-838938" y="3556392"/>
              <a:ext cx="31142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Google Sans"/>
                </a:rPr>
                <a:t>measured extracellular titers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076B49B2-CE81-BE5B-040A-BFBEA59BF703}"/>
                </a:ext>
              </a:extLst>
            </p:cNvPr>
            <p:cNvSpPr/>
            <p:nvPr/>
          </p:nvSpPr>
          <p:spPr>
            <a:xfrm>
              <a:off x="863262" y="3077413"/>
              <a:ext cx="453566" cy="2027583"/>
            </a:xfrm>
            <a:prstGeom prst="leftBrace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CCD40FC2-219C-E17E-B1CE-76046EE0D521}"/>
                </a:ext>
              </a:extLst>
            </p:cNvPr>
            <p:cNvSpPr/>
            <p:nvPr/>
          </p:nvSpPr>
          <p:spPr>
            <a:xfrm rot="5400000">
              <a:off x="3872683" y="-79355"/>
              <a:ext cx="608483" cy="5505042"/>
            </a:xfrm>
            <a:prstGeom prst="leftBrace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E046B38-EC6E-2880-E3AC-D5F6BE68F301}"/>
                </a:ext>
              </a:extLst>
            </p:cNvPr>
            <p:cNvSpPr txBox="1"/>
            <p:nvPr/>
          </p:nvSpPr>
          <p:spPr>
            <a:xfrm>
              <a:off x="3987461" y="1995493"/>
              <a:ext cx="63610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0" i="0" dirty="0">
                  <a:solidFill>
                    <a:schemeClr val="accent4"/>
                  </a:solidFill>
                  <a:effectLst/>
                  <a:latin typeface="Google Sans"/>
                </a:rPr>
                <a:t>v*</a:t>
              </a:r>
              <a:endParaRPr lang="en-US" sz="2400" dirty="0">
                <a:solidFill>
                  <a:schemeClr val="accent4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322F98-DE8D-D8F3-5F70-FBEFCB605D57}"/>
                </a:ext>
              </a:extLst>
            </p:cNvPr>
            <p:cNvSpPr txBox="1"/>
            <p:nvPr/>
          </p:nvSpPr>
          <p:spPr>
            <a:xfrm rot="16200000">
              <a:off x="-288933" y="5476920"/>
              <a:ext cx="15905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 err="1">
                  <a:solidFill>
                    <a:schemeClr val="accent4"/>
                  </a:solidFill>
                  <a:latin typeface="Google Sans"/>
                </a:rPr>
                <a:t>flux</a:t>
              </a:r>
              <a:r>
                <a:rPr lang="en-US" b="1" baseline="30000" dirty="0" err="1">
                  <a:solidFill>
                    <a:schemeClr val="accent4"/>
                  </a:solidFill>
                  <a:latin typeface="Google Sans"/>
                </a:rPr>
                <a:t>desired</a:t>
              </a:r>
              <a:endParaRPr lang="en-US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E38D2AAD-668D-98E2-1D06-44AA5ABB7B26}"/>
                </a:ext>
              </a:extLst>
            </p:cNvPr>
            <p:cNvSpPr/>
            <p:nvPr/>
          </p:nvSpPr>
          <p:spPr>
            <a:xfrm>
              <a:off x="737689" y="5290526"/>
              <a:ext cx="702812" cy="512463"/>
            </a:xfrm>
            <a:prstGeom prst="leftBrace">
              <a:avLst>
                <a:gd name="adj1" fmla="val 8333"/>
                <a:gd name="adj2" fmla="val 76500"/>
              </a:avLst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488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0176-7E3E-0CA5-C58E-FC372B363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196"/>
            <a:ext cx="10515600" cy="1325563"/>
          </a:xfrm>
        </p:spPr>
        <p:txBody>
          <a:bodyPr/>
          <a:lstStyle/>
          <a:p>
            <a:r>
              <a:rPr lang="en-US" dirty="0"/>
              <a:t>Objective function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1E51E77-3425-EEEE-34DA-5F9102961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9041"/>
            <a:ext cx="8475570" cy="435133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84C7E9-3B81-0138-5720-D250E0EAE492}"/>
              </a:ext>
            </a:extLst>
          </p:cNvPr>
          <p:cNvSpPr/>
          <p:nvPr/>
        </p:nvSpPr>
        <p:spPr>
          <a:xfrm>
            <a:off x="838200" y="2948609"/>
            <a:ext cx="5117409" cy="480391"/>
          </a:xfrm>
          <a:prstGeom prst="rect">
            <a:avLst/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E26CED-F3ED-BB3D-0188-F8F0B5B49C99}"/>
              </a:ext>
            </a:extLst>
          </p:cNvPr>
          <p:cNvSpPr txBox="1"/>
          <p:nvPr/>
        </p:nvSpPr>
        <p:spPr>
          <a:xfrm>
            <a:off x="6265770" y="273732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Define the objective as minimizing the sum of squared errors between the predicted fluxes and experimental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B060AD-9209-E261-F13E-E63B62B3FA12}"/>
              </a:ext>
            </a:extLst>
          </p:cNvPr>
          <p:cNvSpPr txBox="1"/>
          <p:nvPr/>
        </p:nvSpPr>
        <p:spPr>
          <a:xfrm>
            <a:off x="838200" y="6190741"/>
            <a:ext cx="9469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Google Sans"/>
              </a:rPr>
              <a:t>See </a:t>
            </a:r>
            <a:r>
              <a:rPr lang="en-US" b="1" dirty="0" err="1">
                <a:solidFill>
                  <a:schemeClr val="accent4"/>
                </a:solidFill>
                <a:latin typeface="Google Sans"/>
              </a:rPr>
              <a:t>u</a:t>
            </a:r>
            <a:r>
              <a:rPr lang="en-US" b="1" i="0" dirty="0" err="1">
                <a:solidFill>
                  <a:schemeClr val="accent4"/>
                </a:solidFill>
                <a:effectLst/>
                <a:latin typeface="Google Sans"/>
              </a:rPr>
              <a:t>serdefinedFBA</a:t>
            </a:r>
            <a:r>
              <a:rPr lang="en-US" b="1" i="0" dirty="0">
                <a:solidFill>
                  <a:schemeClr val="accent4"/>
                </a:solidFill>
                <a:effectLst/>
                <a:latin typeface="Google Sans"/>
              </a:rPr>
              <a:t> (.m file). Weighting coefficient can be added to tune the flux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1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5030-B05C-09F9-5B48-FB56C532E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849"/>
            <a:ext cx="10515600" cy="1325563"/>
          </a:xfrm>
        </p:spPr>
        <p:txBody>
          <a:bodyPr/>
          <a:lstStyle/>
          <a:p>
            <a:r>
              <a:rPr lang="en-US" dirty="0"/>
              <a:t>Select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178EE7-08A5-3269-1A02-20A27FED9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412" y="1690688"/>
            <a:ext cx="6173175" cy="37963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42E09D-0524-A0D3-8565-0A7DB6FDB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564" y="1869140"/>
            <a:ext cx="5137990" cy="21759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D76A30-5CEF-223B-00EA-A2A369B1B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893" y="5209249"/>
            <a:ext cx="6379601" cy="9125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863C3E-5831-89B2-9BA7-B4176F236F24}"/>
              </a:ext>
            </a:extLst>
          </p:cNvPr>
          <p:cNvSpPr txBox="1"/>
          <p:nvPr/>
        </p:nvSpPr>
        <p:spPr>
          <a:xfrm>
            <a:off x="1985682" y="1357936"/>
            <a:ext cx="4728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Step 1 : check the box “measured titer” to load the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DAA8E7-8691-6C4D-E80B-1B6EE5A195B3}"/>
              </a:ext>
            </a:extLst>
          </p:cNvPr>
          <p:cNvSpPr/>
          <p:nvPr/>
        </p:nvSpPr>
        <p:spPr>
          <a:xfrm>
            <a:off x="1906994" y="1998464"/>
            <a:ext cx="680445" cy="230944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BF46A0-07B8-5D00-72DE-9889AEAD00F9}"/>
              </a:ext>
            </a:extLst>
          </p:cNvPr>
          <p:cNvSpPr/>
          <p:nvPr/>
        </p:nvSpPr>
        <p:spPr>
          <a:xfrm>
            <a:off x="5682893" y="5167312"/>
            <a:ext cx="6379601" cy="95445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1E5D50-ED54-0DA6-529A-6E634488AF75}"/>
              </a:ext>
            </a:extLst>
          </p:cNvPr>
          <p:cNvSpPr/>
          <p:nvPr/>
        </p:nvSpPr>
        <p:spPr>
          <a:xfrm>
            <a:off x="7937127" y="3499627"/>
            <a:ext cx="4125367" cy="252101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71503B-C27E-75AF-A976-FD08E753F06E}"/>
              </a:ext>
            </a:extLst>
          </p:cNvPr>
          <p:cNvSpPr txBox="1"/>
          <p:nvPr/>
        </p:nvSpPr>
        <p:spPr>
          <a:xfrm>
            <a:off x="5682893" y="6162938"/>
            <a:ext cx="364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window will be updated with </a:t>
            </a:r>
            <a:r>
              <a:rPr lang="en-US"/>
              <a:t>the loaded data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39997D-3B55-3633-7EFB-7303CF32BD0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87372" y="4988859"/>
            <a:ext cx="1395521" cy="67664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38E194-5550-160C-1FC6-951B3DF4F46E}"/>
              </a:ext>
            </a:extLst>
          </p:cNvPr>
          <p:cNvSpPr txBox="1"/>
          <p:nvPr/>
        </p:nvSpPr>
        <p:spPr>
          <a:xfrm>
            <a:off x="3968510" y="3311571"/>
            <a:ext cx="252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window jump out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3D15DE-C3D0-62D1-9ACF-389E709FCC1E}"/>
              </a:ext>
            </a:extLst>
          </p:cNvPr>
          <p:cNvSpPr txBox="1"/>
          <p:nvPr/>
        </p:nvSpPr>
        <p:spPr>
          <a:xfrm>
            <a:off x="7228642" y="4040921"/>
            <a:ext cx="4728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Step 2 : select the file</a:t>
            </a:r>
          </a:p>
        </p:txBody>
      </p:sp>
    </p:spTree>
    <p:extLst>
      <p:ext uri="{BB962C8B-B14F-4D97-AF65-F5344CB8AC3E}">
        <p14:creationId xmlns:p14="http://schemas.microsoft.com/office/powerpoint/2010/main" val="76864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C435-C6A0-E826-DD7A-B1A2B9449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Select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569282-244A-331F-1839-DB99D7EA4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2146"/>
            <a:ext cx="10515600" cy="32219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883F96-A1A1-6328-80EA-7E4C5FAAE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107" y="5010150"/>
            <a:ext cx="3867150" cy="1847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33DD4F-2D57-4B07-CC33-BADF8C1FE80C}"/>
              </a:ext>
            </a:extLst>
          </p:cNvPr>
          <p:cNvSpPr txBox="1"/>
          <p:nvPr/>
        </p:nvSpPr>
        <p:spPr>
          <a:xfrm>
            <a:off x="3420036" y="1290578"/>
            <a:ext cx="4728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Step 3 : Select the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CAAFD9-A266-98D0-DF90-C88512267056}"/>
              </a:ext>
            </a:extLst>
          </p:cNvPr>
          <p:cNvSpPr/>
          <p:nvPr/>
        </p:nvSpPr>
        <p:spPr>
          <a:xfrm>
            <a:off x="3924301" y="2217897"/>
            <a:ext cx="916641" cy="277221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5527F8-FB60-6DF1-0904-DDAEAE0FEB4A}"/>
              </a:ext>
            </a:extLst>
          </p:cNvPr>
          <p:cNvSpPr/>
          <p:nvPr/>
        </p:nvSpPr>
        <p:spPr>
          <a:xfrm>
            <a:off x="6861361" y="3536577"/>
            <a:ext cx="4728882" cy="280836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EC249C-975E-E36D-F9D6-52C1E19E7858}"/>
              </a:ext>
            </a:extLst>
          </p:cNvPr>
          <p:cNvCxnSpPr>
            <a:cxnSpLocks/>
          </p:cNvCxnSpPr>
          <p:nvPr/>
        </p:nvCxnSpPr>
        <p:spPr>
          <a:xfrm>
            <a:off x="4221425" y="3817413"/>
            <a:ext cx="1164681" cy="184809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D04C51D-31B5-43A0-A9E5-84198C9FC424}"/>
              </a:ext>
            </a:extLst>
          </p:cNvPr>
          <p:cNvSpPr/>
          <p:nvPr/>
        </p:nvSpPr>
        <p:spPr>
          <a:xfrm>
            <a:off x="5534976" y="5010150"/>
            <a:ext cx="3718282" cy="184785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75483A-A887-2149-8DB8-57093E494A0E}"/>
              </a:ext>
            </a:extLst>
          </p:cNvPr>
          <p:cNvSpPr txBox="1"/>
          <p:nvPr/>
        </p:nvSpPr>
        <p:spPr>
          <a:xfrm>
            <a:off x="2746170" y="5244256"/>
            <a:ext cx="2528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information will be updated</a:t>
            </a:r>
          </a:p>
        </p:txBody>
      </p:sp>
    </p:spTree>
    <p:extLst>
      <p:ext uri="{BB962C8B-B14F-4D97-AF65-F5344CB8AC3E}">
        <p14:creationId xmlns:p14="http://schemas.microsoft.com/office/powerpoint/2010/main" val="727924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4CC0-FFEB-884B-1F70-4A1DC83C1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206"/>
            <a:ext cx="10515600" cy="1325563"/>
          </a:xfrm>
        </p:spPr>
        <p:txBody>
          <a:bodyPr/>
          <a:lstStyle/>
          <a:p>
            <a:r>
              <a:rPr lang="en-US" dirty="0"/>
              <a:t>Set the NLP information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9C7FCD-D74A-FFA1-95BC-6EA0652BC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1537"/>
            <a:ext cx="3752922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96745F-ED89-054E-AD0B-396631E95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583" y="1806575"/>
            <a:ext cx="3733800" cy="4686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46868E-423C-5F79-4FDF-0CD070B0D54B}"/>
              </a:ext>
            </a:extLst>
          </p:cNvPr>
          <p:cNvSpPr txBox="1"/>
          <p:nvPr/>
        </p:nvSpPr>
        <p:spPr>
          <a:xfrm>
            <a:off x="3850342" y="1394689"/>
            <a:ext cx="4728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Step 4 : Select the reactions you want to observe/ predict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CF1813-C458-09BA-8180-26D8571464D5}"/>
              </a:ext>
            </a:extLst>
          </p:cNvPr>
          <p:cNvSpPr/>
          <p:nvPr/>
        </p:nvSpPr>
        <p:spPr>
          <a:xfrm>
            <a:off x="5526741" y="2474259"/>
            <a:ext cx="3202642" cy="389965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C44099-BB58-FD23-EBF1-BF2F53C5CDAF}"/>
              </a:ext>
            </a:extLst>
          </p:cNvPr>
          <p:cNvSpPr txBox="1"/>
          <p:nvPr/>
        </p:nvSpPr>
        <p:spPr>
          <a:xfrm>
            <a:off x="9260541" y="1027906"/>
            <a:ext cx="3179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not set the objective. The objective is default (minimizing the sum of squared errors between the predicted fluxes and experimental data)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D17519-2CFF-829C-9975-64BFC915267A}"/>
              </a:ext>
            </a:extLst>
          </p:cNvPr>
          <p:cNvSpPr/>
          <p:nvPr/>
        </p:nvSpPr>
        <p:spPr>
          <a:xfrm>
            <a:off x="5161151" y="3610011"/>
            <a:ext cx="3733801" cy="28828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037744-7FCA-7220-209E-05C760821959}"/>
              </a:ext>
            </a:extLst>
          </p:cNvPr>
          <p:cNvSpPr/>
          <p:nvPr/>
        </p:nvSpPr>
        <p:spPr>
          <a:xfrm>
            <a:off x="838200" y="3791137"/>
            <a:ext cx="3599329" cy="2740700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7C7F55-49AA-71CE-9E64-E06BFB740C47}"/>
              </a:ext>
            </a:extLst>
          </p:cNvPr>
          <p:cNvSpPr txBox="1"/>
          <p:nvPr/>
        </p:nvSpPr>
        <p:spPr>
          <a:xfrm>
            <a:off x="684607" y="6531837"/>
            <a:ext cx="317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not use the function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67FBC0-5B9F-5D84-C6AC-5EAF389C2208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8162365" y="1905069"/>
            <a:ext cx="1098176" cy="47506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940E39-8FB6-8724-4EF8-D42589B3063F}"/>
              </a:ext>
            </a:extLst>
          </p:cNvPr>
          <p:cNvCxnSpPr>
            <a:cxnSpLocks/>
          </p:cNvCxnSpPr>
          <p:nvPr/>
        </p:nvCxnSpPr>
        <p:spPr>
          <a:xfrm flipV="1">
            <a:off x="8579224" y="3429000"/>
            <a:ext cx="847164" cy="160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A9A980-CBB8-275E-2FCA-10D8FD0FB512}"/>
              </a:ext>
            </a:extLst>
          </p:cNvPr>
          <p:cNvSpPr txBox="1"/>
          <p:nvPr/>
        </p:nvSpPr>
        <p:spPr>
          <a:xfrm>
            <a:off x="9426388" y="3240679"/>
            <a:ext cx="260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not the result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A9C5DC-4C71-5B4F-745B-1BD9397B6B03}"/>
              </a:ext>
            </a:extLst>
          </p:cNvPr>
          <p:cNvCxnSpPr>
            <a:cxnSpLocks/>
          </p:cNvCxnSpPr>
          <p:nvPr/>
        </p:nvCxnSpPr>
        <p:spPr>
          <a:xfrm flipV="1">
            <a:off x="8894951" y="4359111"/>
            <a:ext cx="847164" cy="160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B40923C-35F2-8DCF-4E08-DF8EC28668BE}"/>
              </a:ext>
            </a:extLst>
          </p:cNvPr>
          <p:cNvSpPr txBox="1"/>
          <p:nvPr/>
        </p:nvSpPr>
        <p:spPr>
          <a:xfrm>
            <a:off x="9133844" y="4375124"/>
            <a:ext cx="2608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results will be presented in the figure section.</a:t>
            </a:r>
          </a:p>
        </p:txBody>
      </p:sp>
    </p:spTree>
    <p:extLst>
      <p:ext uri="{BB962C8B-B14F-4D97-AF65-F5344CB8AC3E}">
        <p14:creationId xmlns:p14="http://schemas.microsoft.com/office/powerpoint/2010/main" val="218733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016C-8B70-F2E5-4041-220A03BA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limiting experimental data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4CDC1-F75E-CA75-4239-5703FE714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Utilizes stoichiometric and uptake constraints in FBA to optimize and observe metabolic fluxes</a:t>
            </a:r>
          </a:p>
        </p:txBody>
      </p:sp>
    </p:spTree>
    <p:extLst>
      <p:ext uri="{BB962C8B-B14F-4D97-AF65-F5344CB8AC3E}">
        <p14:creationId xmlns:p14="http://schemas.microsoft.com/office/powerpoint/2010/main" val="1331140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49C2-1204-2679-F7D5-1AA61224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041"/>
            <a:ext cx="10515600" cy="1325563"/>
          </a:xfrm>
        </p:spPr>
        <p:txBody>
          <a:bodyPr/>
          <a:lstStyle/>
          <a:p>
            <a:r>
              <a:rPr lang="en-US" dirty="0"/>
              <a:t>Select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732B67-F870-240F-62B3-A014846B8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866" y="1690688"/>
            <a:ext cx="7760334" cy="35525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85FC5E-3BCC-DF74-F983-4EF39C065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88" y="4791075"/>
            <a:ext cx="3933825" cy="2066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F40F3F-C3DC-8301-D43A-18424874BA52}"/>
              </a:ext>
            </a:extLst>
          </p:cNvPr>
          <p:cNvSpPr txBox="1"/>
          <p:nvPr/>
        </p:nvSpPr>
        <p:spPr>
          <a:xfrm>
            <a:off x="3420036" y="1290578"/>
            <a:ext cx="4728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Step 1 : Select the model (unclick the measured titer box)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AFAE42-0FA7-BC93-3148-DE6A954ECA08}"/>
              </a:ext>
            </a:extLst>
          </p:cNvPr>
          <p:cNvSpPr/>
          <p:nvPr/>
        </p:nvSpPr>
        <p:spPr>
          <a:xfrm>
            <a:off x="2888877" y="2338920"/>
            <a:ext cx="916641" cy="277221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07361A-6CCD-711E-F675-CA10F9C99B25}"/>
              </a:ext>
            </a:extLst>
          </p:cNvPr>
          <p:cNvSpPr/>
          <p:nvPr/>
        </p:nvSpPr>
        <p:spPr>
          <a:xfrm>
            <a:off x="5192806" y="4582316"/>
            <a:ext cx="1315570" cy="208759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BADDBE-8C88-3247-A32A-49AAB27571D4}"/>
              </a:ext>
            </a:extLst>
          </p:cNvPr>
          <p:cNvCxnSpPr>
            <a:cxnSpLocks/>
          </p:cNvCxnSpPr>
          <p:nvPr/>
        </p:nvCxnSpPr>
        <p:spPr>
          <a:xfrm>
            <a:off x="3496236" y="3466942"/>
            <a:ext cx="0" cy="239104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6C8690-1BC1-5952-4E2F-58E0ED1C882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496236" y="5824537"/>
            <a:ext cx="4442852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057E8DC-E58A-ED6D-D247-B9E0A9B57AE6}"/>
              </a:ext>
            </a:extLst>
          </p:cNvPr>
          <p:cNvSpPr txBox="1"/>
          <p:nvPr/>
        </p:nvSpPr>
        <p:spPr>
          <a:xfrm>
            <a:off x="5411041" y="5922428"/>
            <a:ext cx="2528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information will be updated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7470D7-BC64-1942-307A-0671A13CBA18}"/>
              </a:ext>
            </a:extLst>
          </p:cNvPr>
          <p:cNvSpPr/>
          <p:nvPr/>
        </p:nvSpPr>
        <p:spPr>
          <a:xfrm>
            <a:off x="7904629" y="4720926"/>
            <a:ext cx="3933821" cy="2137074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0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449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Google Sans</vt:lpstr>
      <vt:lpstr>Aptos</vt:lpstr>
      <vt:lpstr>Aptos Display</vt:lpstr>
      <vt:lpstr>Arial</vt:lpstr>
      <vt:lpstr>Office Theme</vt:lpstr>
      <vt:lpstr>With experimental data</vt:lpstr>
      <vt:lpstr>Model and data structure</vt:lpstr>
      <vt:lpstr>Model and data structure</vt:lpstr>
      <vt:lpstr>Objective function</vt:lpstr>
      <vt:lpstr>Select data</vt:lpstr>
      <vt:lpstr>Select model</vt:lpstr>
      <vt:lpstr>Set the NLP information</vt:lpstr>
      <vt:lpstr>With limiting experimental data </vt:lpstr>
      <vt:lpstr>Select model</vt:lpstr>
      <vt:lpstr>Set the LP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Wen, Ching-Mei</dc:creator>
  <cp:lastModifiedBy>Wen, Ching-Mei</cp:lastModifiedBy>
  <cp:revision>5</cp:revision>
  <dcterms:created xsi:type="dcterms:W3CDTF">2024-11-11T13:40:32Z</dcterms:created>
  <dcterms:modified xsi:type="dcterms:W3CDTF">2024-11-11T17:06:12Z</dcterms:modified>
</cp:coreProperties>
</file>