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reaming Outloud Sans Alt" charset="1" panose="00000500000000000000"/>
      <p:regular r:id="rId18"/>
    </p:embeddedFont>
    <p:embeddedFont>
      <p:font typeface="Fredoka" charset="1" panose="02000000000000000000"/>
      <p:regular r:id="rId19"/>
    </p:embeddedFont>
    <p:embeddedFont>
      <p:font typeface="Poetsen" charset="1" panose="020108030300000D0203"/>
      <p:regular r:id="rId20"/>
    </p:embeddedFont>
    <p:embeddedFont>
      <p:font typeface="Poppins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58.png" Type="http://schemas.openxmlformats.org/officeDocument/2006/relationships/image"/><Relationship Id="rId4" Target="../media/image5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60.png" Type="http://schemas.openxmlformats.org/officeDocument/2006/relationships/image"/><Relationship Id="rId14" Target="../media/image61.svg" Type="http://schemas.openxmlformats.org/officeDocument/2006/relationships/image"/><Relationship Id="rId15" Target="../media/image62.png" Type="http://schemas.openxmlformats.org/officeDocument/2006/relationships/image"/><Relationship Id="rId16" Target="../media/image63.svg" Type="http://schemas.openxmlformats.org/officeDocument/2006/relationships/image"/><Relationship Id="rId17" Target="../media/image56.png" Type="http://schemas.openxmlformats.org/officeDocument/2006/relationships/image"/><Relationship Id="rId18" Target="../media/image57.svg" Type="http://schemas.openxmlformats.org/officeDocument/2006/relationships/image"/><Relationship Id="rId19" Target="../media/image8.png" Type="http://schemas.openxmlformats.org/officeDocument/2006/relationships/image"/><Relationship Id="rId2" Target="../media/image1.jpeg" Type="http://schemas.openxmlformats.org/officeDocument/2006/relationships/image"/><Relationship Id="rId20" Target="../media/image9.png" Type="http://schemas.openxmlformats.org/officeDocument/2006/relationships/image"/><Relationship Id="rId21" Target="../media/image10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64.png" Type="http://schemas.openxmlformats.org/officeDocument/2006/relationships/image"/><Relationship Id="rId12" Target="../media/image65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50.png" Type="http://schemas.openxmlformats.org/officeDocument/2006/relationships/image"/><Relationship Id="rId16" Target="../media/image51.svg" Type="http://schemas.openxmlformats.org/officeDocument/2006/relationships/image"/><Relationship Id="rId17" Target="../media/image58.png" Type="http://schemas.openxmlformats.org/officeDocument/2006/relationships/image"/><Relationship Id="rId18" Target="../media/image59.svg" Type="http://schemas.openxmlformats.org/officeDocument/2006/relationships/image"/><Relationship Id="rId19" Target="../media/image56.png" Type="http://schemas.openxmlformats.org/officeDocument/2006/relationships/image"/><Relationship Id="rId2" Target="../media/image1.jpeg" Type="http://schemas.openxmlformats.org/officeDocument/2006/relationships/image"/><Relationship Id="rId20" Target="../media/image57.svg" Type="http://schemas.openxmlformats.org/officeDocument/2006/relationships/image"/><Relationship Id="rId21" Target="../media/image66.png" Type="http://schemas.openxmlformats.org/officeDocument/2006/relationships/image"/><Relationship Id="rId22" Target="../media/image67.svg" Type="http://schemas.openxmlformats.org/officeDocument/2006/relationships/image"/><Relationship Id="rId23" Target="../media/image68.png" Type="http://schemas.openxmlformats.org/officeDocument/2006/relationships/image"/><Relationship Id="rId24" Target="../media/image69.svg" Type="http://schemas.openxmlformats.org/officeDocument/2006/relationships/image"/><Relationship Id="rId25" Target="../media/image70.png" Type="http://schemas.openxmlformats.org/officeDocument/2006/relationships/image"/><Relationship Id="rId26" Target="../media/image71.svg" Type="http://schemas.openxmlformats.org/officeDocument/2006/relationships/image"/><Relationship Id="rId27" Target="../media/image72.png" Type="http://schemas.openxmlformats.org/officeDocument/2006/relationships/image"/><Relationship Id="rId28" Target="../media/image73.svg" Type="http://schemas.openxmlformats.org/officeDocument/2006/relationships/image"/><Relationship Id="rId29" Target="../media/image62.png" Type="http://schemas.openxmlformats.org/officeDocument/2006/relationships/image"/><Relationship Id="rId3" Target="../media/image4.png" Type="http://schemas.openxmlformats.org/officeDocument/2006/relationships/image"/><Relationship Id="rId30" Target="../media/image63.sv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8.png" Type="http://schemas.openxmlformats.org/officeDocument/2006/relationships/image"/><Relationship Id="rId14" Target="../media/image9.png" Type="http://schemas.openxmlformats.org/officeDocument/2006/relationships/image"/><Relationship Id="rId15" Target="../media/image1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15" Target="../media/image8.png" Type="http://schemas.openxmlformats.org/officeDocument/2006/relationships/image"/><Relationship Id="rId16" Target="../media/image9.png" Type="http://schemas.openxmlformats.org/officeDocument/2006/relationships/image"/><Relationship Id="rId17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15" Target="../media/image38.png" Type="http://schemas.openxmlformats.org/officeDocument/2006/relationships/image"/><Relationship Id="rId16" Target="../media/image39.svg" Type="http://schemas.openxmlformats.org/officeDocument/2006/relationships/image"/><Relationship Id="rId17" Target="../media/image40.png" Type="http://schemas.openxmlformats.org/officeDocument/2006/relationships/image"/><Relationship Id="rId18" Target="../media/image41.svg" Type="http://schemas.openxmlformats.org/officeDocument/2006/relationships/image"/><Relationship Id="rId19" Target="../media/image8.png" Type="http://schemas.openxmlformats.org/officeDocument/2006/relationships/image"/><Relationship Id="rId2" Target="../media/image1.jpeg" Type="http://schemas.openxmlformats.org/officeDocument/2006/relationships/image"/><Relationship Id="rId20" Target="../media/image9.png" Type="http://schemas.openxmlformats.org/officeDocument/2006/relationships/image"/><Relationship Id="rId21" Target="../media/image10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8.png" Type="http://schemas.openxmlformats.org/officeDocument/2006/relationships/image"/><Relationship Id="rId16" Target="../media/image9.png" Type="http://schemas.openxmlformats.org/officeDocument/2006/relationships/image"/><Relationship Id="rId17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13" Target="../media/image8.png" Type="http://schemas.openxmlformats.org/officeDocument/2006/relationships/image"/><Relationship Id="rId14" Target="../media/image9.png" Type="http://schemas.openxmlformats.org/officeDocument/2006/relationships/image"/><Relationship Id="rId15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11" Target="../media/image48.png" Type="http://schemas.openxmlformats.org/officeDocument/2006/relationships/image"/><Relationship Id="rId12" Target="../media/image49.svg" Type="http://schemas.openxmlformats.org/officeDocument/2006/relationships/image"/><Relationship Id="rId13" Target="../media/image8.png" Type="http://schemas.openxmlformats.org/officeDocument/2006/relationships/image"/><Relationship Id="rId14" Target="../media/image9.png" Type="http://schemas.openxmlformats.org/officeDocument/2006/relationships/image"/><Relationship Id="rId15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46.png" Type="http://schemas.openxmlformats.org/officeDocument/2006/relationships/image"/><Relationship Id="rId14" Target="../media/image47.svg" Type="http://schemas.openxmlformats.org/officeDocument/2006/relationships/image"/><Relationship Id="rId15" Target="../media/image52.png" Type="http://schemas.openxmlformats.org/officeDocument/2006/relationships/image"/><Relationship Id="rId16" Target="../media/image53.svg" Type="http://schemas.openxmlformats.org/officeDocument/2006/relationships/image"/><Relationship Id="rId17" Target="../media/image56.png" Type="http://schemas.openxmlformats.org/officeDocument/2006/relationships/image"/><Relationship Id="rId18" Target="../media/image57.svg" Type="http://schemas.openxmlformats.org/officeDocument/2006/relationships/image"/><Relationship Id="rId19" Target="../media/image8.png" Type="http://schemas.openxmlformats.org/officeDocument/2006/relationships/image"/><Relationship Id="rId2" Target="../media/image1.jpeg" Type="http://schemas.openxmlformats.org/officeDocument/2006/relationships/image"/><Relationship Id="rId20" Target="../media/image9.png" Type="http://schemas.openxmlformats.org/officeDocument/2006/relationships/image"/><Relationship Id="rId21" Target="../media/image1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13" Target="../media/image8.png" Type="http://schemas.openxmlformats.org/officeDocument/2006/relationships/image"/><Relationship Id="rId14" Target="../media/image9.png" Type="http://schemas.openxmlformats.org/officeDocument/2006/relationships/image"/><Relationship Id="rId15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52.png" Type="http://schemas.openxmlformats.org/officeDocument/2006/relationships/image"/><Relationship Id="rId8" Target="../media/image53.svg" Type="http://schemas.openxmlformats.org/officeDocument/2006/relationships/image"/><Relationship Id="rId9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80742">
            <a:off x="616808" y="8229600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329010">
            <a:off x="16024937" y="4501894"/>
            <a:ext cx="1928160" cy="6711949"/>
          </a:xfrm>
          <a:custGeom>
            <a:avLst/>
            <a:gdLst/>
            <a:ahLst/>
            <a:cxnLst/>
            <a:rect r="r" b="b" t="t" l="l"/>
            <a:pathLst>
              <a:path h="6711949" w="1928160">
                <a:moveTo>
                  <a:pt x="0" y="0"/>
                </a:moveTo>
                <a:lnTo>
                  <a:pt x="1928160" y="0"/>
                </a:lnTo>
                <a:lnTo>
                  <a:pt x="1928160" y="6711949"/>
                </a:lnTo>
                <a:lnTo>
                  <a:pt x="0" y="6711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3603" y="7613880"/>
            <a:ext cx="5962498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reaming Outloud Sans Alt"/>
                <a:ea typeface="Dreaming Outloud Sans Alt"/>
                <a:cs typeface="Dreaming Outloud Sans Alt"/>
                <a:sym typeface="Dreaming Outloud Sans Alt"/>
              </a:rPr>
              <a:t>Kelompok 2 - Bioinformatika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4081297">
            <a:off x="25588" y="8290419"/>
            <a:ext cx="1609020" cy="2969668"/>
          </a:xfrm>
          <a:custGeom>
            <a:avLst/>
            <a:gdLst/>
            <a:ahLst/>
            <a:cxnLst/>
            <a:rect r="r" b="b" t="t" l="l"/>
            <a:pathLst>
              <a:path h="2969668" w="1609020">
                <a:moveTo>
                  <a:pt x="0" y="0"/>
                </a:moveTo>
                <a:lnTo>
                  <a:pt x="1609021" y="0"/>
                </a:lnTo>
                <a:lnTo>
                  <a:pt x="1609021" y="2969669"/>
                </a:lnTo>
                <a:lnTo>
                  <a:pt x="0" y="29696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00143" y="2802014"/>
            <a:ext cx="9597821" cy="4349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2"/>
              </a:lnSpc>
            </a:pPr>
            <a:r>
              <a:rPr lang="en-US" sz="4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Implementasi Random Forest untuk Klasifikasi dan Menganalisis Aktivasi AMPK (AMP-Activated Protein Kinase) Pada Metabolisme dan Penyakit Metabolik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31153" y="1620193"/>
            <a:ext cx="3436533" cy="9043509"/>
          </a:xfrm>
          <a:custGeom>
            <a:avLst/>
            <a:gdLst/>
            <a:ahLst/>
            <a:cxnLst/>
            <a:rect r="r" b="b" t="t" l="l"/>
            <a:pathLst>
              <a:path h="9043509" w="3436533">
                <a:moveTo>
                  <a:pt x="0" y="0"/>
                </a:moveTo>
                <a:lnTo>
                  <a:pt x="3436533" y="0"/>
                </a:lnTo>
                <a:lnTo>
                  <a:pt x="3436533" y="9043509"/>
                </a:lnTo>
                <a:lnTo>
                  <a:pt x="0" y="90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33776">
            <a:off x="-672409" y="8734289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831233">
            <a:off x="-3387939" y="-1964760"/>
            <a:ext cx="5507484" cy="4440409"/>
          </a:xfrm>
          <a:custGeom>
            <a:avLst/>
            <a:gdLst/>
            <a:ahLst/>
            <a:cxnLst/>
            <a:rect r="r" b="b" t="t" l="l"/>
            <a:pathLst>
              <a:path h="4440409" w="5507484">
                <a:moveTo>
                  <a:pt x="0" y="0"/>
                </a:moveTo>
                <a:lnTo>
                  <a:pt x="5507484" y="0"/>
                </a:lnTo>
                <a:lnTo>
                  <a:pt x="5507484" y="4440409"/>
                </a:lnTo>
                <a:lnTo>
                  <a:pt x="0" y="444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14004">
            <a:off x="100540" y="-588174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0" y="0"/>
                </a:lnTo>
                <a:lnTo>
                  <a:pt x="1464880" y="2703638"/>
                </a:lnTo>
                <a:lnTo>
                  <a:pt x="0" y="2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7964" y="2593344"/>
            <a:ext cx="6386036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 closer look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8027">
            <a:off x="-1592178" y="8228057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88930">
            <a:off x="-3318145" y="-1577291"/>
            <a:ext cx="5507484" cy="4440409"/>
          </a:xfrm>
          <a:custGeom>
            <a:avLst/>
            <a:gdLst/>
            <a:ahLst/>
            <a:cxnLst/>
            <a:rect r="r" b="b" t="t" l="l"/>
            <a:pathLst>
              <a:path h="4440409" w="5507484">
                <a:moveTo>
                  <a:pt x="0" y="0"/>
                </a:moveTo>
                <a:lnTo>
                  <a:pt x="5507483" y="0"/>
                </a:lnTo>
                <a:lnTo>
                  <a:pt x="5507483" y="4440409"/>
                </a:lnTo>
                <a:lnTo>
                  <a:pt x="0" y="444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924385">
            <a:off x="-41458" y="-756775"/>
            <a:ext cx="1350980" cy="2493420"/>
          </a:xfrm>
          <a:custGeom>
            <a:avLst/>
            <a:gdLst/>
            <a:ahLst/>
            <a:cxnLst/>
            <a:rect r="r" b="b" t="t" l="l"/>
            <a:pathLst>
              <a:path h="2493420" w="1350980">
                <a:moveTo>
                  <a:pt x="0" y="0"/>
                </a:moveTo>
                <a:lnTo>
                  <a:pt x="1350980" y="0"/>
                </a:lnTo>
                <a:lnTo>
                  <a:pt x="1350980" y="2493420"/>
                </a:lnTo>
                <a:lnTo>
                  <a:pt x="0" y="249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1280">
            <a:off x="15037881" y="7200900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186786">
            <a:off x="15037881" y="-1761697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49154">
            <a:off x="15761800" y="7079472"/>
            <a:ext cx="1990881" cy="3674445"/>
          </a:xfrm>
          <a:custGeom>
            <a:avLst/>
            <a:gdLst/>
            <a:ahLst/>
            <a:cxnLst/>
            <a:rect r="r" b="b" t="t" l="l"/>
            <a:pathLst>
              <a:path h="3674445" w="1990881">
                <a:moveTo>
                  <a:pt x="0" y="0"/>
                </a:moveTo>
                <a:lnTo>
                  <a:pt x="1990881" y="0"/>
                </a:lnTo>
                <a:lnTo>
                  <a:pt x="1990881" y="3674445"/>
                </a:lnTo>
                <a:lnTo>
                  <a:pt x="0" y="36744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4856730" y="-1514341"/>
            <a:ext cx="3801022" cy="13315682"/>
          </a:xfrm>
          <a:custGeom>
            <a:avLst/>
            <a:gdLst/>
            <a:ahLst/>
            <a:cxnLst/>
            <a:rect r="r" b="b" t="t" l="l"/>
            <a:pathLst>
              <a:path h="13315682" w="3801022">
                <a:moveTo>
                  <a:pt x="0" y="0"/>
                </a:moveTo>
                <a:lnTo>
                  <a:pt x="3801022" y="0"/>
                </a:lnTo>
                <a:lnTo>
                  <a:pt x="3801022" y="13315682"/>
                </a:lnTo>
                <a:lnTo>
                  <a:pt x="0" y="133156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871925" y="2781462"/>
            <a:ext cx="2297975" cy="5553595"/>
            <a:chOff x="0" y="0"/>
            <a:chExt cx="605228" cy="14626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5228" cy="1462675"/>
            </a:xfrm>
            <a:custGeom>
              <a:avLst/>
              <a:gdLst/>
              <a:ahLst/>
              <a:cxnLst/>
              <a:rect r="r" b="b" t="t" l="l"/>
              <a:pathLst>
                <a:path h="1462675" w="605228">
                  <a:moveTo>
                    <a:pt x="0" y="0"/>
                  </a:moveTo>
                  <a:lnTo>
                    <a:pt x="605228" y="0"/>
                  </a:lnTo>
                  <a:lnTo>
                    <a:pt x="605228" y="1462675"/>
                  </a:lnTo>
                  <a:lnTo>
                    <a:pt x="0" y="1462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05228" cy="1500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584542">
            <a:off x="12077272" y="1724558"/>
            <a:ext cx="3376542" cy="953873"/>
          </a:xfrm>
          <a:custGeom>
            <a:avLst/>
            <a:gdLst/>
            <a:ahLst/>
            <a:cxnLst/>
            <a:rect r="r" b="b" t="t" l="l"/>
            <a:pathLst>
              <a:path h="953873" w="3376542">
                <a:moveTo>
                  <a:pt x="0" y="953873"/>
                </a:moveTo>
                <a:lnTo>
                  <a:pt x="3376542" y="953873"/>
                </a:lnTo>
                <a:lnTo>
                  <a:pt x="3376542" y="0"/>
                </a:lnTo>
                <a:lnTo>
                  <a:pt x="0" y="0"/>
                </a:lnTo>
                <a:lnTo>
                  <a:pt x="0" y="953873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3798429"/>
            <a:ext cx="8124315" cy="4536628"/>
            <a:chOff x="0" y="0"/>
            <a:chExt cx="10832420" cy="604883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832420" cy="6048837"/>
              <a:chOff x="0" y="0"/>
              <a:chExt cx="2873321" cy="16044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873321" cy="1604466"/>
              </a:xfrm>
              <a:custGeom>
                <a:avLst/>
                <a:gdLst/>
                <a:ahLst/>
                <a:cxnLst/>
                <a:rect r="r" b="b" t="t" l="l"/>
                <a:pathLst>
                  <a:path h="1604466" w="2873321">
                    <a:moveTo>
                      <a:pt x="48600" y="0"/>
                    </a:moveTo>
                    <a:lnTo>
                      <a:pt x="2824721" y="0"/>
                    </a:lnTo>
                    <a:cubicBezTo>
                      <a:pt x="2837610" y="0"/>
                      <a:pt x="2849972" y="5120"/>
                      <a:pt x="2859086" y="14234"/>
                    </a:cubicBezTo>
                    <a:cubicBezTo>
                      <a:pt x="2868200" y="23349"/>
                      <a:pt x="2873321" y="35710"/>
                      <a:pt x="2873321" y="48600"/>
                    </a:cubicBezTo>
                    <a:lnTo>
                      <a:pt x="2873321" y="1555866"/>
                    </a:lnTo>
                    <a:cubicBezTo>
                      <a:pt x="2873321" y="1568756"/>
                      <a:pt x="2868200" y="1581117"/>
                      <a:pt x="2859086" y="1590231"/>
                    </a:cubicBezTo>
                    <a:cubicBezTo>
                      <a:pt x="2849972" y="1599345"/>
                      <a:pt x="2837610" y="1604466"/>
                      <a:pt x="2824721" y="1604466"/>
                    </a:cubicBezTo>
                    <a:lnTo>
                      <a:pt x="48600" y="1604466"/>
                    </a:lnTo>
                    <a:cubicBezTo>
                      <a:pt x="35710" y="1604466"/>
                      <a:pt x="23349" y="1599345"/>
                      <a:pt x="14234" y="1590231"/>
                    </a:cubicBezTo>
                    <a:cubicBezTo>
                      <a:pt x="5120" y="1581117"/>
                      <a:pt x="0" y="1568756"/>
                      <a:pt x="0" y="1555866"/>
                    </a:cubicBezTo>
                    <a:lnTo>
                      <a:pt x="0" y="48600"/>
                    </a:lnTo>
                    <a:cubicBezTo>
                      <a:pt x="0" y="35710"/>
                      <a:pt x="5120" y="23349"/>
                      <a:pt x="14234" y="14234"/>
                    </a:cubicBezTo>
                    <a:cubicBezTo>
                      <a:pt x="23349" y="5120"/>
                      <a:pt x="35710" y="0"/>
                      <a:pt x="48600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33350"/>
                <a:ext cx="2873321" cy="1737816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37049" y="206616"/>
              <a:ext cx="10372700" cy="5568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A triplet code is a sequence of three bases which codes for a particular amino acid.  The sequence order of the amino acids determines the particular protein produced.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03004" y="1809068"/>
            <a:ext cx="5775708" cy="1285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1"/>
              </a:lnSpc>
            </a:pPr>
            <a:r>
              <a:rPr lang="en-US" sz="7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Triplet code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16230600" cy="16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3"/>
              </a:lnSpc>
            </a:pPr>
            <a:r>
              <a:rPr lang="en-US" sz="1117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Teacher resource 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81197"/>
            <a:ext cx="16230600" cy="77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Dreaming Outloud Sans Alt"/>
                <a:ea typeface="Dreaming Outloud Sans Alt"/>
                <a:cs typeface="Dreaming Outloud Sans Alt"/>
                <a:sym typeface="Dreaming Outloud Sans Alt"/>
              </a:rPr>
              <a:t>Use these elements in your presentation to keep it cohesive!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81640" y="4114546"/>
            <a:ext cx="1477660" cy="5143754"/>
          </a:xfrm>
          <a:custGeom>
            <a:avLst/>
            <a:gdLst/>
            <a:ahLst/>
            <a:cxnLst/>
            <a:rect r="r" b="b" t="t" l="l"/>
            <a:pathLst>
              <a:path h="5143754" w="1477660">
                <a:moveTo>
                  <a:pt x="0" y="0"/>
                </a:moveTo>
                <a:lnTo>
                  <a:pt x="1477660" y="0"/>
                </a:lnTo>
                <a:lnTo>
                  <a:pt x="1477660" y="5143754"/>
                </a:lnTo>
                <a:lnTo>
                  <a:pt x="0" y="5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45269" y="6609349"/>
            <a:ext cx="3248327" cy="2618964"/>
          </a:xfrm>
          <a:custGeom>
            <a:avLst/>
            <a:gdLst/>
            <a:ahLst/>
            <a:cxnLst/>
            <a:rect r="r" b="b" t="t" l="l"/>
            <a:pathLst>
              <a:path h="2618964" w="3248327">
                <a:moveTo>
                  <a:pt x="3248327" y="0"/>
                </a:moveTo>
                <a:lnTo>
                  <a:pt x="0" y="0"/>
                </a:lnTo>
                <a:lnTo>
                  <a:pt x="0" y="2618964"/>
                </a:lnTo>
                <a:lnTo>
                  <a:pt x="3248327" y="2618964"/>
                </a:lnTo>
                <a:lnTo>
                  <a:pt x="324832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6119437" y="7892380"/>
            <a:ext cx="938934" cy="1732932"/>
          </a:xfrm>
          <a:custGeom>
            <a:avLst/>
            <a:gdLst/>
            <a:ahLst/>
            <a:cxnLst/>
            <a:rect r="r" b="b" t="t" l="l"/>
            <a:pathLst>
              <a:path h="1732932" w="938934">
                <a:moveTo>
                  <a:pt x="0" y="0"/>
                </a:moveTo>
                <a:lnTo>
                  <a:pt x="938934" y="0"/>
                </a:lnTo>
                <a:lnTo>
                  <a:pt x="938934" y="1732931"/>
                </a:lnTo>
                <a:lnTo>
                  <a:pt x="0" y="1732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01906" y="8376562"/>
            <a:ext cx="880569" cy="851750"/>
          </a:xfrm>
          <a:custGeom>
            <a:avLst/>
            <a:gdLst/>
            <a:ahLst/>
            <a:cxnLst/>
            <a:rect r="r" b="b" t="t" l="l"/>
            <a:pathLst>
              <a:path h="851750" w="880569">
                <a:moveTo>
                  <a:pt x="0" y="0"/>
                </a:moveTo>
                <a:lnTo>
                  <a:pt x="880569" y="0"/>
                </a:lnTo>
                <a:lnTo>
                  <a:pt x="880569" y="851751"/>
                </a:lnTo>
                <a:lnTo>
                  <a:pt x="0" y="8517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57837" y="5330667"/>
            <a:ext cx="2026502" cy="1798060"/>
          </a:xfrm>
          <a:custGeom>
            <a:avLst/>
            <a:gdLst/>
            <a:ahLst/>
            <a:cxnLst/>
            <a:rect r="r" b="b" t="t" l="l"/>
            <a:pathLst>
              <a:path h="1798060" w="2026502">
                <a:moveTo>
                  <a:pt x="0" y="0"/>
                </a:moveTo>
                <a:lnTo>
                  <a:pt x="2026502" y="0"/>
                </a:lnTo>
                <a:lnTo>
                  <a:pt x="2026502" y="1798060"/>
                </a:lnTo>
                <a:lnTo>
                  <a:pt x="0" y="17980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57837" y="7320457"/>
            <a:ext cx="2026502" cy="1937843"/>
          </a:xfrm>
          <a:custGeom>
            <a:avLst/>
            <a:gdLst/>
            <a:ahLst/>
            <a:cxnLst/>
            <a:rect r="r" b="b" t="t" l="l"/>
            <a:pathLst>
              <a:path h="1937843" w="2026502">
                <a:moveTo>
                  <a:pt x="0" y="0"/>
                </a:moveTo>
                <a:lnTo>
                  <a:pt x="2026502" y="0"/>
                </a:lnTo>
                <a:lnTo>
                  <a:pt x="2026502" y="1937843"/>
                </a:lnTo>
                <a:lnTo>
                  <a:pt x="0" y="19378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46326" y="6182345"/>
            <a:ext cx="2656506" cy="3075955"/>
          </a:xfrm>
          <a:custGeom>
            <a:avLst/>
            <a:gdLst/>
            <a:ahLst/>
            <a:cxnLst/>
            <a:rect r="r" b="b" t="t" l="l"/>
            <a:pathLst>
              <a:path h="3075955" w="2656506">
                <a:moveTo>
                  <a:pt x="0" y="0"/>
                </a:moveTo>
                <a:lnTo>
                  <a:pt x="2656506" y="0"/>
                </a:lnTo>
                <a:lnTo>
                  <a:pt x="2656506" y="3075955"/>
                </a:lnTo>
                <a:lnTo>
                  <a:pt x="0" y="307595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257837" y="4133583"/>
            <a:ext cx="2026502" cy="962268"/>
            <a:chOff x="0" y="0"/>
            <a:chExt cx="2702003" cy="12830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5209"/>
              <a:ext cx="2702003" cy="1227815"/>
            </a:xfrm>
            <a:custGeom>
              <a:avLst/>
              <a:gdLst/>
              <a:ahLst/>
              <a:cxnLst/>
              <a:rect r="r" b="b" t="t" l="l"/>
              <a:pathLst>
                <a:path h="1227815" w="2702003">
                  <a:moveTo>
                    <a:pt x="0" y="0"/>
                  </a:moveTo>
                  <a:lnTo>
                    <a:pt x="2702003" y="0"/>
                  </a:lnTo>
                  <a:lnTo>
                    <a:pt x="2702003" y="1227815"/>
                  </a:lnTo>
                  <a:lnTo>
                    <a:pt x="0" y="1227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-4877" t="-161734" r="-106047" b="-275729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70397" y="0"/>
              <a:ext cx="450289" cy="450289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37043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7950670" y="4144534"/>
            <a:ext cx="1943231" cy="5113766"/>
          </a:xfrm>
          <a:custGeom>
            <a:avLst/>
            <a:gdLst/>
            <a:ahLst/>
            <a:cxnLst/>
            <a:rect r="r" b="b" t="t" l="l"/>
            <a:pathLst>
              <a:path h="5113766" w="1943231">
                <a:moveTo>
                  <a:pt x="0" y="0"/>
                </a:moveTo>
                <a:lnTo>
                  <a:pt x="1943231" y="0"/>
                </a:lnTo>
                <a:lnTo>
                  <a:pt x="1943231" y="5113766"/>
                </a:lnTo>
                <a:lnTo>
                  <a:pt x="0" y="51137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true" rot="0">
            <a:off x="10246326" y="5167584"/>
            <a:ext cx="2614289" cy="738537"/>
          </a:xfrm>
          <a:custGeom>
            <a:avLst/>
            <a:gdLst/>
            <a:ahLst/>
            <a:cxnLst/>
            <a:rect r="r" b="b" t="t" l="l"/>
            <a:pathLst>
              <a:path h="738537" w="2614289">
                <a:moveTo>
                  <a:pt x="0" y="738536"/>
                </a:moveTo>
                <a:lnTo>
                  <a:pt x="2614289" y="738536"/>
                </a:lnTo>
                <a:lnTo>
                  <a:pt x="2614289" y="0"/>
                </a:lnTo>
                <a:lnTo>
                  <a:pt x="0" y="0"/>
                </a:lnTo>
                <a:lnTo>
                  <a:pt x="0" y="738536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798606" y="4144534"/>
            <a:ext cx="1267218" cy="1479767"/>
          </a:xfrm>
          <a:custGeom>
            <a:avLst/>
            <a:gdLst/>
            <a:ahLst/>
            <a:cxnLst/>
            <a:rect r="r" b="b" t="t" l="l"/>
            <a:pathLst>
              <a:path h="1479767" w="1267218">
                <a:moveTo>
                  <a:pt x="0" y="0"/>
                </a:moveTo>
                <a:lnTo>
                  <a:pt x="1267218" y="0"/>
                </a:lnTo>
                <a:lnTo>
                  <a:pt x="1267218" y="1479766"/>
                </a:lnTo>
                <a:lnTo>
                  <a:pt x="0" y="147976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049317" y="6063476"/>
            <a:ext cx="2145633" cy="1786727"/>
          </a:xfrm>
          <a:custGeom>
            <a:avLst/>
            <a:gdLst/>
            <a:ahLst/>
            <a:cxnLst/>
            <a:rect r="r" b="b" t="t" l="l"/>
            <a:pathLst>
              <a:path h="1786727" w="2145633">
                <a:moveTo>
                  <a:pt x="0" y="0"/>
                </a:moveTo>
                <a:lnTo>
                  <a:pt x="2145632" y="0"/>
                </a:lnTo>
                <a:lnTo>
                  <a:pt x="2145632" y="1786727"/>
                </a:lnTo>
                <a:lnTo>
                  <a:pt x="0" y="178672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45269" y="4306230"/>
            <a:ext cx="1635502" cy="1418426"/>
          </a:xfrm>
          <a:custGeom>
            <a:avLst/>
            <a:gdLst/>
            <a:ahLst/>
            <a:cxnLst/>
            <a:rect r="r" b="b" t="t" l="l"/>
            <a:pathLst>
              <a:path h="1418426" w="1635502">
                <a:moveTo>
                  <a:pt x="0" y="0"/>
                </a:moveTo>
                <a:lnTo>
                  <a:pt x="1635502" y="0"/>
                </a:lnTo>
                <a:lnTo>
                  <a:pt x="1635502" y="1418426"/>
                </a:lnTo>
                <a:lnTo>
                  <a:pt x="0" y="14184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167123" y="4144534"/>
            <a:ext cx="1875067" cy="1735289"/>
          </a:xfrm>
          <a:custGeom>
            <a:avLst/>
            <a:gdLst/>
            <a:ahLst/>
            <a:cxnLst/>
            <a:rect r="r" b="b" t="t" l="l"/>
            <a:pathLst>
              <a:path h="1735289" w="1875067">
                <a:moveTo>
                  <a:pt x="0" y="0"/>
                </a:moveTo>
                <a:lnTo>
                  <a:pt x="1875067" y="0"/>
                </a:lnTo>
                <a:lnTo>
                  <a:pt x="1875067" y="1735289"/>
                </a:lnTo>
                <a:lnTo>
                  <a:pt x="0" y="17352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1180340" y="3199569"/>
            <a:ext cx="746261" cy="2614289"/>
          </a:xfrm>
          <a:custGeom>
            <a:avLst/>
            <a:gdLst/>
            <a:ahLst/>
            <a:cxnLst/>
            <a:rect r="r" b="b" t="t" l="l"/>
            <a:pathLst>
              <a:path h="2614289" w="746261">
                <a:moveTo>
                  <a:pt x="0" y="0"/>
                </a:moveTo>
                <a:lnTo>
                  <a:pt x="746261" y="0"/>
                </a:lnTo>
                <a:lnTo>
                  <a:pt x="746261" y="2614289"/>
                </a:lnTo>
                <a:lnTo>
                  <a:pt x="0" y="261428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7905" y="4708089"/>
            <a:ext cx="3834433" cy="1560682"/>
            <a:chOff x="0" y="0"/>
            <a:chExt cx="901403" cy="366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1403" cy="366887"/>
            </a:xfrm>
            <a:custGeom>
              <a:avLst/>
              <a:gdLst/>
              <a:ahLst/>
              <a:cxnLst/>
              <a:rect r="r" b="b" t="t" l="l"/>
              <a:pathLst>
                <a:path h="366887" w="901403">
                  <a:moveTo>
                    <a:pt x="60572" y="0"/>
                  </a:moveTo>
                  <a:lnTo>
                    <a:pt x="840832" y="0"/>
                  </a:lnTo>
                  <a:cubicBezTo>
                    <a:pt x="874285" y="0"/>
                    <a:pt x="901403" y="27119"/>
                    <a:pt x="901403" y="60572"/>
                  </a:cubicBezTo>
                  <a:lnTo>
                    <a:pt x="901403" y="306315"/>
                  </a:lnTo>
                  <a:cubicBezTo>
                    <a:pt x="901403" y="339768"/>
                    <a:pt x="874285" y="366887"/>
                    <a:pt x="840832" y="366887"/>
                  </a:cubicBezTo>
                  <a:lnTo>
                    <a:pt x="60572" y="366887"/>
                  </a:lnTo>
                  <a:cubicBezTo>
                    <a:pt x="27119" y="366887"/>
                    <a:pt x="0" y="339768"/>
                    <a:pt x="0" y="306315"/>
                  </a:cubicBezTo>
                  <a:lnTo>
                    <a:pt x="0" y="60572"/>
                  </a:lnTo>
                  <a:cubicBezTo>
                    <a:pt x="0" y="27119"/>
                    <a:pt x="27119" y="0"/>
                    <a:pt x="60572" y="0"/>
                  </a:cubicBezTo>
                  <a:close/>
                </a:path>
              </a:pathLst>
            </a:custGeom>
            <a:solidFill>
              <a:srgbClr val="FAFAF1"/>
            </a:solidFill>
            <a:ln w="47625" cap="rnd">
              <a:solidFill>
                <a:srgbClr val="2B171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1403" cy="404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37567" y="4708089"/>
            <a:ext cx="3834433" cy="1560682"/>
            <a:chOff x="0" y="0"/>
            <a:chExt cx="901403" cy="3668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403" cy="366887"/>
            </a:xfrm>
            <a:custGeom>
              <a:avLst/>
              <a:gdLst/>
              <a:ahLst/>
              <a:cxnLst/>
              <a:rect r="r" b="b" t="t" l="l"/>
              <a:pathLst>
                <a:path h="366887" w="901403">
                  <a:moveTo>
                    <a:pt x="60572" y="0"/>
                  </a:moveTo>
                  <a:lnTo>
                    <a:pt x="840832" y="0"/>
                  </a:lnTo>
                  <a:cubicBezTo>
                    <a:pt x="874285" y="0"/>
                    <a:pt x="901403" y="27119"/>
                    <a:pt x="901403" y="60572"/>
                  </a:cubicBezTo>
                  <a:lnTo>
                    <a:pt x="901403" y="306315"/>
                  </a:lnTo>
                  <a:cubicBezTo>
                    <a:pt x="901403" y="339768"/>
                    <a:pt x="874285" y="366887"/>
                    <a:pt x="840832" y="366887"/>
                  </a:cubicBezTo>
                  <a:lnTo>
                    <a:pt x="60572" y="366887"/>
                  </a:lnTo>
                  <a:cubicBezTo>
                    <a:pt x="27119" y="366887"/>
                    <a:pt x="0" y="339768"/>
                    <a:pt x="0" y="306315"/>
                  </a:cubicBezTo>
                  <a:lnTo>
                    <a:pt x="0" y="60572"/>
                  </a:lnTo>
                  <a:cubicBezTo>
                    <a:pt x="0" y="27119"/>
                    <a:pt x="27119" y="0"/>
                    <a:pt x="60572" y="0"/>
                  </a:cubicBezTo>
                  <a:close/>
                </a:path>
              </a:pathLst>
            </a:custGeom>
            <a:solidFill>
              <a:srgbClr val="FAFAF1"/>
            </a:solidFill>
            <a:ln w="47625" cap="rnd">
              <a:solidFill>
                <a:srgbClr val="2B171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1403" cy="404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26783" y="5194506"/>
            <a:ext cx="3834433" cy="1560682"/>
            <a:chOff x="0" y="0"/>
            <a:chExt cx="901403" cy="3668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1403" cy="366887"/>
            </a:xfrm>
            <a:custGeom>
              <a:avLst/>
              <a:gdLst/>
              <a:ahLst/>
              <a:cxnLst/>
              <a:rect r="r" b="b" t="t" l="l"/>
              <a:pathLst>
                <a:path h="366887" w="901403">
                  <a:moveTo>
                    <a:pt x="60572" y="0"/>
                  </a:moveTo>
                  <a:lnTo>
                    <a:pt x="840832" y="0"/>
                  </a:lnTo>
                  <a:cubicBezTo>
                    <a:pt x="874285" y="0"/>
                    <a:pt x="901403" y="27119"/>
                    <a:pt x="901403" y="60572"/>
                  </a:cubicBezTo>
                  <a:lnTo>
                    <a:pt x="901403" y="306315"/>
                  </a:lnTo>
                  <a:cubicBezTo>
                    <a:pt x="901403" y="339768"/>
                    <a:pt x="874285" y="366887"/>
                    <a:pt x="840832" y="366887"/>
                  </a:cubicBezTo>
                  <a:lnTo>
                    <a:pt x="60572" y="366887"/>
                  </a:lnTo>
                  <a:cubicBezTo>
                    <a:pt x="27119" y="366887"/>
                    <a:pt x="0" y="339768"/>
                    <a:pt x="0" y="306315"/>
                  </a:cubicBezTo>
                  <a:lnTo>
                    <a:pt x="0" y="60572"/>
                  </a:lnTo>
                  <a:cubicBezTo>
                    <a:pt x="0" y="27119"/>
                    <a:pt x="27119" y="0"/>
                    <a:pt x="60572" y="0"/>
                  </a:cubicBezTo>
                  <a:close/>
                </a:path>
              </a:pathLst>
            </a:custGeom>
            <a:solidFill>
              <a:srgbClr val="FAFAF1"/>
            </a:solidFill>
            <a:ln w="47625" cap="rnd">
              <a:solidFill>
                <a:srgbClr val="2B171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1403" cy="404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877593" y="825492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48360">
            <a:off x="12876849" y="8398515"/>
            <a:ext cx="391459" cy="594244"/>
          </a:xfrm>
          <a:custGeom>
            <a:avLst/>
            <a:gdLst/>
            <a:ahLst/>
            <a:cxnLst/>
            <a:rect r="r" b="b" t="t" l="l"/>
            <a:pathLst>
              <a:path h="594244" w="391459">
                <a:moveTo>
                  <a:pt x="0" y="0"/>
                </a:moveTo>
                <a:lnTo>
                  <a:pt x="391459" y="0"/>
                </a:lnTo>
                <a:lnTo>
                  <a:pt x="391459" y="594245"/>
                </a:lnTo>
                <a:lnTo>
                  <a:pt x="0" y="59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148997">
            <a:off x="16935861" y="4266169"/>
            <a:ext cx="391459" cy="594244"/>
          </a:xfrm>
          <a:custGeom>
            <a:avLst/>
            <a:gdLst/>
            <a:ahLst/>
            <a:cxnLst/>
            <a:rect r="r" b="b" t="t" l="l"/>
            <a:pathLst>
              <a:path h="594244" w="391459">
                <a:moveTo>
                  <a:pt x="0" y="0"/>
                </a:moveTo>
                <a:lnTo>
                  <a:pt x="391458" y="0"/>
                </a:lnTo>
                <a:lnTo>
                  <a:pt x="391458" y="594244"/>
                </a:lnTo>
                <a:lnTo>
                  <a:pt x="0" y="594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587920" y="7241451"/>
            <a:ext cx="6244445" cy="5370223"/>
          </a:xfrm>
          <a:custGeom>
            <a:avLst/>
            <a:gdLst/>
            <a:ahLst/>
            <a:cxnLst/>
            <a:rect r="r" b="b" t="t" l="l"/>
            <a:pathLst>
              <a:path h="5370223" w="6244445">
                <a:moveTo>
                  <a:pt x="0" y="0"/>
                </a:moveTo>
                <a:lnTo>
                  <a:pt x="6244445" y="0"/>
                </a:lnTo>
                <a:lnTo>
                  <a:pt x="6244445" y="5370222"/>
                </a:lnTo>
                <a:lnTo>
                  <a:pt x="0" y="5370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19849" y="7821346"/>
            <a:ext cx="4246041" cy="4114800"/>
          </a:xfrm>
          <a:custGeom>
            <a:avLst/>
            <a:gdLst/>
            <a:ahLst/>
            <a:cxnLst/>
            <a:rect r="r" b="b" t="t" l="l"/>
            <a:pathLst>
              <a:path h="4114800" w="4246041">
                <a:moveTo>
                  <a:pt x="0" y="0"/>
                </a:moveTo>
                <a:lnTo>
                  <a:pt x="4246041" y="0"/>
                </a:lnTo>
                <a:lnTo>
                  <a:pt x="4246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67443" y="-45340"/>
            <a:ext cx="2120557" cy="1977419"/>
          </a:xfrm>
          <a:custGeom>
            <a:avLst/>
            <a:gdLst/>
            <a:ahLst/>
            <a:cxnLst/>
            <a:rect r="r" b="b" t="t" l="l"/>
            <a:pathLst>
              <a:path h="1977419" w="2120557">
                <a:moveTo>
                  <a:pt x="0" y="0"/>
                </a:moveTo>
                <a:lnTo>
                  <a:pt x="2120557" y="0"/>
                </a:lnTo>
                <a:lnTo>
                  <a:pt x="2120557" y="1977419"/>
                </a:lnTo>
                <a:lnTo>
                  <a:pt x="0" y="19774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24944" y="8254929"/>
            <a:ext cx="2367449" cy="2583846"/>
          </a:xfrm>
          <a:custGeom>
            <a:avLst/>
            <a:gdLst/>
            <a:ahLst/>
            <a:cxnLst/>
            <a:rect r="r" b="b" t="t" l="l"/>
            <a:pathLst>
              <a:path h="2583846" w="2367449">
                <a:moveTo>
                  <a:pt x="0" y="0"/>
                </a:moveTo>
                <a:lnTo>
                  <a:pt x="2367449" y="0"/>
                </a:lnTo>
                <a:lnTo>
                  <a:pt x="2367449" y="2583846"/>
                </a:lnTo>
                <a:lnTo>
                  <a:pt x="0" y="25838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89524" y="2082216"/>
            <a:ext cx="4031060" cy="1847350"/>
            <a:chOff x="0" y="0"/>
            <a:chExt cx="1376696" cy="63091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76696" cy="630911"/>
            </a:xfrm>
            <a:custGeom>
              <a:avLst/>
              <a:gdLst/>
              <a:ahLst/>
              <a:cxnLst/>
              <a:rect r="r" b="b" t="t" l="l"/>
              <a:pathLst>
                <a:path h="630911" w="1376696">
                  <a:moveTo>
                    <a:pt x="76823" y="0"/>
                  </a:moveTo>
                  <a:lnTo>
                    <a:pt x="1299874" y="0"/>
                  </a:lnTo>
                  <a:cubicBezTo>
                    <a:pt x="1320248" y="0"/>
                    <a:pt x="1339789" y="8094"/>
                    <a:pt x="1354196" y="22501"/>
                  </a:cubicBezTo>
                  <a:cubicBezTo>
                    <a:pt x="1368603" y="36908"/>
                    <a:pt x="1376696" y="56448"/>
                    <a:pt x="1376696" y="76823"/>
                  </a:cubicBezTo>
                  <a:lnTo>
                    <a:pt x="1376696" y="554088"/>
                  </a:lnTo>
                  <a:cubicBezTo>
                    <a:pt x="1376696" y="574463"/>
                    <a:pt x="1368603" y="594003"/>
                    <a:pt x="1354196" y="608410"/>
                  </a:cubicBezTo>
                  <a:cubicBezTo>
                    <a:pt x="1339789" y="622817"/>
                    <a:pt x="1320248" y="630911"/>
                    <a:pt x="1299874" y="630911"/>
                  </a:cubicBezTo>
                  <a:lnTo>
                    <a:pt x="76823" y="630911"/>
                  </a:lnTo>
                  <a:cubicBezTo>
                    <a:pt x="56448" y="630911"/>
                    <a:pt x="36908" y="622817"/>
                    <a:pt x="22501" y="608410"/>
                  </a:cubicBezTo>
                  <a:cubicBezTo>
                    <a:pt x="8094" y="594003"/>
                    <a:pt x="0" y="574463"/>
                    <a:pt x="0" y="554088"/>
                  </a:cubicBezTo>
                  <a:lnTo>
                    <a:pt x="0" y="76823"/>
                  </a:lnTo>
                  <a:cubicBezTo>
                    <a:pt x="0" y="56448"/>
                    <a:pt x="8094" y="36908"/>
                    <a:pt x="22501" y="22501"/>
                  </a:cubicBezTo>
                  <a:cubicBezTo>
                    <a:pt x="36908" y="8094"/>
                    <a:pt x="56448" y="0"/>
                    <a:pt x="76823" y="0"/>
                  </a:cubicBezTo>
                  <a:close/>
                </a:path>
              </a:pathLst>
            </a:custGeom>
            <a:solidFill>
              <a:srgbClr val="2B1714"/>
            </a:solidFill>
            <a:ln w="47625" cap="rnd">
              <a:solidFill>
                <a:srgbClr val="2B1714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76696" cy="669011"/>
            </a:xfrm>
            <a:prstGeom prst="rect">
              <a:avLst/>
            </a:prstGeom>
          </p:spPr>
          <p:txBody>
            <a:bodyPr anchor="ctr" rtlCol="false" tIns="31585" lIns="31585" bIns="31585" rIns="3158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9621" y="1767973"/>
            <a:ext cx="4031060" cy="1783411"/>
            <a:chOff x="0" y="0"/>
            <a:chExt cx="1376696" cy="6090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76696" cy="609075"/>
            </a:xfrm>
            <a:custGeom>
              <a:avLst/>
              <a:gdLst/>
              <a:ahLst/>
              <a:cxnLst/>
              <a:rect r="r" b="b" t="t" l="l"/>
              <a:pathLst>
                <a:path h="609075" w="1376696">
                  <a:moveTo>
                    <a:pt x="76823" y="0"/>
                  </a:moveTo>
                  <a:lnTo>
                    <a:pt x="1299874" y="0"/>
                  </a:lnTo>
                  <a:cubicBezTo>
                    <a:pt x="1320248" y="0"/>
                    <a:pt x="1339789" y="8094"/>
                    <a:pt x="1354196" y="22501"/>
                  </a:cubicBezTo>
                  <a:cubicBezTo>
                    <a:pt x="1368603" y="36908"/>
                    <a:pt x="1376696" y="56448"/>
                    <a:pt x="1376696" y="76823"/>
                  </a:cubicBezTo>
                  <a:lnTo>
                    <a:pt x="1376696" y="532252"/>
                  </a:lnTo>
                  <a:cubicBezTo>
                    <a:pt x="1376696" y="552627"/>
                    <a:pt x="1368603" y="572167"/>
                    <a:pt x="1354196" y="586574"/>
                  </a:cubicBezTo>
                  <a:cubicBezTo>
                    <a:pt x="1339789" y="600981"/>
                    <a:pt x="1320248" y="609075"/>
                    <a:pt x="1299874" y="609075"/>
                  </a:cubicBezTo>
                  <a:lnTo>
                    <a:pt x="76823" y="609075"/>
                  </a:lnTo>
                  <a:cubicBezTo>
                    <a:pt x="56448" y="609075"/>
                    <a:pt x="36908" y="600981"/>
                    <a:pt x="22501" y="586574"/>
                  </a:cubicBezTo>
                  <a:cubicBezTo>
                    <a:pt x="8094" y="572167"/>
                    <a:pt x="0" y="552627"/>
                    <a:pt x="0" y="532252"/>
                  </a:cubicBezTo>
                  <a:lnTo>
                    <a:pt x="0" y="76823"/>
                  </a:lnTo>
                  <a:cubicBezTo>
                    <a:pt x="0" y="56448"/>
                    <a:pt x="8094" y="36908"/>
                    <a:pt x="22501" y="22501"/>
                  </a:cubicBezTo>
                  <a:cubicBezTo>
                    <a:pt x="36908" y="8094"/>
                    <a:pt x="56448" y="0"/>
                    <a:pt x="76823" y="0"/>
                  </a:cubicBezTo>
                  <a:close/>
                </a:path>
              </a:pathLst>
            </a:custGeom>
            <a:solidFill>
              <a:srgbClr val="FAFAF1"/>
            </a:solidFill>
            <a:ln w="47625" cap="rnd">
              <a:solidFill>
                <a:srgbClr val="2B1714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76696" cy="647175"/>
            </a:xfrm>
            <a:prstGeom prst="rect">
              <a:avLst/>
            </a:prstGeom>
          </p:spPr>
          <p:txBody>
            <a:bodyPr anchor="ctr" rtlCol="false" tIns="31585" lIns="31585" bIns="31585" rIns="3158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25565" y="1915845"/>
            <a:ext cx="4558977" cy="148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9"/>
              </a:lnSpc>
            </a:pPr>
            <a:r>
              <a:rPr lang="en-US" sz="4973">
                <a:solidFill>
                  <a:srgbClr val="2B1714"/>
                </a:solidFill>
                <a:latin typeface="Poetsen"/>
                <a:ea typeface="Poetsen"/>
                <a:cs typeface="Poetsen"/>
                <a:sym typeface="Poetsen"/>
              </a:rPr>
              <a:t>ANGGOTA</a:t>
            </a:r>
          </a:p>
          <a:p>
            <a:pPr algn="ctr">
              <a:lnSpc>
                <a:spcPts val="5819"/>
              </a:lnSpc>
            </a:pPr>
            <a:r>
              <a:rPr lang="en-US" sz="4973">
                <a:solidFill>
                  <a:srgbClr val="2B1714"/>
                </a:solidFill>
                <a:latin typeface="Poetsen"/>
                <a:ea typeface="Poetsen"/>
                <a:cs typeface="Poetsen"/>
                <a:sym typeface="Poetsen"/>
              </a:rPr>
              <a:t>KELOMPOK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82068" y="5128067"/>
            <a:ext cx="3806106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272626"/>
                </a:solidFill>
                <a:latin typeface="Poppins Bold"/>
                <a:ea typeface="Poppins Bold"/>
                <a:cs typeface="Poppins Bold"/>
                <a:sym typeface="Poppins Bold"/>
              </a:rPr>
              <a:t>Ketut Susilo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51730" y="5128067"/>
            <a:ext cx="3806106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272626"/>
                </a:solidFill>
                <a:latin typeface="Poppins Bold"/>
                <a:ea typeface="Poppins Bold"/>
                <a:cs typeface="Poppins Bold"/>
                <a:sym typeface="Poppins Bold"/>
              </a:rPr>
              <a:t>Aaron Loeb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40947" y="5614484"/>
            <a:ext cx="3806106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272626"/>
                </a:solidFill>
                <a:latin typeface="Poppins Bold"/>
                <a:ea typeface="Poppins Bold"/>
                <a:cs typeface="Poppins Bold"/>
                <a:sym typeface="Poppins Bold"/>
              </a:rPr>
              <a:t>Drew Feig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8027">
            <a:off x="-1592178" y="8228057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88930">
            <a:off x="-3318145" y="-1577291"/>
            <a:ext cx="5507484" cy="4440409"/>
          </a:xfrm>
          <a:custGeom>
            <a:avLst/>
            <a:gdLst/>
            <a:ahLst/>
            <a:cxnLst/>
            <a:rect r="r" b="b" t="t" l="l"/>
            <a:pathLst>
              <a:path h="4440409" w="5507484">
                <a:moveTo>
                  <a:pt x="0" y="0"/>
                </a:moveTo>
                <a:lnTo>
                  <a:pt x="5507483" y="0"/>
                </a:lnTo>
                <a:lnTo>
                  <a:pt x="5507483" y="4440409"/>
                </a:lnTo>
                <a:lnTo>
                  <a:pt x="0" y="444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924385">
            <a:off x="-41458" y="-756775"/>
            <a:ext cx="1350980" cy="2493420"/>
          </a:xfrm>
          <a:custGeom>
            <a:avLst/>
            <a:gdLst/>
            <a:ahLst/>
            <a:cxnLst/>
            <a:rect r="r" b="b" t="t" l="l"/>
            <a:pathLst>
              <a:path h="2493420" w="1350980">
                <a:moveTo>
                  <a:pt x="0" y="0"/>
                </a:moveTo>
                <a:lnTo>
                  <a:pt x="1350980" y="0"/>
                </a:lnTo>
                <a:lnTo>
                  <a:pt x="1350980" y="2493420"/>
                </a:lnTo>
                <a:lnTo>
                  <a:pt x="0" y="249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1280">
            <a:off x="15400648" y="7200900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186786">
            <a:off x="15037881" y="-1761697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68873"/>
            <a:ext cx="6665770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Pendahuluan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66957" y="3054405"/>
            <a:ext cx="9792343" cy="5474629"/>
            <a:chOff x="0" y="0"/>
            <a:chExt cx="13056457" cy="729950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3056457" cy="7299505"/>
              <a:chOff x="0" y="0"/>
              <a:chExt cx="2870132" cy="160461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70132" cy="1604612"/>
              </a:xfrm>
              <a:custGeom>
                <a:avLst/>
                <a:gdLst/>
                <a:ahLst/>
                <a:cxnLst/>
                <a:rect r="r" b="b" t="t" l="l"/>
                <a:pathLst>
                  <a:path h="1604612" w="2870132">
                    <a:moveTo>
                      <a:pt x="48654" y="0"/>
                    </a:moveTo>
                    <a:lnTo>
                      <a:pt x="2821479" y="0"/>
                    </a:lnTo>
                    <a:cubicBezTo>
                      <a:pt x="2848349" y="0"/>
                      <a:pt x="2870132" y="21783"/>
                      <a:pt x="2870132" y="48654"/>
                    </a:cubicBezTo>
                    <a:lnTo>
                      <a:pt x="2870132" y="1555958"/>
                    </a:lnTo>
                    <a:cubicBezTo>
                      <a:pt x="2870132" y="1582829"/>
                      <a:pt x="2848349" y="1604612"/>
                      <a:pt x="2821479" y="1604612"/>
                    </a:cubicBezTo>
                    <a:lnTo>
                      <a:pt x="48654" y="1604612"/>
                    </a:lnTo>
                    <a:cubicBezTo>
                      <a:pt x="21783" y="1604612"/>
                      <a:pt x="0" y="1582829"/>
                      <a:pt x="0" y="1555958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33350"/>
                <a:ext cx="2870132" cy="1737962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85718" y="244043"/>
              <a:ext cx="12502351" cy="6725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57"/>
                </a:lnSpc>
              </a:pPr>
              <a:r>
                <a:rPr lang="en-US" sz="482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DNA (deoxyribonucleic acid) is genetic material found in the nucleus of cells. It is a complex polymer which carries the genetic code. This determines all of the characteristics of a living organism.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6438182">
            <a:off x="16118059" y="7791521"/>
            <a:ext cx="1990881" cy="3674445"/>
          </a:xfrm>
          <a:custGeom>
            <a:avLst/>
            <a:gdLst/>
            <a:ahLst/>
            <a:cxnLst/>
            <a:rect r="r" b="b" t="t" l="l"/>
            <a:pathLst>
              <a:path h="3674445" w="1990881">
                <a:moveTo>
                  <a:pt x="0" y="0"/>
                </a:moveTo>
                <a:lnTo>
                  <a:pt x="1990881" y="0"/>
                </a:lnTo>
                <a:lnTo>
                  <a:pt x="1990881" y="3674446"/>
                </a:lnTo>
                <a:lnTo>
                  <a:pt x="0" y="36744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6725" y="5522556"/>
            <a:ext cx="880569" cy="851750"/>
          </a:xfrm>
          <a:custGeom>
            <a:avLst/>
            <a:gdLst/>
            <a:ahLst/>
            <a:cxnLst/>
            <a:rect r="r" b="b" t="t" l="l"/>
            <a:pathLst>
              <a:path h="851750" w="880569">
                <a:moveTo>
                  <a:pt x="0" y="0"/>
                </a:moveTo>
                <a:lnTo>
                  <a:pt x="880569" y="0"/>
                </a:lnTo>
                <a:lnTo>
                  <a:pt x="880569" y="851750"/>
                </a:lnTo>
                <a:lnTo>
                  <a:pt x="0" y="85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91994" y="5522556"/>
            <a:ext cx="880569" cy="851750"/>
          </a:xfrm>
          <a:custGeom>
            <a:avLst/>
            <a:gdLst/>
            <a:ahLst/>
            <a:cxnLst/>
            <a:rect r="r" b="b" t="t" l="l"/>
            <a:pathLst>
              <a:path h="851750" w="880569">
                <a:moveTo>
                  <a:pt x="0" y="0"/>
                </a:moveTo>
                <a:lnTo>
                  <a:pt x="880569" y="0"/>
                </a:lnTo>
                <a:lnTo>
                  <a:pt x="880569" y="851750"/>
                </a:lnTo>
                <a:lnTo>
                  <a:pt x="0" y="851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80742">
            <a:off x="-1787124" y="-1689752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80742">
            <a:off x="13480660" y="7751979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233776">
            <a:off x="-273808" y="8714197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0742">
            <a:off x="14716501" y="-1689752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61732">
            <a:off x="588360" y="7965363"/>
            <a:ext cx="1631685" cy="2655109"/>
          </a:xfrm>
          <a:custGeom>
            <a:avLst/>
            <a:gdLst/>
            <a:ahLst/>
            <a:cxnLst/>
            <a:rect r="r" b="b" t="t" l="l"/>
            <a:pathLst>
              <a:path h="2655109" w="1631685">
                <a:moveTo>
                  <a:pt x="0" y="0"/>
                </a:moveTo>
                <a:lnTo>
                  <a:pt x="1631685" y="0"/>
                </a:lnTo>
                <a:lnTo>
                  <a:pt x="1631685" y="2655109"/>
                </a:lnTo>
                <a:lnTo>
                  <a:pt x="0" y="26551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99172">
            <a:off x="15476609" y="-699812"/>
            <a:ext cx="1990881" cy="3674445"/>
          </a:xfrm>
          <a:custGeom>
            <a:avLst/>
            <a:gdLst/>
            <a:ahLst/>
            <a:cxnLst/>
            <a:rect r="r" b="b" t="t" l="l"/>
            <a:pathLst>
              <a:path h="3674445" w="1990881">
                <a:moveTo>
                  <a:pt x="0" y="0"/>
                </a:moveTo>
                <a:lnTo>
                  <a:pt x="1990881" y="0"/>
                </a:lnTo>
                <a:lnTo>
                  <a:pt x="1990881" y="3674446"/>
                </a:lnTo>
                <a:lnTo>
                  <a:pt x="0" y="367444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780710" y="4294463"/>
            <a:ext cx="4744609" cy="3307935"/>
            <a:chOff x="0" y="0"/>
            <a:chExt cx="6326145" cy="44105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326145" cy="4410580"/>
              <a:chOff x="0" y="0"/>
              <a:chExt cx="1678022" cy="116991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678022" cy="1169915"/>
              </a:xfrm>
              <a:custGeom>
                <a:avLst/>
                <a:gdLst/>
                <a:ahLst/>
                <a:cxnLst/>
                <a:rect r="r" b="b" t="t" l="l"/>
                <a:pathLst>
                  <a:path h="1169915" w="1678022">
                    <a:moveTo>
                      <a:pt x="83218" y="0"/>
                    </a:moveTo>
                    <a:lnTo>
                      <a:pt x="1594804" y="0"/>
                    </a:lnTo>
                    <a:cubicBezTo>
                      <a:pt x="1616875" y="0"/>
                      <a:pt x="1638042" y="8768"/>
                      <a:pt x="1653648" y="24374"/>
                    </a:cubicBezTo>
                    <a:cubicBezTo>
                      <a:pt x="1669255" y="39980"/>
                      <a:pt x="1678022" y="61147"/>
                      <a:pt x="1678022" y="83218"/>
                    </a:cubicBezTo>
                    <a:lnTo>
                      <a:pt x="1678022" y="1086697"/>
                    </a:lnTo>
                    <a:cubicBezTo>
                      <a:pt x="1678022" y="1108768"/>
                      <a:pt x="1669255" y="1129935"/>
                      <a:pt x="1653648" y="1145541"/>
                    </a:cubicBezTo>
                    <a:cubicBezTo>
                      <a:pt x="1638042" y="1161147"/>
                      <a:pt x="1616875" y="1169915"/>
                      <a:pt x="1594804" y="1169915"/>
                    </a:cubicBezTo>
                    <a:lnTo>
                      <a:pt x="83218" y="1169915"/>
                    </a:lnTo>
                    <a:cubicBezTo>
                      <a:pt x="61147" y="1169915"/>
                      <a:pt x="39980" y="1161147"/>
                      <a:pt x="24374" y="1145541"/>
                    </a:cubicBezTo>
                    <a:cubicBezTo>
                      <a:pt x="8768" y="1129935"/>
                      <a:pt x="0" y="1108768"/>
                      <a:pt x="0" y="1086697"/>
                    </a:cubicBezTo>
                    <a:lnTo>
                      <a:pt x="0" y="83218"/>
                    </a:lnTo>
                    <a:cubicBezTo>
                      <a:pt x="0" y="61147"/>
                      <a:pt x="8768" y="39980"/>
                      <a:pt x="24374" y="24374"/>
                    </a:cubicBezTo>
                    <a:cubicBezTo>
                      <a:pt x="39980" y="8768"/>
                      <a:pt x="61147" y="0"/>
                      <a:pt x="83218" y="0"/>
                    </a:cubicBezTo>
                    <a:close/>
                  </a:path>
                </a:pathLst>
              </a:custGeom>
              <a:solidFill>
                <a:srgbClr val="E37043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33350"/>
                <a:ext cx="1678022" cy="1303265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91847" y="913711"/>
              <a:ext cx="5742452" cy="25069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5"/>
                </a:lnSpc>
              </a:pPr>
              <a:r>
                <a:rPr lang="en-US" sz="35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Describe the double helix and its discovery.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4294463"/>
            <a:ext cx="4744609" cy="3307935"/>
            <a:chOff x="0" y="0"/>
            <a:chExt cx="6326145" cy="441058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6326145" cy="4410580"/>
              <a:chOff x="0" y="0"/>
              <a:chExt cx="1678022" cy="116991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78022" cy="1169915"/>
              </a:xfrm>
              <a:custGeom>
                <a:avLst/>
                <a:gdLst/>
                <a:ahLst/>
                <a:cxnLst/>
                <a:rect r="r" b="b" t="t" l="l"/>
                <a:pathLst>
                  <a:path h="1169915" w="1678022">
                    <a:moveTo>
                      <a:pt x="83218" y="0"/>
                    </a:moveTo>
                    <a:lnTo>
                      <a:pt x="1594804" y="0"/>
                    </a:lnTo>
                    <a:cubicBezTo>
                      <a:pt x="1616875" y="0"/>
                      <a:pt x="1638042" y="8768"/>
                      <a:pt x="1653648" y="24374"/>
                    </a:cubicBezTo>
                    <a:cubicBezTo>
                      <a:pt x="1669255" y="39980"/>
                      <a:pt x="1678022" y="61147"/>
                      <a:pt x="1678022" y="83218"/>
                    </a:cubicBezTo>
                    <a:lnTo>
                      <a:pt x="1678022" y="1086697"/>
                    </a:lnTo>
                    <a:cubicBezTo>
                      <a:pt x="1678022" y="1108768"/>
                      <a:pt x="1669255" y="1129935"/>
                      <a:pt x="1653648" y="1145541"/>
                    </a:cubicBezTo>
                    <a:cubicBezTo>
                      <a:pt x="1638042" y="1161147"/>
                      <a:pt x="1616875" y="1169915"/>
                      <a:pt x="1594804" y="1169915"/>
                    </a:cubicBezTo>
                    <a:lnTo>
                      <a:pt x="83218" y="1169915"/>
                    </a:lnTo>
                    <a:cubicBezTo>
                      <a:pt x="61147" y="1169915"/>
                      <a:pt x="39980" y="1161147"/>
                      <a:pt x="24374" y="1145541"/>
                    </a:cubicBezTo>
                    <a:cubicBezTo>
                      <a:pt x="8768" y="1129935"/>
                      <a:pt x="0" y="1108768"/>
                      <a:pt x="0" y="1086697"/>
                    </a:cubicBezTo>
                    <a:lnTo>
                      <a:pt x="0" y="83218"/>
                    </a:lnTo>
                    <a:cubicBezTo>
                      <a:pt x="0" y="61147"/>
                      <a:pt x="8768" y="39980"/>
                      <a:pt x="24374" y="24374"/>
                    </a:cubicBezTo>
                    <a:cubicBezTo>
                      <a:pt x="39980" y="8768"/>
                      <a:pt x="61147" y="0"/>
                      <a:pt x="83218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33350"/>
                <a:ext cx="1678022" cy="1303265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00670" y="799304"/>
              <a:ext cx="5324806" cy="2750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State what DNA is and where it can be found.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23706" y="4296397"/>
            <a:ext cx="4744609" cy="3307935"/>
            <a:chOff x="0" y="0"/>
            <a:chExt cx="6326145" cy="441058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326145" cy="4410580"/>
              <a:chOff x="0" y="0"/>
              <a:chExt cx="1678022" cy="116991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678022" cy="1169915"/>
              </a:xfrm>
              <a:custGeom>
                <a:avLst/>
                <a:gdLst/>
                <a:ahLst/>
                <a:cxnLst/>
                <a:rect r="r" b="b" t="t" l="l"/>
                <a:pathLst>
                  <a:path h="1169915" w="1678022">
                    <a:moveTo>
                      <a:pt x="83218" y="0"/>
                    </a:moveTo>
                    <a:lnTo>
                      <a:pt x="1594804" y="0"/>
                    </a:lnTo>
                    <a:cubicBezTo>
                      <a:pt x="1616875" y="0"/>
                      <a:pt x="1638042" y="8768"/>
                      <a:pt x="1653648" y="24374"/>
                    </a:cubicBezTo>
                    <a:cubicBezTo>
                      <a:pt x="1669255" y="39980"/>
                      <a:pt x="1678022" y="61147"/>
                      <a:pt x="1678022" y="83218"/>
                    </a:cubicBezTo>
                    <a:lnTo>
                      <a:pt x="1678022" y="1086697"/>
                    </a:lnTo>
                    <a:cubicBezTo>
                      <a:pt x="1678022" y="1108768"/>
                      <a:pt x="1669255" y="1129935"/>
                      <a:pt x="1653648" y="1145541"/>
                    </a:cubicBezTo>
                    <a:cubicBezTo>
                      <a:pt x="1638042" y="1161147"/>
                      <a:pt x="1616875" y="1169915"/>
                      <a:pt x="1594804" y="1169915"/>
                    </a:cubicBezTo>
                    <a:lnTo>
                      <a:pt x="83218" y="1169915"/>
                    </a:lnTo>
                    <a:cubicBezTo>
                      <a:pt x="61147" y="1169915"/>
                      <a:pt x="39980" y="1161147"/>
                      <a:pt x="24374" y="1145541"/>
                    </a:cubicBezTo>
                    <a:cubicBezTo>
                      <a:pt x="8768" y="1129935"/>
                      <a:pt x="0" y="1108768"/>
                      <a:pt x="0" y="1086697"/>
                    </a:cubicBezTo>
                    <a:lnTo>
                      <a:pt x="0" y="83218"/>
                    </a:lnTo>
                    <a:cubicBezTo>
                      <a:pt x="0" y="61147"/>
                      <a:pt x="8768" y="39980"/>
                      <a:pt x="24374" y="24374"/>
                    </a:cubicBezTo>
                    <a:cubicBezTo>
                      <a:pt x="39980" y="8768"/>
                      <a:pt x="61147" y="0"/>
                      <a:pt x="83218" y="0"/>
                    </a:cubicBezTo>
                    <a:close/>
                  </a:path>
                </a:pathLst>
              </a:custGeom>
              <a:solidFill>
                <a:srgbClr val="F9D047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33350"/>
                <a:ext cx="1678022" cy="1303265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344895" y="488283"/>
              <a:ext cx="5636356" cy="3357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5"/>
                </a:lnSpc>
              </a:pPr>
              <a:r>
                <a:rPr lang="en-US" sz="35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Explain the structure of a nucleotide and the complementary bases.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514441" y="1710310"/>
            <a:ext cx="11277147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Tujuan Penelitian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48453">
            <a:off x="-2068835" y="-2282624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33776">
            <a:off x="-672409" y="8734289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47354">
            <a:off x="14716501" y="-1689752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42189">
            <a:off x="611459" y="8748949"/>
            <a:ext cx="1631685" cy="2655109"/>
          </a:xfrm>
          <a:custGeom>
            <a:avLst/>
            <a:gdLst/>
            <a:ahLst/>
            <a:cxnLst/>
            <a:rect r="r" b="b" t="t" l="l"/>
            <a:pathLst>
              <a:path h="2655109" w="1631685">
                <a:moveTo>
                  <a:pt x="0" y="0"/>
                </a:moveTo>
                <a:lnTo>
                  <a:pt x="1631685" y="0"/>
                </a:lnTo>
                <a:lnTo>
                  <a:pt x="1631685" y="2655109"/>
                </a:lnTo>
                <a:lnTo>
                  <a:pt x="0" y="26551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6672855" y="-323119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0" y="0"/>
                </a:lnTo>
                <a:lnTo>
                  <a:pt x="1464880" y="2703638"/>
                </a:lnTo>
                <a:lnTo>
                  <a:pt x="0" y="2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22594">
            <a:off x="13082804" y="5186827"/>
            <a:ext cx="6496464" cy="6212243"/>
          </a:xfrm>
          <a:custGeom>
            <a:avLst/>
            <a:gdLst/>
            <a:ahLst/>
            <a:cxnLst/>
            <a:rect r="r" b="b" t="t" l="l"/>
            <a:pathLst>
              <a:path h="6212243" w="6496464">
                <a:moveTo>
                  <a:pt x="0" y="0"/>
                </a:moveTo>
                <a:lnTo>
                  <a:pt x="6496464" y="0"/>
                </a:lnTo>
                <a:lnTo>
                  <a:pt x="6496464" y="6212243"/>
                </a:lnTo>
                <a:lnTo>
                  <a:pt x="0" y="62122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457184" y="3196814"/>
            <a:ext cx="8115300" cy="6650731"/>
            <a:chOff x="0" y="0"/>
            <a:chExt cx="10820400" cy="886764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820400" cy="8867641"/>
              <a:chOff x="0" y="0"/>
              <a:chExt cx="2870132" cy="235215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70132" cy="2352159"/>
              </a:xfrm>
              <a:custGeom>
                <a:avLst/>
                <a:gdLst/>
                <a:ahLst/>
                <a:cxnLst/>
                <a:rect r="r" b="b" t="t" l="l"/>
                <a:pathLst>
                  <a:path h="2352159" w="2870132">
                    <a:moveTo>
                      <a:pt x="48654" y="0"/>
                    </a:moveTo>
                    <a:lnTo>
                      <a:pt x="2821479" y="0"/>
                    </a:lnTo>
                    <a:cubicBezTo>
                      <a:pt x="2848349" y="0"/>
                      <a:pt x="2870132" y="21783"/>
                      <a:pt x="2870132" y="48654"/>
                    </a:cubicBezTo>
                    <a:lnTo>
                      <a:pt x="2870132" y="2303506"/>
                    </a:lnTo>
                    <a:cubicBezTo>
                      <a:pt x="2870132" y="2330376"/>
                      <a:pt x="2848349" y="2352159"/>
                      <a:pt x="2821479" y="2352159"/>
                    </a:cubicBezTo>
                    <a:lnTo>
                      <a:pt x="48654" y="2352159"/>
                    </a:lnTo>
                    <a:cubicBezTo>
                      <a:pt x="21783" y="2352159"/>
                      <a:pt x="0" y="2330376"/>
                      <a:pt x="0" y="2303506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33350"/>
                <a:ext cx="2870132" cy="2485509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36786" y="206616"/>
              <a:ext cx="10361190" cy="8387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Scientists James Watson (pictured) and Francis Crick built on the work of other scientists to discover the structure of DNA in 1953. </a:t>
              </a:r>
            </a:p>
            <a:p>
              <a:pPr algn="ctr">
                <a:lnSpc>
                  <a:spcPts val="5595"/>
                </a:lnSpc>
              </a:pPr>
            </a:p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Using X-ray crystallography techniques, they discovered that DNA is made of two strands coiled into a double helix shape.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2979" y="1691773"/>
            <a:ext cx="11022531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Metode Penelitian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5246">
            <a:off x="-2350122" y="-1338302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33776">
            <a:off x="-672409" y="8734289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156458">
            <a:off x="15112642" y="-2005135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45284">
            <a:off x="212857" y="-35478"/>
            <a:ext cx="1631685" cy="2655109"/>
          </a:xfrm>
          <a:custGeom>
            <a:avLst/>
            <a:gdLst/>
            <a:ahLst/>
            <a:cxnLst/>
            <a:rect r="r" b="b" t="t" l="l"/>
            <a:pathLst>
              <a:path h="2655109" w="1631685">
                <a:moveTo>
                  <a:pt x="0" y="0"/>
                </a:moveTo>
                <a:lnTo>
                  <a:pt x="1631686" y="0"/>
                </a:lnTo>
                <a:lnTo>
                  <a:pt x="1631686" y="2655109"/>
                </a:lnTo>
                <a:lnTo>
                  <a:pt x="0" y="26551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288018">
            <a:off x="16932016" y="78185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0" y="0"/>
                </a:lnTo>
                <a:lnTo>
                  <a:pt x="1464880" y="2703637"/>
                </a:lnTo>
                <a:lnTo>
                  <a:pt x="0" y="27036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5158989"/>
            <a:ext cx="8115300" cy="3127473"/>
            <a:chOff x="0" y="0"/>
            <a:chExt cx="10820400" cy="416996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820400" cy="4169964"/>
              <a:chOff x="0" y="0"/>
              <a:chExt cx="2870132" cy="110609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70132" cy="1106091"/>
              </a:xfrm>
              <a:custGeom>
                <a:avLst/>
                <a:gdLst/>
                <a:ahLst/>
                <a:cxnLst/>
                <a:rect r="r" b="b" t="t" l="l"/>
                <a:pathLst>
                  <a:path h="1106091" w="2870132">
                    <a:moveTo>
                      <a:pt x="48654" y="0"/>
                    </a:moveTo>
                    <a:lnTo>
                      <a:pt x="2821479" y="0"/>
                    </a:lnTo>
                    <a:cubicBezTo>
                      <a:pt x="2848349" y="0"/>
                      <a:pt x="2870132" y="21783"/>
                      <a:pt x="2870132" y="48654"/>
                    </a:cubicBezTo>
                    <a:lnTo>
                      <a:pt x="2870132" y="1057437"/>
                    </a:lnTo>
                    <a:cubicBezTo>
                      <a:pt x="2870132" y="1084308"/>
                      <a:pt x="2848349" y="1106091"/>
                      <a:pt x="2821479" y="1106091"/>
                    </a:cubicBezTo>
                    <a:lnTo>
                      <a:pt x="48654" y="1106091"/>
                    </a:lnTo>
                    <a:cubicBezTo>
                      <a:pt x="21783" y="1106091"/>
                      <a:pt x="0" y="1084308"/>
                      <a:pt x="0" y="1057437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33350"/>
                <a:ext cx="2870132" cy="1239441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6786" y="206616"/>
              <a:ext cx="10361190" cy="3690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DNA is in a double helix shape.</a:t>
              </a:r>
            </a:p>
            <a:p>
              <a:pPr algn="ctr">
                <a:lnSpc>
                  <a:spcPts val="5599"/>
                </a:lnSpc>
              </a:pPr>
            </a:p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It consists of two parallel strands of DNA twisted around each other.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77908" y="1848469"/>
            <a:ext cx="6447485" cy="271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What is a </a:t>
            </a:r>
          </a:p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double helix?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4924" y="3432945"/>
            <a:ext cx="5528220" cy="6401097"/>
          </a:xfrm>
          <a:custGeom>
            <a:avLst/>
            <a:gdLst/>
            <a:ahLst/>
            <a:cxnLst/>
            <a:rect r="r" b="b" t="t" l="l"/>
            <a:pathLst>
              <a:path h="6401097" w="5528220">
                <a:moveTo>
                  <a:pt x="0" y="0"/>
                </a:moveTo>
                <a:lnTo>
                  <a:pt x="5528220" y="0"/>
                </a:lnTo>
                <a:lnTo>
                  <a:pt x="5528220" y="6401097"/>
                </a:lnTo>
                <a:lnTo>
                  <a:pt x="0" y="6401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33776">
            <a:off x="-692501" y="8895024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47354">
            <a:off x="-3041941" y="-1293755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00540" y="-588174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0" y="0"/>
                </a:lnTo>
                <a:lnTo>
                  <a:pt x="1464880" y="2703638"/>
                </a:lnTo>
                <a:lnTo>
                  <a:pt x="0" y="2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845284">
            <a:off x="-186137" y="8290539"/>
            <a:ext cx="1631685" cy="2655109"/>
          </a:xfrm>
          <a:custGeom>
            <a:avLst/>
            <a:gdLst/>
            <a:ahLst/>
            <a:cxnLst/>
            <a:rect r="r" b="b" t="t" l="l"/>
            <a:pathLst>
              <a:path h="2655109" w="1631685">
                <a:moveTo>
                  <a:pt x="0" y="0"/>
                </a:moveTo>
                <a:lnTo>
                  <a:pt x="1631685" y="0"/>
                </a:lnTo>
                <a:lnTo>
                  <a:pt x="1631685" y="2655109"/>
                </a:lnTo>
                <a:lnTo>
                  <a:pt x="0" y="26551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7209" y="2097559"/>
            <a:ext cx="5803102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Flowchart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4186819"/>
            <a:ext cx="8115300" cy="4537124"/>
            <a:chOff x="0" y="0"/>
            <a:chExt cx="10820400" cy="604949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820400" cy="6049498"/>
              <a:chOff x="0" y="0"/>
              <a:chExt cx="2870132" cy="160464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70132" cy="1604641"/>
              </a:xfrm>
              <a:custGeom>
                <a:avLst/>
                <a:gdLst/>
                <a:ahLst/>
                <a:cxnLst/>
                <a:rect r="r" b="b" t="t" l="l"/>
                <a:pathLst>
                  <a:path h="1604641" w="2870132">
                    <a:moveTo>
                      <a:pt x="48654" y="0"/>
                    </a:moveTo>
                    <a:lnTo>
                      <a:pt x="2821479" y="0"/>
                    </a:lnTo>
                    <a:cubicBezTo>
                      <a:pt x="2848349" y="0"/>
                      <a:pt x="2870132" y="21783"/>
                      <a:pt x="2870132" y="48654"/>
                    </a:cubicBezTo>
                    <a:lnTo>
                      <a:pt x="2870132" y="1555988"/>
                    </a:lnTo>
                    <a:cubicBezTo>
                      <a:pt x="2870132" y="1582858"/>
                      <a:pt x="2848349" y="1604641"/>
                      <a:pt x="2821479" y="1604641"/>
                    </a:cubicBezTo>
                    <a:lnTo>
                      <a:pt x="48654" y="1604641"/>
                    </a:lnTo>
                    <a:cubicBezTo>
                      <a:pt x="21783" y="1604641"/>
                      <a:pt x="0" y="1582858"/>
                      <a:pt x="0" y="1555988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33350"/>
                <a:ext cx="2870132" cy="1737991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36786" y="206616"/>
              <a:ext cx="10361190" cy="5569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Nucleotides are the units which DNA is composed of. </a:t>
              </a:r>
            </a:p>
            <a:p>
              <a:pPr algn="ctr">
                <a:lnSpc>
                  <a:spcPts val="5595"/>
                </a:lnSpc>
              </a:pPr>
            </a:p>
            <a:p>
              <a:pPr algn="ctr">
                <a:lnSpc>
                  <a:spcPts val="5595"/>
                </a:lnSpc>
              </a:pPr>
              <a:r>
                <a:rPr lang="en-US" sz="3996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Each nucleotide includes a phosphate group, a sugar section and one of the four bases.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233776">
            <a:off x="-672409" y="8734289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47354">
            <a:off x="-3112873" y="-1232685"/>
            <a:ext cx="5507484" cy="4440409"/>
          </a:xfrm>
          <a:custGeom>
            <a:avLst/>
            <a:gdLst/>
            <a:ahLst/>
            <a:cxnLst/>
            <a:rect r="r" b="b" t="t" l="l"/>
            <a:pathLst>
              <a:path h="4440409" w="5507484">
                <a:moveTo>
                  <a:pt x="0" y="0"/>
                </a:moveTo>
                <a:lnTo>
                  <a:pt x="5507484" y="0"/>
                </a:lnTo>
                <a:lnTo>
                  <a:pt x="5507484" y="4440409"/>
                </a:lnTo>
                <a:lnTo>
                  <a:pt x="0" y="444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112307">
            <a:off x="100540" y="-588174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0" y="0"/>
                </a:lnTo>
                <a:lnTo>
                  <a:pt x="1464880" y="2703638"/>
                </a:lnTo>
                <a:lnTo>
                  <a:pt x="0" y="2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329527" y="3332228"/>
            <a:ext cx="7628946" cy="3622543"/>
            <a:chOff x="0" y="0"/>
            <a:chExt cx="10171928" cy="48300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07838"/>
              <a:ext cx="10171928" cy="4622219"/>
            </a:xfrm>
            <a:custGeom>
              <a:avLst/>
              <a:gdLst/>
              <a:ahLst/>
              <a:cxnLst/>
              <a:rect r="r" b="b" t="t" l="l"/>
              <a:pathLst>
                <a:path h="4622219" w="10171928">
                  <a:moveTo>
                    <a:pt x="0" y="0"/>
                  </a:moveTo>
                  <a:lnTo>
                    <a:pt x="10171928" y="0"/>
                  </a:lnTo>
                  <a:lnTo>
                    <a:pt x="10171928" y="4622220"/>
                  </a:lnTo>
                  <a:lnTo>
                    <a:pt x="0" y="4622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4877" t="-161734" r="-106047" b="-275729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265015" y="0"/>
              <a:ext cx="1695153" cy="1695153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37043"/>
              </a:solidFill>
              <a:ln w="1047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2780742">
            <a:off x="15037881" y="7200900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780742">
            <a:off x="14716501" y="-1689752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99172">
            <a:off x="15761800" y="7079472"/>
            <a:ext cx="1990881" cy="3674445"/>
          </a:xfrm>
          <a:custGeom>
            <a:avLst/>
            <a:gdLst/>
            <a:ahLst/>
            <a:cxnLst/>
            <a:rect r="r" b="b" t="t" l="l"/>
            <a:pathLst>
              <a:path h="3674445" w="1990881">
                <a:moveTo>
                  <a:pt x="0" y="0"/>
                </a:moveTo>
                <a:lnTo>
                  <a:pt x="1990881" y="0"/>
                </a:lnTo>
                <a:lnTo>
                  <a:pt x="1990881" y="3674445"/>
                </a:lnTo>
                <a:lnTo>
                  <a:pt x="0" y="367444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-598774">
            <a:off x="12611927" y="4231136"/>
            <a:ext cx="2255025" cy="637045"/>
          </a:xfrm>
          <a:custGeom>
            <a:avLst/>
            <a:gdLst/>
            <a:ahLst/>
            <a:cxnLst/>
            <a:rect r="r" b="b" t="t" l="l"/>
            <a:pathLst>
              <a:path h="637045" w="2255025">
                <a:moveTo>
                  <a:pt x="2255025" y="637045"/>
                </a:moveTo>
                <a:lnTo>
                  <a:pt x="0" y="637045"/>
                </a:lnTo>
                <a:lnTo>
                  <a:pt x="0" y="0"/>
                </a:lnTo>
                <a:lnTo>
                  <a:pt x="2255025" y="0"/>
                </a:lnTo>
                <a:lnTo>
                  <a:pt x="2255025" y="637045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6412899">
            <a:off x="7616866" y="7668999"/>
            <a:ext cx="1888382" cy="533468"/>
          </a:xfrm>
          <a:custGeom>
            <a:avLst/>
            <a:gdLst/>
            <a:ahLst/>
            <a:cxnLst/>
            <a:rect r="r" b="b" t="t" l="l"/>
            <a:pathLst>
              <a:path h="533468" w="1888382">
                <a:moveTo>
                  <a:pt x="1888383" y="533468"/>
                </a:moveTo>
                <a:lnTo>
                  <a:pt x="0" y="533468"/>
                </a:lnTo>
                <a:lnTo>
                  <a:pt x="0" y="0"/>
                </a:lnTo>
                <a:lnTo>
                  <a:pt x="1888383" y="0"/>
                </a:lnTo>
                <a:lnTo>
                  <a:pt x="1888383" y="533468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-1010646">
            <a:off x="3329088" y="3874439"/>
            <a:ext cx="2255025" cy="637045"/>
          </a:xfrm>
          <a:custGeom>
            <a:avLst/>
            <a:gdLst/>
            <a:ahLst/>
            <a:cxnLst/>
            <a:rect r="r" b="b" t="t" l="l"/>
            <a:pathLst>
              <a:path h="637045" w="2255025">
                <a:moveTo>
                  <a:pt x="0" y="637044"/>
                </a:moveTo>
                <a:lnTo>
                  <a:pt x="2255025" y="637044"/>
                </a:lnTo>
                <a:lnTo>
                  <a:pt x="2255025" y="0"/>
                </a:lnTo>
                <a:lnTo>
                  <a:pt x="0" y="0"/>
                </a:lnTo>
                <a:lnTo>
                  <a:pt x="0" y="637044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4636981"/>
            <a:ext cx="2590011" cy="1013038"/>
            <a:chOff x="0" y="0"/>
            <a:chExt cx="3453348" cy="135071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453348" cy="1350718"/>
              <a:chOff x="0" y="0"/>
              <a:chExt cx="916007" cy="35828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16007" cy="358281"/>
              </a:xfrm>
              <a:custGeom>
                <a:avLst/>
                <a:gdLst/>
                <a:ahLst/>
                <a:cxnLst/>
                <a:rect r="r" b="b" t="t" l="l"/>
                <a:pathLst>
                  <a:path h="358281" w="916007">
                    <a:moveTo>
                      <a:pt x="152446" y="0"/>
                    </a:moveTo>
                    <a:lnTo>
                      <a:pt x="763561" y="0"/>
                    </a:lnTo>
                    <a:cubicBezTo>
                      <a:pt x="803992" y="0"/>
                      <a:pt x="842768" y="16061"/>
                      <a:pt x="871357" y="44651"/>
                    </a:cubicBezTo>
                    <a:cubicBezTo>
                      <a:pt x="899946" y="73240"/>
                      <a:pt x="916007" y="112015"/>
                      <a:pt x="916007" y="152446"/>
                    </a:cubicBezTo>
                    <a:lnTo>
                      <a:pt x="916007" y="205834"/>
                    </a:lnTo>
                    <a:cubicBezTo>
                      <a:pt x="916007" y="290028"/>
                      <a:pt x="847755" y="358281"/>
                      <a:pt x="763561" y="358281"/>
                    </a:cubicBezTo>
                    <a:lnTo>
                      <a:pt x="152446" y="358281"/>
                    </a:lnTo>
                    <a:cubicBezTo>
                      <a:pt x="68253" y="358281"/>
                      <a:pt x="0" y="290028"/>
                      <a:pt x="0" y="205834"/>
                    </a:cubicBezTo>
                    <a:lnTo>
                      <a:pt x="0" y="152446"/>
                    </a:lnTo>
                    <a:cubicBezTo>
                      <a:pt x="0" y="68253"/>
                      <a:pt x="68253" y="0"/>
                      <a:pt x="152446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61925"/>
                <a:ext cx="916007" cy="520206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55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75571" y="206616"/>
              <a:ext cx="3306791" cy="870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Phosphate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329527" y="8245262"/>
            <a:ext cx="2595630" cy="1013038"/>
            <a:chOff x="0" y="0"/>
            <a:chExt cx="3460840" cy="135071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3460840" cy="1350718"/>
              <a:chOff x="0" y="0"/>
              <a:chExt cx="917995" cy="35828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917995" cy="358281"/>
              </a:xfrm>
              <a:custGeom>
                <a:avLst/>
                <a:gdLst/>
                <a:ahLst/>
                <a:cxnLst/>
                <a:rect r="r" b="b" t="t" l="l"/>
                <a:pathLst>
                  <a:path h="358281" w="917995">
                    <a:moveTo>
                      <a:pt x="152116" y="0"/>
                    </a:moveTo>
                    <a:lnTo>
                      <a:pt x="765878" y="0"/>
                    </a:lnTo>
                    <a:cubicBezTo>
                      <a:pt x="806222" y="0"/>
                      <a:pt x="844913" y="16027"/>
                      <a:pt x="873441" y="44554"/>
                    </a:cubicBezTo>
                    <a:cubicBezTo>
                      <a:pt x="901968" y="73081"/>
                      <a:pt x="917995" y="111773"/>
                      <a:pt x="917995" y="152116"/>
                    </a:cubicBezTo>
                    <a:lnTo>
                      <a:pt x="917995" y="206164"/>
                    </a:lnTo>
                    <a:cubicBezTo>
                      <a:pt x="917995" y="290176"/>
                      <a:pt x="849890" y="358281"/>
                      <a:pt x="765878" y="358281"/>
                    </a:cubicBezTo>
                    <a:lnTo>
                      <a:pt x="152116" y="358281"/>
                    </a:lnTo>
                    <a:cubicBezTo>
                      <a:pt x="111773" y="358281"/>
                      <a:pt x="73081" y="342254"/>
                      <a:pt x="44554" y="313727"/>
                    </a:cubicBezTo>
                    <a:cubicBezTo>
                      <a:pt x="16027" y="285199"/>
                      <a:pt x="0" y="246508"/>
                      <a:pt x="0" y="206164"/>
                    </a:cubicBezTo>
                    <a:lnTo>
                      <a:pt x="0" y="152116"/>
                    </a:lnTo>
                    <a:cubicBezTo>
                      <a:pt x="0" y="111773"/>
                      <a:pt x="16027" y="73081"/>
                      <a:pt x="44554" y="44554"/>
                    </a:cubicBezTo>
                    <a:cubicBezTo>
                      <a:pt x="73081" y="16027"/>
                      <a:pt x="111773" y="0"/>
                      <a:pt x="152116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61925"/>
                <a:ext cx="917995" cy="520206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55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75735" y="206616"/>
              <a:ext cx="3313965" cy="870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Sugar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663670" y="4636981"/>
            <a:ext cx="2595630" cy="1013038"/>
            <a:chOff x="0" y="0"/>
            <a:chExt cx="3460840" cy="1350718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3460840" cy="1350718"/>
              <a:chOff x="0" y="0"/>
              <a:chExt cx="917995" cy="35828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17995" cy="358281"/>
              </a:xfrm>
              <a:custGeom>
                <a:avLst/>
                <a:gdLst/>
                <a:ahLst/>
                <a:cxnLst/>
                <a:rect r="r" b="b" t="t" l="l"/>
                <a:pathLst>
                  <a:path h="358281" w="917995">
                    <a:moveTo>
                      <a:pt x="152116" y="0"/>
                    </a:moveTo>
                    <a:lnTo>
                      <a:pt x="765878" y="0"/>
                    </a:lnTo>
                    <a:cubicBezTo>
                      <a:pt x="806222" y="0"/>
                      <a:pt x="844913" y="16027"/>
                      <a:pt x="873441" y="44554"/>
                    </a:cubicBezTo>
                    <a:cubicBezTo>
                      <a:pt x="901968" y="73081"/>
                      <a:pt x="917995" y="111773"/>
                      <a:pt x="917995" y="152116"/>
                    </a:cubicBezTo>
                    <a:lnTo>
                      <a:pt x="917995" y="206164"/>
                    </a:lnTo>
                    <a:cubicBezTo>
                      <a:pt x="917995" y="290176"/>
                      <a:pt x="849890" y="358281"/>
                      <a:pt x="765878" y="358281"/>
                    </a:cubicBezTo>
                    <a:lnTo>
                      <a:pt x="152116" y="358281"/>
                    </a:lnTo>
                    <a:cubicBezTo>
                      <a:pt x="111773" y="358281"/>
                      <a:pt x="73081" y="342254"/>
                      <a:pt x="44554" y="313727"/>
                    </a:cubicBezTo>
                    <a:cubicBezTo>
                      <a:pt x="16027" y="285199"/>
                      <a:pt x="0" y="246508"/>
                      <a:pt x="0" y="206164"/>
                    </a:cubicBezTo>
                    <a:lnTo>
                      <a:pt x="0" y="152116"/>
                    </a:lnTo>
                    <a:cubicBezTo>
                      <a:pt x="0" y="111773"/>
                      <a:pt x="16027" y="73081"/>
                      <a:pt x="44554" y="44554"/>
                    </a:cubicBezTo>
                    <a:cubicBezTo>
                      <a:pt x="73081" y="16027"/>
                      <a:pt x="111773" y="0"/>
                      <a:pt x="152116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61925"/>
                <a:ext cx="917995" cy="520206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55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75735" y="206616"/>
              <a:ext cx="3313965" cy="870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Base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810499" y="1996842"/>
            <a:ext cx="10207719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Parts of a nucleotide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949914">
            <a:off x="-672409" y="8734289"/>
            <a:ext cx="4199421" cy="3385783"/>
          </a:xfrm>
          <a:custGeom>
            <a:avLst/>
            <a:gdLst/>
            <a:ahLst/>
            <a:cxnLst/>
            <a:rect r="r" b="b" t="t" l="l"/>
            <a:pathLst>
              <a:path h="3385783" w="4199421">
                <a:moveTo>
                  <a:pt x="0" y="0"/>
                </a:moveTo>
                <a:lnTo>
                  <a:pt x="4199421" y="0"/>
                </a:lnTo>
                <a:lnTo>
                  <a:pt x="4199421" y="3385783"/>
                </a:lnTo>
                <a:lnTo>
                  <a:pt x="0" y="3385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36070">
            <a:off x="-2500629" y="-1644312"/>
            <a:ext cx="5507484" cy="4440409"/>
          </a:xfrm>
          <a:custGeom>
            <a:avLst/>
            <a:gdLst/>
            <a:ahLst/>
            <a:cxnLst/>
            <a:rect r="r" b="b" t="t" l="l"/>
            <a:pathLst>
              <a:path h="4440409" w="5507484">
                <a:moveTo>
                  <a:pt x="0" y="0"/>
                </a:moveTo>
                <a:lnTo>
                  <a:pt x="5507484" y="0"/>
                </a:lnTo>
                <a:lnTo>
                  <a:pt x="5507484" y="4440409"/>
                </a:lnTo>
                <a:lnTo>
                  <a:pt x="0" y="444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392049">
            <a:off x="14133" y="-570237"/>
            <a:ext cx="1464880" cy="2703638"/>
          </a:xfrm>
          <a:custGeom>
            <a:avLst/>
            <a:gdLst/>
            <a:ahLst/>
            <a:cxnLst/>
            <a:rect r="r" b="b" t="t" l="l"/>
            <a:pathLst>
              <a:path h="2703638" w="1464880">
                <a:moveTo>
                  <a:pt x="0" y="0"/>
                </a:moveTo>
                <a:lnTo>
                  <a:pt x="1464881" y="0"/>
                </a:lnTo>
                <a:lnTo>
                  <a:pt x="1464881" y="2703638"/>
                </a:lnTo>
                <a:lnTo>
                  <a:pt x="0" y="2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310067">
            <a:off x="15037881" y="-1761697"/>
            <a:ext cx="5103628" cy="4114800"/>
          </a:xfrm>
          <a:custGeom>
            <a:avLst/>
            <a:gdLst/>
            <a:ahLst/>
            <a:cxnLst/>
            <a:rect r="r" b="b" t="t" l="l"/>
            <a:pathLst>
              <a:path h="4114800" w="5103628">
                <a:moveTo>
                  <a:pt x="0" y="0"/>
                </a:moveTo>
                <a:lnTo>
                  <a:pt x="5103628" y="0"/>
                </a:lnTo>
                <a:lnTo>
                  <a:pt x="5103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3855701"/>
            <a:ext cx="6724995" cy="5505219"/>
            <a:chOff x="0" y="0"/>
            <a:chExt cx="8966660" cy="73402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966660" cy="7340292"/>
              <a:chOff x="0" y="0"/>
              <a:chExt cx="2873321" cy="235215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873321" cy="2352159"/>
              </a:xfrm>
              <a:custGeom>
                <a:avLst/>
                <a:gdLst/>
                <a:ahLst/>
                <a:cxnLst/>
                <a:rect r="r" b="b" t="t" l="l"/>
                <a:pathLst>
                  <a:path h="2352159" w="2873321">
                    <a:moveTo>
                      <a:pt x="48600" y="0"/>
                    </a:moveTo>
                    <a:lnTo>
                      <a:pt x="2824721" y="0"/>
                    </a:lnTo>
                    <a:cubicBezTo>
                      <a:pt x="2837610" y="0"/>
                      <a:pt x="2849972" y="5120"/>
                      <a:pt x="2859086" y="14234"/>
                    </a:cubicBezTo>
                    <a:cubicBezTo>
                      <a:pt x="2868200" y="23349"/>
                      <a:pt x="2873321" y="35710"/>
                      <a:pt x="2873321" y="48600"/>
                    </a:cubicBezTo>
                    <a:lnTo>
                      <a:pt x="2873321" y="2303560"/>
                    </a:lnTo>
                    <a:cubicBezTo>
                      <a:pt x="2873321" y="2316449"/>
                      <a:pt x="2868200" y="2328811"/>
                      <a:pt x="2859086" y="2337925"/>
                    </a:cubicBezTo>
                    <a:cubicBezTo>
                      <a:pt x="2849972" y="2347039"/>
                      <a:pt x="2837610" y="2352159"/>
                      <a:pt x="2824721" y="2352159"/>
                    </a:cubicBezTo>
                    <a:lnTo>
                      <a:pt x="48600" y="2352159"/>
                    </a:lnTo>
                    <a:cubicBezTo>
                      <a:pt x="35710" y="2352159"/>
                      <a:pt x="23349" y="2347039"/>
                      <a:pt x="14234" y="2337925"/>
                    </a:cubicBezTo>
                    <a:cubicBezTo>
                      <a:pt x="5120" y="2328811"/>
                      <a:pt x="0" y="2316449"/>
                      <a:pt x="0" y="2303560"/>
                    </a:cubicBezTo>
                    <a:lnTo>
                      <a:pt x="0" y="48600"/>
                    </a:lnTo>
                    <a:cubicBezTo>
                      <a:pt x="0" y="35710"/>
                      <a:pt x="5120" y="23349"/>
                      <a:pt x="14234" y="14234"/>
                    </a:cubicBezTo>
                    <a:cubicBezTo>
                      <a:pt x="23349" y="5120"/>
                      <a:pt x="35710" y="0"/>
                      <a:pt x="48600" y="0"/>
                    </a:cubicBezTo>
                    <a:close/>
                  </a:path>
                </a:pathLst>
              </a:custGeom>
              <a:solidFill>
                <a:srgbClr val="E26F6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33350"/>
                <a:ext cx="2873321" cy="2485509"/>
              </a:xfrm>
              <a:prstGeom prst="rect">
                <a:avLst/>
              </a:prstGeom>
            </p:spPr>
            <p:txBody>
              <a:bodyPr anchor="ctr" rtlCol="false" tIns="52204" lIns="52204" bIns="52204" rIns="52204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96220" y="169070"/>
              <a:ext cx="8586121" cy="6945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1"/>
                </a:lnSpc>
              </a:pPr>
              <a:r>
                <a:rPr lang="en-US" sz="330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Each nucleotide has a base. There are four different bases in DNA: thymine (T), adenine, (A), guanine (G) and cytosine (C). </a:t>
              </a:r>
            </a:p>
            <a:p>
              <a:pPr algn="ctr">
                <a:lnSpc>
                  <a:spcPts val="4631"/>
                </a:lnSpc>
              </a:pPr>
              <a:r>
                <a:rPr lang="en-US" sz="330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A and T are a pair. G and C are another pair. The complementary pairs are hydrogen bonded together. This maintains the DNA structure.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836190" y="1863676"/>
            <a:ext cx="4911928" cy="133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7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Base pairs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816578" y="2607569"/>
            <a:ext cx="3040564" cy="8001484"/>
          </a:xfrm>
          <a:custGeom>
            <a:avLst/>
            <a:gdLst/>
            <a:ahLst/>
            <a:cxnLst/>
            <a:rect r="r" b="b" t="t" l="l"/>
            <a:pathLst>
              <a:path h="8001484" w="3040564">
                <a:moveTo>
                  <a:pt x="0" y="0"/>
                </a:moveTo>
                <a:lnTo>
                  <a:pt x="3040563" y="0"/>
                </a:lnTo>
                <a:lnTo>
                  <a:pt x="3040563" y="8001483"/>
                </a:lnTo>
                <a:lnTo>
                  <a:pt x="0" y="80014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057097" y="289427"/>
            <a:ext cx="4052180" cy="1307119"/>
            <a:chOff x="0" y="0"/>
            <a:chExt cx="5402906" cy="17428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719763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42825" cy="1742825"/>
            </a:xfrm>
            <a:custGeom>
              <a:avLst/>
              <a:gdLst/>
              <a:ahLst/>
              <a:cxnLst/>
              <a:rect r="r" b="b" t="t" l="l"/>
              <a:pathLst>
                <a:path h="1742825" w="1742825">
                  <a:moveTo>
                    <a:pt x="0" y="0"/>
                  </a:moveTo>
                  <a:lnTo>
                    <a:pt x="1742825" y="0"/>
                  </a:lnTo>
                  <a:lnTo>
                    <a:pt x="1742825" y="1742825"/>
                  </a:lnTo>
                  <a:lnTo>
                    <a:pt x="0" y="174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905756" y="59682"/>
              <a:ext cx="1683143" cy="1683143"/>
            </a:xfrm>
            <a:custGeom>
              <a:avLst/>
              <a:gdLst/>
              <a:ahLst/>
              <a:cxnLst/>
              <a:rect r="r" b="b" t="t" l="l"/>
              <a:pathLst>
                <a:path h="1683143" w="1683143">
                  <a:moveTo>
                    <a:pt x="0" y="0"/>
                  </a:moveTo>
                  <a:lnTo>
                    <a:pt x="1683143" y="0"/>
                  </a:lnTo>
                  <a:lnTo>
                    <a:pt x="1683143" y="1683143"/>
                  </a:lnTo>
                  <a:lnTo>
                    <a:pt x="0" y="168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888832" y="1674573"/>
            <a:ext cx="4220445" cy="93400"/>
            <a:chOff x="0" y="0"/>
            <a:chExt cx="1359189" cy="300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9189" cy="30079"/>
            </a:xfrm>
            <a:custGeom>
              <a:avLst/>
              <a:gdLst/>
              <a:ahLst/>
              <a:cxnLst/>
              <a:rect r="r" b="b" t="t" l="l"/>
              <a:pathLst>
                <a:path h="30079" w="1359189">
                  <a:moveTo>
                    <a:pt x="0" y="0"/>
                  </a:moveTo>
                  <a:lnTo>
                    <a:pt x="1359189" y="0"/>
                  </a:lnTo>
                  <a:lnTo>
                    <a:pt x="1359189" y="30079"/>
                  </a:lnTo>
                  <a:lnTo>
                    <a:pt x="0" y="30079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59189" cy="68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DAGaRzM0Z8c</dc:identifier>
  <dcterms:modified xsi:type="dcterms:W3CDTF">2011-08-01T06:04:30Z</dcterms:modified>
  <cp:revision>1</cp:revision>
  <dc:title>Implementasi Random Forest untuk Klasifikasi dan Menganalisis Aktivasi AMPK (AMP-Activated Protein Kinase) Pada Metabolisme dan Penyakit Metabolik</dc:title>
</cp:coreProperties>
</file>