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559675" cy="10691813"/>
  <p:defaultTextStyle>
    <a:defPPr lvl="0">
      <a:defRPr lang="en-GB"/>
    </a:defPPr>
    <a:lvl1pPr lvl="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lvl="1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lvl="2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lvl="3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lvl="4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lvl="5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lvl="6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lvl="7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lvl="8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199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8E7CB09A-9577-4932-BAF6-7DE0EB8D27B8}" type="slidenum">
              <a:rPr lang="uk-UA" altLang="en-US"/>
              <a:pPr>
                <a:defRPr/>
              </a:pPr>
              <a:t>‹#›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180349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E7CB09A-9577-4932-BAF6-7DE0EB8D27B8}" type="slidenum">
              <a:rPr lang="uk-UA" altLang="en-US" smtClean="0"/>
              <a:pPr>
                <a:defRPr/>
              </a:pPr>
              <a:t>1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8870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3096097" cy="686786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0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2928162" y="379482"/>
            <a:ext cx="4996637" cy="104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3886200"/>
            <a:ext cx="2438400" cy="220766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61120" y="174273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62795" y="17319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9525000" y="1828800"/>
            <a:ext cx="2249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2928162" y="379482"/>
            <a:ext cx="4996637" cy="104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3096097" cy="686786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0"/>
              </a:solidFill>
            </a:endParaRPr>
          </a:p>
        </p:txBody>
      </p:sp>
      <p:sp>
        <p:nvSpPr>
          <p:cNvPr id="19" name="Title 4"/>
          <p:cNvSpPr txBox="1">
            <a:spLocks/>
          </p:cNvSpPr>
          <p:nvPr userDrawn="1"/>
        </p:nvSpPr>
        <p:spPr>
          <a:xfrm>
            <a:off x="3244851" y="394981"/>
            <a:ext cx="6124104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fi-FI" sz="3200" dirty="0">
                <a:solidFill>
                  <a:schemeClr val="tx1"/>
                </a:solidFill>
              </a:rPr>
              <a:t>NAME</a:t>
            </a:r>
          </a:p>
          <a:p>
            <a:pPr fontAlgn="auto">
              <a:spcAft>
                <a:spcPts val="0"/>
              </a:spcAft>
            </a:pPr>
            <a:r>
              <a:rPr lang="en-US" altLang="fi-FI" sz="3200" dirty="0">
                <a:solidFill>
                  <a:schemeClr val="tx1"/>
                </a:solidFill>
                <a:ea typeface="Arial Unicode MS" pitchFamily="34" charset="-128"/>
                <a:cs typeface="Arial"/>
              </a:rPr>
              <a:t>SURNAME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itle 4"/>
          <p:cNvSpPr txBox="1">
            <a:spLocks/>
          </p:cNvSpPr>
          <p:nvPr userDrawn="1"/>
        </p:nvSpPr>
        <p:spPr>
          <a:xfrm>
            <a:off x="3359150" y="1371658"/>
            <a:ext cx="3972186" cy="3176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fi-FI" sz="1400" dirty="0">
                <a:solidFill>
                  <a:schemeClr val="tx1"/>
                </a:solidFill>
                <a:latin typeface="+mn-lt"/>
              </a:rPr>
              <a:t>DevOps Senior Analyst, Level 10</a:t>
            </a:r>
          </a:p>
        </p:txBody>
      </p:sp>
      <p:sp>
        <p:nvSpPr>
          <p:cNvPr id="21" name="Content Placeholder 16"/>
          <p:cNvSpPr>
            <a:spLocks noGrp="1"/>
          </p:cNvSpPr>
          <p:nvPr>
            <p:ph idx="13"/>
          </p:nvPr>
        </p:nvSpPr>
        <p:spPr>
          <a:xfrm>
            <a:off x="9539210" y="1943100"/>
            <a:ext cx="2249080" cy="4150760"/>
          </a:xfrm>
        </p:spPr>
        <p:txBody>
          <a:bodyPr/>
          <a:lstStyle>
            <a:lvl1pPr>
              <a:defRPr sz="1000"/>
            </a:lvl1pPr>
          </a:lstStyle>
          <a:p>
            <a:pPr>
              <a:lnSpc>
                <a:spcPct val="80000"/>
              </a:lnSpc>
              <a:spcAft>
                <a:spcPts val="450"/>
              </a:spcAft>
            </a:pPr>
            <a:r>
              <a:rPr lang="en-US" sz="1400" dirty="0">
                <a:solidFill>
                  <a:schemeClr val="accent1"/>
                </a:solidFill>
              </a:rPr>
              <a:t>FUNCTIONAL/</a:t>
            </a:r>
            <a:br>
              <a:rPr lang="en-US" sz="1400" dirty="0">
                <a:solidFill>
                  <a:schemeClr val="accent1"/>
                </a:solidFill>
              </a:rPr>
            </a:br>
            <a:r>
              <a:rPr lang="en-US" sz="1400" dirty="0">
                <a:solidFill>
                  <a:schemeClr val="accent1"/>
                </a:solidFill>
              </a:rPr>
              <a:t>TECHNICAL SKILLS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sz="1000" dirty="0"/>
              <a:t>SAP SLA, ECC &amp; EWM &amp; GTS, ECC &amp; EWM &amp; GTS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sz="1000" dirty="0"/>
              <a:t>ABAP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sz="1000" dirty="0"/>
              <a:t>Business Analysis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sz="1000" dirty="0"/>
              <a:t>Workflow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sz="1000" dirty="0"/>
              <a:t>ARIS (BPM)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sz="1000" dirty="0"/>
              <a:t>UML</a:t>
            </a:r>
          </a:p>
          <a:p>
            <a:endParaRPr lang="lv-LV" sz="1400" dirty="0"/>
          </a:p>
          <a:p>
            <a:endParaRPr lang="lv-LV" sz="1400" dirty="0"/>
          </a:p>
          <a:p>
            <a:endParaRPr lang="lv-LV" sz="1400" dirty="0"/>
          </a:p>
          <a:p>
            <a:endParaRPr lang="lv-LV" sz="1400" dirty="0"/>
          </a:p>
          <a:p>
            <a:endParaRPr lang="lv-LV" sz="1400" dirty="0"/>
          </a:p>
          <a:p>
            <a:endParaRPr lang="en-US" sz="1400" dirty="0"/>
          </a:p>
          <a:p>
            <a:pPr>
              <a:spcAft>
                <a:spcPts val="450"/>
              </a:spcAft>
            </a:pPr>
            <a:r>
              <a:rPr lang="en-US" sz="1400" dirty="0">
                <a:solidFill>
                  <a:schemeClr val="accent1"/>
                </a:solidFill>
              </a:rPr>
              <a:t>LANGUAGE SKILLS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dirty="0"/>
              <a:t>Latvian (Native)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dirty="0"/>
              <a:t>English (Intermediate)</a:t>
            </a:r>
          </a:p>
          <a:p>
            <a:pPr marL="180000" indent="-180000">
              <a:spcAft>
                <a:spcPts val="450"/>
              </a:spcAft>
              <a:buFont typeface="Arial" charset="0"/>
              <a:buChar char="•"/>
            </a:pPr>
            <a:r>
              <a:rPr lang="en-US" dirty="0"/>
              <a:t>Russian (Basic)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idx="14"/>
          </p:nvPr>
        </p:nvSpPr>
        <p:spPr>
          <a:xfrm>
            <a:off x="6427141" y="1807556"/>
            <a:ext cx="2723798" cy="4286304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000" dirty="0">
                <a:ea typeface="Arial Unicode MS" pitchFamily="34" charset="-128"/>
                <a:cs typeface="Arial"/>
              </a:rPr>
              <a:t>Responsibilities: Acted as at function lead providing direction to technical resources and consulting on the implementation while owning delivery of the functional / technical design.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Technologies: SAP ERP (PP-PI, PM, LE-GTM, SD), EWM.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Methodologies: Solution Manager, ARIS.</a:t>
            </a:r>
          </a:p>
          <a:p>
            <a:endParaRPr lang="en-US" sz="1000" dirty="0">
              <a:ea typeface="Arial Unicode MS" pitchFamily="34" charset="-128"/>
              <a:cs typeface="Arial"/>
            </a:endParaRPr>
          </a:p>
          <a:p>
            <a:pPr>
              <a:spcAft>
                <a:spcPts val="450"/>
              </a:spcAft>
            </a:pPr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Non-Accenture, Food industry Co. (NL)</a:t>
            </a:r>
            <a:br>
              <a:rPr lang="en-US" sz="1000" dirty="0">
                <a:latin typeface="+mj-lt"/>
                <a:ea typeface="Arial Unicode MS" pitchFamily="34" charset="-128"/>
                <a:cs typeface="Arial"/>
              </a:rPr>
            </a:br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SAP Expert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(02/2014 – 11/2014)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Adaptation 14th of production business processes for dairy yogurts products and buying row materials.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Responsibilities: Hands-on customization, test-script, end-user training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Technologies: SAP SAP ERP (PP-PI, MM).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Methodologies: Solution Manager.</a:t>
            </a:r>
          </a:p>
          <a:p>
            <a:endParaRPr lang="en-US" sz="1000" dirty="0">
              <a:ea typeface="Arial Unicode MS" pitchFamily="34" charset="-128"/>
              <a:cs typeface="Arial"/>
            </a:endParaRPr>
          </a:p>
          <a:p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Non-Accenture, Food and beverage distribution network company (RU)</a:t>
            </a:r>
          </a:p>
          <a:p>
            <a:pPr>
              <a:spcAft>
                <a:spcPts val="450"/>
              </a:spcAft>
            </a:pPr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SAP Expert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(03/2013 – 02/2014)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The optimization of S&amp;OP (sales &amp; operational processes with import/export processing) for wholesale and distribution federal company (tobacco, beer, food and etc.).</a:t>
            </a:r>
          </a:p>
          <a:p>
            <a:endParaRPr lang="en-US" dirty="0"/>
          </a:p>
        </p:txBody>
      </p:sp>
      <p:sp>
        <p:nvSpPr>
          <p:cNvPr id="23" name="Content Placeholder 18"/>
          <p:cNvSpPr>
            <a:spLocks noGrp="1"/>
          </p:cNvSpPr>
          <p:nvPr>
            <p:ph idx="15"/>
          </p:nvPr>
        </p:nvSpPr>
        <p:spPr>
          <a:xfrm>
            <a:off x="3341433" y="1807556"/>
            <a:ext cx="2748364" cy="4593243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80000"/>
              </a:lnSpc>
              <a:spcAft>
                <a:spcPts val="450"/>
              </a:spcAft>
            </a:pPr>
            <a:r>
              <a:rPr lang="en-US" sz="14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PROJECT</a:t>
            </a:r>
            <a:br>
              <a:rPr lang="en-US" sz="14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</a:br>
            <a:r>
              <a:rPr lang="en-US" sz="14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EXPERIENCE</a:t>
            </a:r>
          </a:p>
          <a:p>
            <a:pPr>
              <a:spcAft>
                <a:spcPts val="450"/>
              </a:spcAft>
            </a:pPr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Non-Accenture, Project name</a:t>
            </a:r>
            <a:br>
              <a:rPr lang="en-US" sz="1000" dirty="0">
                <a:latin typeface="+mj-lt"/>
                <a:ea typeface="Arial Unicode MS" pitchFamily="34" charset="-128"/>
                <a:cs typeface="Arial"/>
              </a:rPr>
            </a:br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SAP IT expert, SME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(06/2016 – present)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Providing  support with Global &amp; Business resources for technical &amp; business process in accordance with SAP SLA.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Responsibilities: Collaborating with internal / external partners to identify &amp; resolve business issues.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Technologies: SAP ERP (LE, PP), EWM &amp; GTS, workflow.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Methodologies: Solution Manager.</a:t>
            </a:r>
          </a:p>
          <a:p>
            <a:endParaRPr lang="en-US" sz="1000" dirty="0">
              <a:ea typeface="Arial Unicode MS" pitchFamily="34" charset="-128"/>
              <a:cs typeface="Arial"/>
            </a:endParaRPr>
          </a:p>
          <a:p>
            <a:pPr>
              <a:spcAft>
                <a:spcPts val="450"/>
              </a:spcAft>
            </a:pPr>
            <a:r>
              <a:rPr lang="en-US" sz="1000" dirty="0">
                <a:latin typeface="+mj-lt"/>
                <a:ea typeface="Arial Unicode MS" pitchFamily="34" charset="-128"/>
                <a:cs typeface="Arial"/>
              </a:rPr>
              <a:t>Non-Accenture, Potash mine and chemical refining (BY) Solution Lead </a:t>
            </a:r>
            <a:r>
              <a:rPr lang="en-US" sz="1000" dirty="0">
                <a:solidFill>
                  <a:schemeClr val="accent1"/>
                </a:solidFill>
                <a:latin typeface="+mj-lt"/>
                <a:ea typeface="Arial Unicode MS" pitchFamily="34" charset="-128"/>
                <a:cs typeface="Arial"/>
              </a:rPr>
              <a:t>(11/2014 – 05/2016)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He was responsible for the execution of the design and implementation phases of new implementation in production mine units and chemical plant.</a:t>
            </a:r>
          </a:p>
          <a:p>
            <a:endParaRPr lang="en-US" sz="1000" dirty="0">
              <a:ea typeface="Arial Unicode MS" pitchFamily="34" charset="-128"/>
              <a:cs typeface="Arial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886200"/>
            <a:ext cx="2438400" cy="220766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8961120" y="174273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62795" y="173198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5D9FEA-B80A-4EAE-A60D-A021A94E2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2956"/>
            <a:ext cx="2070409" cy="2070409"/>
          </a:xfrm>
          <a:prstGeom prst="ellipse">
            <a:avLst/>
          </a:prstGeom>
        </p:spPr>
      </p:pic>
      <p:sp>
        <p:nvSpPr>
          <p:cNvPr id="28" name="Content Placeholder 15"/>
          <p:cNvSpPr>
            <a:spLocks noGrp="1"/>
          </p:cNvSpPr>
          <p:nvPr>
            <p:ph idx="1"/>
          </p:nvPr>
        </p:nvSpPr>
        <p:spPr>
          <a:xfrm>
            <a:off x="304800" y="2819400"/>
            <a:ext cx="2453953" cy="3886200"/>
          </a:xfr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80000"/>
              </a:lnSpc>
              <a:spcAft>
                <a:spcPts val="450"/>
              </a:spcAft>
            </a:pPr>
            <a:r>
              <a:rPr lang="en-US" sz="1400" dirty="0">
                <a:latin typeface="+mj-lt"/>
              </a:rPr>
              <a:t>PROFESSIONAL BACKGROUND</a:t>
            </a:r>
          </a:p>
          <a:p>
            <a:r>
              <a:rPr lang="en-US" sz="1000" dirty="0">
                <a:ea typeface="Arial Unicode MS" pitchFamily="34" charset="-128"/>
                <a:cs typeface="Arial"/>
              </a:rPr>
              <a:t>Over 20 years of SAP implementations experience varying from classic typical SAP ERP implementation to developing highly customized applications for industry wide cost system (SAP ECC, EWM, GTS, SCM &amp; TM, CRM and non-SAP system in landscape connecting through PI). Hands-on experienced solution lead with global view and focus on team work &amp; motivation. He’s also implemented many successful solutions across various industries and sectors using strong background and SAP knowledge  (Oil&amp;Gas, Metallurgy, Chemistry, Pharma, Distribution). XXX graduated from State University in 08/1993 and post-graduated course in University of Informatics 12/1998 (Belarus &amp; Germany).</a:t>
            </a:r>
          </a:p>
          <a:p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F4649-73AA-A940-93F3-CD3970023464}"/>
              </a:ext>
            </a:extLst>
          </p:cNvPr>
          <p:cNvSpPr/>
          <p:nvPr userDrawn="1"/>
        </p:nvSpPr>
        <p:spPr>
          <a:xfrm>
            <a:off x="425681" y="6444817"/>
            <a:ext cx="2353208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900" dirty="0">
                <a:solidFill>
                  <a:srgbClr val="A67600"/>
                </a:solidFill>
              </a:rPr>
              <a:t>Copyright 201</a:t>
            </a:r>
            <a:r>
              <a:rPr lang="lv-LV" sz="900" dirty="0">
                <a:solidFill>
                  <a:srgbClr val="A67600"/>
                </a:solidFill>
              </a:rPr>
              <a:t>8</a:t>
            </a:r>
            <a:r>
              <a:rPr lang="en-US" sz="900" dirty="0">
                <a:solidFill>
                  <a:srgbClr val="A67600"/>
                </a:solidFill>
              </a:rPr>
              <a:t> Accenture. All rights reserved.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+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85800" y="1828800"/>
            <a:ext cx="5257800" cy="3505200"/>
          </a:xfrm>
          <a:ln w="25400">
            <a:solidFill>
              <a:schemeClr val="accent4"/>
            </a:solidFill>
          </a:ln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Project description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248400" y="1828800"/>
            <a:ext cx="5257800" cy="3505200"/>
          </a:xfrm>
          <a:ln w="25400">
            <a:solidFill>
              <a:schemeClr val="accent4"/>
            </a:solidFill>
          </a:ln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Project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28BBA-47B8-E247-8091-380754284FE6}"/>
              </a:ext>
            </a:extLst>
          </p:cNvPr>
          <p:cNvSpPr txBox="1"/>
          <p:nvPr userDrawn="1"/>
        </p:nvSpPr>
        <p:spPr>
          <a:xfrm>
            <a:off x="444137" y="6544491"/>
            <a:ext cx="0" cy="0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25000" lnSpcReduction="20000"/>
          </a:bodyPr>
          <a:lstStyle/>
          <a:p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096097" cy="6867861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0"/>
              </a:solidFill>
            </a:endParaRPr>
          </a:p>
        </p:txBody>
      </p:sp>
      <p:sp>
        <p:nvSpPr>
          <p:cNvPr id="5" name="Content Placeholder 15"/>
          <p:cNvSpPr>
            <a:spLocks noGrp="1"/>
          </p:cNvSpPr>
          <p:nvPr>
            <p:ph sz="quarter" idx="14" hasCustomPrompt="1"/>
          </p:nvPr>
        </p:nvSpPr>
        <p:spPr>
          <a:xfrm>
            <a:off x="361951" y="414224"/>
            <a:ext cx="2473325" cy="846138"/>
          </a:xfrm>
        </p:spPr>
        <p:txBody>
          <a:bodyPr/>
          <a:lstStyle>
            <a:lvl1pPr>
              <a:defRPr sz="1400"/>
            </a:lvl1pPr>
            <a:lvl2pPr marL="0">
              <a:defRPr sz="1400"/>
            </a:lvl2pPr>
          </a:lstStyle>
          <a:p>
            <a:pPr lvl="0"/>
            <a:r>
              <a:rPr lang="en-US" dirty="0"/>
              <a:t>CLICK TO EDIT MASTER TEXT STYLES </a:t>
            </a:r>
            <a:r>
              <a:rPr lang="en-US" sz="1400" b="1" dirty="0">
                <a:solidFill>
                  <a:schemeClr val="tx1"/>
                </a:solidFill>
                <a:latin typeface="+mj-lt"/>
                <a:ea typeface="Arial Unicode MS" pitchFamily="34" charset="-128"/>
                <a:cs typeface="Arial"/>
              </a:rPr>
              <a:t>|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1951" y="1676399"/>
            <a:ext cx="2300927" cy="4110303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Project description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68" y="915037"/>
            <a:ext cx="9031014" cy="491807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7028" y="1816577"/>
            <a:ext cx="3860604" cy="2202127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  <a:p>
            <a:pPr lvl="0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392155" y="3783885"/>
            <a:ext cx="1066655" cy="1431382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Project 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617831" y="3672904"/>
            <a:ext cx="2347649" cy="1498364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1215606" y="4541808"/>
            <a:ext cx="508675" cy="918762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26AED3-3DA5-1C4C-BD33-58154C729532}"/>
              </a:ext>
            </a:extLst>
          </p:cNvPr>
          <p:cNvSpPr/>
          <p:nvPr userDrawn="1"/>
        </p:nvSpPr>
        <p:spPr>
          <a:xfrm>
            <a:off x="425681" y="6444817"/>
            <a:ext cx="2353208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900" dirty="0">
                <a:solidFill>
                  <a:srgbClr val="A67600"/>
                </a:solidFill>
              </a:rPr>
              <a:t>Copyright 201</a:t>
            </a:r>
            <a:r>
              <a:rPr lang="lv-LV" sz="900" dirty="0">
                <a:solidFill>
                  <a:srgbClr val="A67600"/>
                </a:solidFill>
              </a:rPr>
              <a:t>8</a:t>
            </a:r>
            <a:r>
              <a:rPr lang="en-US" sz="900" dirty="0">
                <a:solidFill>
                  <a:srgbClr val="A67600"/>
                </a:solidFill>
              </a:rPr>
              <a:t>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7562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914185" y="4454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453446" y="926123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914185" y="4454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096097" y="0"/>
            <a:ext cx="0" cy="686786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771" y="1676399"/>
            <a:ext cx="2300927" cy="4110303"/>
          </a:xfr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965062" y="1676399"/>
            <a:ext cx="2300927" cy="1524001"/>
          </a:xfr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311417" y="1676399"/>
            <a:ext cx="2300927" cy="2667001"/>
          </a:xfr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445477"/>
            <a:ext cx="2300927" cy="1154723"/>
          </a:xfrm>
        </p:spPr>
        <p:txBody>
          <a:bodyPr lIns="0" tIns="0" rIns="0" bIns="0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2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PROJECT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57200" y="1676399"/>
            <a:ext cx="2300927" cy="4110303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31000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914185" y="4454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453446" y="926123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96097" y="0"/>
            <a:ext cx="0" cy="686786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771" y="1676399"/>
            <a:ext cx="2300927" cy="4110303"/>
          </a:xfr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965062" y="1676399"/>
            <a:ext cx="2300927" cy="4110303"/>
          </a:xfr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311417" y="1676399"/>
            <a:ext cx="2300927" cy="4110303"/>
          </a:xfr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445477"/>
            <a:ext cx="2300927" cy="1154723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32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PROJECT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57200" y="1676399"/>
            <a:ext cx="2300927" cy="4110303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Project description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39617" y="6546574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0039" y="6508955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9478C1-B6FA-4880-93EB-1F2739BEDC38}"/>
              </a:ext>
            </a:extLst>
          </p:cNvPr>
          <p:cNvSpPr/>
          <p:nvPr userDrawn="1"/>
        </p:nvSpPr>
        <p:spPr>
          <a:xfrm>
            <a:off x="425681" y="6444817"/>
            <a:ext cx="2385268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900" dirty="0">
                <a:solidFill>
                  <a:srgbClr val="A67600"/>
                </a:solidFill>
              </a:rPr>
              <a:t>Copyright 201</a:t>
            </a:r>
            <a:r>
              <a:rPr lang="lv-LV" sz="900" dirty="0">
                <a:solidFill>
                  <a:srgbClr val="A67600"/>
                </a:solidFill>
              </a:rPr>
              <a:t>8</a:t>
            </a:r>
            <a:r>
              <a:rPr lang="en-US" sz="900" dirty="0">
                <a:solidFill>
                  <a:srgbClr val="A67600"/>
                </a:solidFill>
              </a:rPr>
              <a:t> Accenture. All rights reserved.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88BF24-7559-D344-8A81-D1170F25BA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9466" y="369301"/>
            <a:ext cx="1294111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1064"/>
            <a:ext cx="9448800" cy="514559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64800" y="2404800"/>
            <a:ext cx="4039200" cy="2304000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483200" y="4449600"/>
            <a:ext cx="1116000" cy="1497600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Project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944084" y="4338618"/>
            <a:ext cx="2456254" cy="1557157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  <a:p>
            <a:pPr lvl="0"/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630410" y="5233353"/>
            <a:ext cx="580390" cy="998178"/>
          </a:xfr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example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3C2239-A462-C44C-B618-C816C883F1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9466" y="369301"/>
            <a:ext cx="1294111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-23192" y="0"/>
            <a:ext cx="12215191" cy="6858000"/>
          </a:xfrm>
          <a:solidFill>
            <a:schemeClr val="bg1">
              <a:lumMod val="95000"/>
            </a:schemeClr>
          </a:solidFill>
          <a:ln w="25400">
            <a:noFill/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Project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CCEE4-8E01-094F-945B-06D183A32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9466" y="369301"/>
            <a:ext cx="1294111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-23192" y="0"/>
            <a:ext cx="12215191" cy="6858000"/>
          </a:xfrm>
          <a:ln w="25400">
            <a:noFill/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Project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9478C1-B6FA-4880-93EB-1F2739BEDC38}"/>
              </a:ext>
            </a:extLst>
          </p:cNvPr>
          <p:cNvSpPr/>
          <p:nvPr userDrawn="1"/>
        </p:nvSpPr>
        <p:spPr>
          <a:xfrm>
            <a:off x="425681" y="6444817"/>
            <a:ext cx="2353208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900" dirty="0">
                <a:solidFill>
                  <a:srgbClr val="A67600"/>
                </a:solidFill>
              </a:rPr>
              <a:t>Copyright 201</a:t>
            </a:r>
            <a:r>
              <a:rPr lang="lv-LV" sz="900" dirty="0">
                <a:solidFill>
                  <a:srgbClr val="A67600"/>
                </a:solidFill>
              </a:rPr>
              <a:t>8</a:t>
            </a:r>
            <a:r>
              <a:rPr lang="en-US" sz="900" dirty="0">
                <a:solidFill>
                  <a:srgbClr val="A67600"/>
                </a:solidFill>
              </a:rPr>
              <a:t> Accenture.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74782-F10F-A74F-817D-F977AB400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9466" y="369301"/>
            <a:ext cx="1294111" cy="5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5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+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1647" y="1983557"/>
            <a:ext cx="2300927" cy="4110303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907921" y="1983556"/>
            <a:ext cx="2866159" cy="4110305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latin typeface="+mj-lt"/>
              </a:defRPr>
            </a:lvl1pPr>
          </a:lstStyle>
          <a:p>
            <a:pPr lvl="0"/>
            <a:r>
              <a:rPr lang="en-US" dirty="0"/>
              <a:t>Some text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525000" y="1828800"/>
            <a:ext cx="2249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748938" y="1983557"/>
            <a:ext cx="2300927" cy="4110303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095293" y="1983557"/>
            <a:ext cx="2300927" cy="4110303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0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3098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6880" y="472713"/>
            <a:ext cx="7608216" cy="99628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HEADLINE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880" y="1941705"/>
            <a:ext cx="7608216" cy="41103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478C1-B6FA-4880-93EB-1F2739BEDC38}"/>
              </a:ext>
            </a:extLst>
          </p:cNvPr>
          <p:cNvSpPr/>
          <p:nvPr userDrawn="1"/>
        </p:nvSpPr>
        <p:spPr>
          <a:xfrm>
            <a:off x="425682" y="6444817"/>
            <a:ext cx="2353208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201</a:t>
            </a:r>
            <a:r>
              <a:rPr lang="lv-LV" sz="9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Accenture.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75"/>
          <a:stretch/>
        </p:blipFill>
        <p:spPr>
          <a:xfrm>
            <a:off x="10483759" y="369301"/>
            <a:ext cx="1290320" cy="3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26" r:id="rId1"/>
    <p:sldLayoutId id="2147486020" r:id="rId2"/>
    <p:sldLayoutId id="2147486035" r:id="rId3"/>
    <p:sldLayoutId id="2147486027" r:id="rId4"/>
    <p:sldLayoutId id="2147486028" r:id="rId5"/>
    <p:sldLayoutId id="2147486029" r:id="rId6"/>
    <p:sldLayoutId id="2147486030" r:id="rId7"/>
    <p:sldLayoutId id="2147486031" r:id="rId8"/>
    <p:sldLayoutId id="2147486032" r:id="rId9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Tx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0" algn="l" defTabSz="685800" rtl="0" eaLnBrk="1" latinLnBrk="0" hangingPunct="1">
        <a:lnSpc>
          <a:spcPct val="100000"/>
        </a:lnSpc>
        <a:spcBef>
          <a:spcPts val="0"/>
        </a:spcBef>
        <a:buFontTx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338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Shape 17418"/>
          <p:cNvSpPr/>
          <p:nvPr/>
        </p:nvSpPr>
        <p:spPr>
          <a:xfrm>
            <a:off x="2928162" y="379482"/>
            <a:ext cx="49965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9" name="Shape 17419"/>
          <p:cNvSpPr/>
          <p:nvPr/>
        </p:nvSpPr>
        <p:spPr>
          <a:xfrm>
            <a:off x="0" y="0"/>
            <a:ext cx="3096000" cy="68679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0" name="Shape 17420"/>
          <p:cNvSpPr txBox="1"/>
          <p:nvPr/>
        </p:nvSpPr>
        <p:spPr>
          <a:xfrm>
            <a:off x="3410726" y="268840"/>
            <a:ext cx="6124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sz="32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PALANI GANESAN</a:t>
            </a:r>
            <a:endParaRPr dirty="0"/>
          </a:p>
        </p:txBody>
      </p:sp>
      <p:sp>
        <p:nvSpPr>
          <p:cNvPr id="17421" name="Shape 17421"/>
          <p:cNvSpPr txBox="1"/>
          <p:nvPr/>
        </p:nvSpPr>
        <p:spPr>
          <a:xfrm>
            <a:off x="3359150" y="1371658"/>
            <a:ext cx="4404458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Skills:Dot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 framework, Entity framework, dependency injection, 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server, TDD</a:t>
            </a:r>
            <a:endParaRPr dirty="0"/>
          </a:p>
        </p:txBody>
      </p:sp>
      <p:sp>
        <p:nvSpPr>
          <p:cNvPr id="17422" name="Shape 17422"/>
          <p:cNvSpPr txBox="1">
            <a:spLocks noGrp="1"/>
          </p:cNvSpPr>
          <p:nvPr>
            <p:ph type="body" idx="13"/>
          </p:nvPr>
        </p:nvSpPr>
        <p:spPr>
          <a:xfrm>
            <a:off x="6796407" y="1858947"/>
            <a:ext cx="4709100" cy="4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 Black"/>
              <a:buNone/>
            </a:pPr>
            <a:r>
              <a:rPr lang="en-US" sz="1400" dirty="0">
                <a:solidFill>
                  <a:schemeClr val="accent1"/>
                </a:solidFill>
              </a:rPr>
              <a:t>TECHNICAL SKILLS</a:t>
            </a:r>
            <a:endParaRPr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dirty="0" smtClean="0"/>
              <a:t>ASP.NET MVC</a:t>
            </a:r>
            <a:endParaRPr sz="1000"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dirty="0" err="1" smtClean="0"/>
              <a:t>Angularjs</a:t>
            </a:r>
            <a:r>
              <a:rPr lang="en-US" sz="1000" dirty="0" smtClean="0"/>
              <a:t>, Angular 2 &amp; 4</a:t>
            </a:r>
            <a:endParaRPr sz="1000"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dirty="0" err="1" smtClean="0"/>
              <a:t>Sql</a:t>
            </a:r>
            <a:r>
              <a:rPr lang="en-US" sz="1000" dirty="0" smtClean="0"/>
              <a:t> server 2008</a:t>
            </a:r>
            <a:endParaRPr sz="1000"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endParaRPr dirty="0"/>
          </a:p>
          <a:p>
            <a:pPr lvl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Black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 Black"/>
              <a:buNone/>
            </a:pPr>
            <a:r>
              <a:rPr lang="en-US" sz="1400" dirty="0">
                <a:solidFill>
                  <a:schemeClr val="accent1"/>
                </a:solidFill>
              </a:rPr>
              <a:t>Experience Summary</a:t>
            </a:r>
            <a:endParaRPr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dirty="0"/>
              <a:t>Total : </a:t>
            </a:r>
            <a:r>
              <a:rPr lang="en-US" dirty="0" smtClean="0"/>
              <a:t>5.9 </a:t>
            </a:r>
            <a:r>
              <a:rPr lang="en-US" dirty="0" err="1"/>
              <a:t>Yrs</a:t>
            </a:r>
            <a:endParaRPr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endParaRPr dirty="0"/>
          </a:p>
          <a:p>
            <a:pPr marL="179999" lvl="0" indent="-11332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 Black"/>
              <a:buNone/>
            </a:pPr>
            <a:r>
              <a:rPr lang="en-US" sz="1400" dirty="0">
                <a:solidFill>
                  <a:schemeClr val="accent1"/>
                </a:solidFill>
              </a:rPr>
              <a:t>Languages</a:t>
            </a:r>
            <a:endParaRPr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dirty="0"/>
              <a:t>English</a:t>
            </a:r>
            <a:endParaRPr dirty="0"/>
          </a:p>
          <a:p>
            <a:pPr marL="179999" lvl="0" indent="-17999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dirty="0" smtClean="0"/>
              <a:t>Tamil</a:t>
            </a:r>
            <a:endParaRPr dirty="0"/>
          </a:p>
        </p:txBody>
      </p:sp>
      <p:sp>
        <p:nvSpPr>
          <p:cNvPr id="17423" name="Shape 17423"/>
          <p:cNvSpPr txBox="1">
            <a:spLocks noGrp="1"/>
          </p:cNvSpPr>
          <p:nvPr>
            <p:ph type="body" idx="14"/>
          </p:nvPr>
        </p:nvSpPr>
        <p:spPr>
          <a:xfrm>
            <a:off x="6159110" y="1801531"/>
            <a:ext cx="2723700" cy="4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dirty="0"/>
          </a:p>
        </p:txBody>
      </p:sp>
      <p:sp>
        <p:nvSpPr>
          <p:cNvPr id="17424" name="Shape 17424"/>
          <p:cNvSpPr txBox="1">
            <a:spLocks noGrp="1"/>
          </p:cNvSpPr>
          <p:nvPr>
            <p:ph type="body" idx="15"/>
          </p:nvPr>
        </p:nvSpPr>
        <p:spPr>
          <a:xfrm>
            <a:off x="3410730" y="1801531"/>
            <a:ext cx="2937435" cy="459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 Black"/>
              <a:buNone/>
            </a:pPr>
            <a: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b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4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EXPERIENCE</a:t>
            </a:r>
            <a:endParaRPr dirty="0"/>
          </a:p>
          <a:p>
            <a:pPr lvl="0">
              <a:spcBef>
                <a:spcPts val="450"/>
              </a:spcBef>
              <a:buClr>
                <a:schemeClr val="dk1"/>
              </a:buClr>
              <a:buSzPts val="1000"/>
            </a:pPr>
            <a:r>
              <a:rPr lang="en-US" sz="1000" dirty="0">
                <a:latin typeface="Arial Black"/>
                <a:ea typeface="Arial Black"/>
                <a:cs typeface="Arial Black"/>
                <a:sym typeface="Arial Black"/>
              </a:rPr>
              <a:t>Marketing Commission System</a:t>
            </a:r>
            <a:br>
              <a:rPr lang="en-US" sz="1000" dirty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1000" dirty="0" smtClean="0">
                <a:latin typeface="Arial Black"/>
                <a:ea typeface="Arial Black"/>
                <a:cs typeface="Arial Black"/>
                <a:sym typeface="Arial Black"/>
              </a:rPr>
              <a:t>Angular </a:t>
            </a:r>
            <a:r>
              <a:rPr lang="en-US" sz="1000" dirty="0" err="1" smtClean="0">
                <a:latin typeface="Arial Black"/>
                <a:ea typeface="Arial Black"/>
                <a:cs typeface="Arial Black"/>
                <a:sym typeface="Arial Black"/>
              </a:rPr>
              <a:t>js</a:t>
            </a:r>
            <a:r>
              <a:rPr lang="en-US" sz="1000" dirty="0" smtClean="0">
                <a:latin typeface="Arial Black"/>
                <a:ea typeface="Arial Black"/>
                <a:cs typeface="Arial Black"/>
                <a:sym typeface="Arial Black"/>
              </a:rPr>
              <a:t>  Developer</a:t>
            </a:r>
            <a:r>
              <a:rPr lang="en-US" sz="1000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(10/2016 </a:t>
            </a:r>
            <a:r>
              <a:rPr lang="en-US" sz="10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lang="en-US" sz="1000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09/2018)</a:t>
            </a:r>
            <a:endParaRPr dirty="0"/>
          </a:p>
          <a:p>
            <a:pPr lvl="0">
              <a:spcBef>
                <a:spcPts val="450"/>
              </a:spcBef>
              <a:buClr>
                <a:schemeClr val="dk1"/>
              </a:buClr>
              <a:buSzPts val="1000"/>
            </a:pPr>
            <a:r>
              <a:rPr lang="en-US" sz="1000" smtClean="0"/>
              <a:t>MCS </a:t>
            </a:r>
            <a:r>
              <a:rPr lang="en-US" sz="1000" dirty="0"/>
              <a:t>is an information system which is the system of record for agent information pertaining to licensing, commission hierarchies and commission payments for life and annuity business residing on multiple administration platforms</a:t>
            </a:r>
            <a:r>
              <a:rPr lang="en-US" sz="1000" dirty="0" smtClean="0"/>
              <a:t>.</a:t>
            </a:r>
          </a:p>
          <a:p>
            <a:pPr lvl="0">
              <a:spcBef>
                <a:spcPts val="450"/>
              </a:spcBef>
              <a:buClr>
                <a:schemeClr val="dk1"/>
              </a:buClr>
              <a:buSzPts val="1000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dirty="0"/>
              <a:t>Responsibilities: coding, writing queries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dirty="0"/>
              <a:t>Technologies: </a:t>
            </a:r>
            <a:r>
              <a:rPr lang="en-US" sz="1000" dirty="0" smtClean="0"/>
              <a:t>Angular </a:t>
            </a:r>
            <a:r>
              <a:rPr lang="en-US" sz="1000" dirty="0" err="1" smtClean="0"/>
              <a:t>js</a:t>
            </a:r>
            <a:r>
              <a:rPr lang="en-US" sz="1000" dirty="0" smtClean="0"/>
              <a:t>, </a:t>
            </a:r>
            <a:r>
              <a:rPr lang="en-US" sz="1000" dirty="0" err="1" smtClean="0"/>
              <a:t>Webapi</a:t>
            </a:r>
            <a:r>
              <a:rPr lang="en-US" sz="1000" dirty="0" smtClean="0"/>
              <a:t>, Entity </a:t>
            </a:r>
            <a:r>
              <a:rPr lang="en-US" sz="1000" dirty="0" err="1" smtClean="0"/>
              <a:t>Fremework</a:t>
            </a:r>
            <a:r>
              <a:rPr lang="en-US" sz="1000" dirty="0" smtClean="0"/>
              <a:t>, </a:t>
            </a:r>
            <a:r>
              <a:rPr lang="en-US" sz="1000" dirty="0" err="1" smtClean="0"/>
              <a:t>Sql</a:t>
            </a:r>
            <a:r>
              <a:rPr lang="en-US" sz="1000" dirty="0" smtClean="0"/>
              <a:t> server.</a:t>
            </a:r>
          </a:p>
          <a:p>
            <a:pPr>
              <a:buClr>
                <a:schemeClr val="dk1"/>
              </a:buClr>
              <a:buSzPts val="1000"/>
            </a:pPr>
            <a:r>
              <a:rPr lang="en-US" dirty="0"/>
              <a:t>Methodologies: Agile.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dirty="0" smtClean="0"/>
              <a:t> </a:t>
            </a:r>
            <a:endParaRPr dirty="0"/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dirty="0" err="1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Expresstrucktax</a:t>
            </a:r>
            <a:endParaRPr lang="en-US" sz="1000" b="1" dirty="0" smtClean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dirty="0" smtClean="0">
                <a:latin typeface="Arial Black"/>
                <a:ea typeface="Arial Black"/>
                <a:cs typeface="Arial Black"/>
                <a:sym typeface="Arial Black"/>
              </a:rPr>
              <a:t>MVC Developer </a:t>
            </a:r>
            <a:r>
              <a:rPr lang="en-US" sz="1000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(08/2015 </a:t>
            </a:r>
            <a:r>
              <a:rPr lang="en-US" sz="10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– </a:t>
            </a:r>
            <a:r>
              <a:rPr lang="en-US" sz="1000" dirty="0" smtClean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08/2016</a:t>
            </a:r>
            <a:r>
              <a:rPr lang="en-US" sz="100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dirty="0"/>
          </a:p>
          <a:p>
            <a:pPr lvl="0">
              <a:spcBef>
                <a:spcPts val="450"/>
              </a:spcBef>
              <a:buClr>
                <a:schemeClr val="dk1"/>
              </a:buClr>
              <a:buSzPts val="1000"/>
            </a:pPr>
            <a:r>
              <a:rPr lang="en-US" dirty="0" smtClean="0"/>
              <a:t>This </a:t>
            </a:r>
            <a:r>
              <a:rPr lang="en-US" dirty="0"/>
              <a:t>is a package developed specifically for a Truck Tax where all the major processes or modules are organized in an integrated fashion</a:t>
            </a:r>
            <a:r>
              <a:rPr lang="en-US" dirty="0" smtClean="0"/>
              <a:t>.</a:t>
            </a:r>
          </a:p>
          <a:p>
            <a:pPr lvl="0">
              <a:spcBef>
                <a:spcPts val="450"/>
              </a:spcBef>
              <a:buClr>
                <a:schemeClr val="dk1"/>
              </a:buClr>
              <a:buSzPts val="1000"/>
            </a:pPr>
            <a:endParaRPr lang="en-US" sz="1000" dirty="0"/>
          </a:p>
          <a:p>
            <a:pPr lvl="0">
              <a:spcBef>
                <a:spcPts val="450"/>
              </a:spcBef>
              <a:buClr>
                <a:schemeClr val="dk1"/>
              </a:buClr>
              <a:buSzPts val="1000"/>
            </a:pPr>
            <a:r>
              <a:rPr lang="en-US" sz="1000" dirty="0" smtClean="0"/>
              <a:t>Responsibilities</a:t>
            </a:r>
            <a:r>
              <a:rPr lang="en-US" sz="1000" dirty="0"/>
              <a:t>: coding,</a:t>
            </a:r>
            <a:endParaRPr dirty="0"/>
          </a:p>
          <a:p>
            <a:pPr lvl="0">
              <a:buClr>
                <a:schemeClr val="dk1"/>
              </a:buClr>
              <a:buSzPts val="1000"/>
            </a:pPr>
            <a:r>
              <a:rPr lang="en-US" sz="1000" dirty="0"/>
              <a:t>Technologies:  </a:t>
            </a:r>
            <a:r>
              <a:rPr lang="en-US" sz="1000" dirty="0" smtClean="0"/>
              <a:t>ASP.NET MVC , </a:t>
            </a:r>
            <a:r>
              <a:rPr lang="en-US" sz="1000" dirty="0" err="1"/>
              <a:t>Webapi</a:t>
            </a:r>
            <a:r>
              <a:rPr lang="en-US" sz="1000" dirty="0"/>
              <a:t>, Entity </a:t>
            </a:r>
            <a:r>
              <a:rPr lang="en-US" sz="1000" dirty="0" err="1"/>
              <a:t>Fremework</a:t>
            </a:r>
            <a:r>
              <a:rPr lang="en-US" sz="1000" dirty="0"/>
              <a:t>, </a:t>
            </a:r>
            <a:r>
              <a:rPr lang="en-US" sz="1000" dirty="0" err="1"/>
              <a:t>Sql</a:t>
            </a:r>
            <a:r>
              <a:rPr lang="en-US" sz="1000" dirty="0"/>
              <a:t> server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dirty="0"/>
              <a:t>Methodologies: </a:t>
            </a:r>
            <a:r>
              <a:rPr lang="en-US" sz="1000" dirty="0" smtClean="0"/>
              <a:t>Agile.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dirty="0"/>
          </a:p>
        </p:txBody>
      </p:sp>
      <p:sp>
        <p:nvSpPr>
          <p:cNvPr id="17425" name="Shape 17425"/>
          <p:cNvSpPr txBox="1"/>
          <p:nvPr/>
        </p:nvSpPr>
        <p:spPr>
          <a:xfrm>
            <a:off x="457200" y="3886200"/>
            <a:ext cx="2438400" cy="22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6" name="Shape 17426"/>
          <p:cNvSpPr txBox="1"/>
          <p:nvPr/>
        </p:nvSpPr>
        <p:spPr>
          <a:xfrm>
            <a:off x="9331051" y="16893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7" name="Shape 17427"/>
          <p:cNvSpPr txBox="1"/>
          <p:nvPr/>
        </p:nvSpPr>
        <p:spPr>
          <a:xfrm>
            <a:off x="10262795" y="17319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8" name="Shape 17428"/>
          <p:cNvSpPr txBox="1">
            <a:spLocks noGrp="1"/>
          </p:cNvSpPr>
          <p:nvPr>
            <p:ph type="body" idx="1"/>
          </p:nvPr>
        </p:nvSpPr>
        <p:spPr>
          <a:xfrm>
            <a:off x="319436" y="2646370"/>
            <a:ext cx="24540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Black"/>
              <a:buNone/>
            </a:pPr>
            <a:r>
              <a:rPr lang="en-US" sz="1400" dirty="0">
                <a:latin typeface="Arial Black"/>
                <a:ea typeface="Arial Black"/>
                <a:cs typeface="Arial Black"/>
                <a:sym typeface="Arial Black"/>
              </a:rPr>
              <a:t>PROFESSIONAL BACKGROUND</a:t>
            </a:r>
            <a:endParaRPr dirty="0"/>
          </a:p>
          <a:p>
            <a:pPr lvl="0" algn="just">
              <a:spcBef>
                <a:spcPts val="450"/>
              </a:spcBef>
              <a:buClr>
                <a:srgbClr val="000000"/>
              </a:buClr>
              <a:buSzPts val="250"/>
            </a:pPr>
            <a:r>
              <a:rPr lang="en-US" sz="1000" dirty="0">
                <a:solidFill>
                  <a:srgbClr val="000000"/>
                </a:solidFill>
              </a:rPr>
              <a:t>I have been a Full stack developer since Jan 2017  and before that I have worked on different commercial projects (insurance, tax) as dot net developer. I am holding B.E degree CSE 2012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17429" name="Shape 17429"/>
          <p:cNvSpPr/>
          <p:nvPr/>
        </p:nvSpPr>
        <p:spPr>
          <a:xfrm>
            <a:off x="533400" y="764140"/>
            <a:ext cx="1986900" cy="1772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A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Paste Photo Here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O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500"/>
      </a:accent1>
      <a:accent2>
        <a:srgbClr val="FF0000"/>
      </a:accent2>
      <a:accent3>
        <a:srgbClr val="808080"/>
      </a:accent3>
      <a:accent4>
        <a:srgbClr val="FFB600"/>
      </a:accent4>
      <a:accent5>
        <a:srgbClr val="C0C0C0"/>
      </a:accent5>
      <a:accent6>
        <a:srgbClr val="292929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83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Arial Black</vt:lpstr>
      <vt:lpstr>DejaVu Sans</vt:lpstr>
      <vt:lpstr>Times New Roman</vt:lpstr>
      <vt:lpstr>WenQuanYi Zen Hei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G, Ilayaraja (Cognizant)</dc:creator>
  <cp:lastModifiedBy>G, Ilayaraja (Cognizant)</cp:lastModifiedBy>
  <cp:revision>6</cp:revision>
  <dcterms:modified xsi:type="dcterms:W3CDTF">2018-11-15T10:27:06Z</dcterms:modified>
</cp:coreProperties>
</file>