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320" r:id="rId25"/>
    <p:sldId id="280" r:id="rId26"/>
    <p:sldId id="319" r:id="rId27"/>
    <p:sldId id="282" r:id="rId28"/>
    <p:sldId id="325"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21" r:id="rId46"/>
    <p:sldId id="301" r:id="rId47"/>
    <p:sldId id="322" r:id="rId48"/>
    <p:sldId id="303" r:id="rId49"/>
    <p:sldId id="324" r:id="rId50"/>
    <p:sldId id="305" r:id="rId51"/>
    <p:sldId id="307" r:id="rId52"/>
    <p:sldId id="306" r:id="rId53"/>
    <p:sldId id="308" r:id="rId54"/>
    <p:sldId id="309" r:id="rId55"/>
    <p:sldId id="310" r:id="rId56"/>
    <p:sldId id="311" r:id="rId57"/>
    <p:sldId id="312" r:id="rId58"/>
    <p:sldId id="313" r:id="rId59"/>
    <p:sldId id="314" r:id="rId60"/>
    <p:sldId id="315" r:id="rId61"/>
    <p:sldId id="316" r:id="rId62"/>
    <p:sldId id="317" r:id="rId63"/>
    <p:sldId id="318" r:id="rId64"/>
    <p:sldId id="323" r:id="rId65"/>
  </p:sldIdLst>
  <p:sldSz cx="9144000" cy="6858000" type="screen4x3"/>
  <p:notesSz cx="6858000" cy="9144000"/>
  <p:custShowLst>
    <p:custShow name="Custom Show 1" id="0">
      <p:sldLst>
        <p:sld r:id="rId2"/>
        <p:sld r:id="rId4"/>
        <p:sld r:id="rId5"/>
        <p:sld r:id="rId6"/>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43" autoAdjust="0"/>
  </p:normalViewPr>
  <p:slideViewPr>
    <p:cSldViewPr>
      <p:cViewPr varScale="1">
        <p:scale>
          <a:sx n="97" d="100"/>
          <a:sy n="97" d="100"/>
        </p:scale>
        <p:origin x="-7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69B3E-D261-42D0-AB4C-DFB80CD7B6A2}" type="datetimeFigureOut">
              <a:rPr lang="en-US" smtClean="0"/>
              <a:pPr/>
              <a:t>10/6/2011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69B3E-D261-42D0-AB4C-DFB80CD7B6A2}" type="datetimeFigureOut">
              <a:rPr lang="en-US" smtClean="0"/>
              <a:pPr/>
              <a:t>10/6/2011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69B3E-D261-42D0-AB4C-DFB80CD7B6A2}" type="datetimeFigureOut">
              <a:rPr lang="en-US" smtClean="0"/>
              <a:pPr/>
              <a:t>10/6/2011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69B3E-D261-42D0-AB4C-DFB80CD7B6A2}" type="datetimeFigureOut">
              <a:rPr lang="en-US" smtClean="0"/>
              <a:pPr/>
              <a:t>10/6/2011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69B3E-D261-42D0-AB4C-DFB80CD7B6A2}" type="datetimeFigureOut">
              <a:rPr lang="en-US" smtClean="0"/>
              <a:pPr/>
              <a:t>10/6/2011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E69B3E-D261-42D0-AB4C-DFB80CD7B6A2}" type="datetimeFigureOut">
              <a:rPr lang="en-US" smtClean="0"/>
              <a:pPr/>
              <a:t>10/6/2011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E69B3E-D261-42D0-AB4C-DFB80CD7B6A2}" type="datetimeFigureOut">
              <a:rPr lang="en-US" smtClean="0"/>
              <a:pPr/>
              <a:t>10/6/2011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E69B3E-D261-42D0-AB4C-DFB80CD7B6A2}" type="datetimeFigureOut">
              <a:rPr lang="en-US" smtClean="0"/>
              <a:pPr/>
              <a:t>10/6/2011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69B3E-D261-42D0-AB4C-DFB80CD7B6A2}" type="datetimeFigureOut">
              <a:rPr lang="en-US" smtClean="0"/>
              <a:pPr/>
              <a:t>10/6/2011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69B3E-D261-42D0-AB4C-DFB80CD7B6A2}" type="datetimeFigureOut">
              <a:rPr lang="en-US" smtClean="0"/>
              <a:pPr/>
              <a:t>10/6/2011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69B3E-D261-42D0-AB4C-DFB80CD7B6A2}" type="datetimeFigureOut">
              <a:rPr lang="en-US" smtClean="0"/>
              <a:pPr/>
              <a:t>10/6/2011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B938-AE20-4DF3-B676-34F25A514E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69B3E-D261-42D0-AB4C-DFB80CD7B6A2}" type="datetimeFigureOut">
              <a:rPr lang="en-US" smtClean="0"/>
              <a:pPr/>
              <a:t>10/6/2011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2B938-AE20-4DF3-B676-34F25A514E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the experiment!</a:t>
            </a:r>
            <a:endParaRPr lang="en-US" dirty="0"/>
          </a:p>
        </p:txBody>
      </p:sp>
      <p:sp>
        <p:nvSpPr>
          <p:cNvPr id="3" name="Subtitle 2"/>
          <p:cNvSpPr>
            <a:spLocks noGrp="1"/>
          </p:cNvSpPr>
          <p:nvPr>
            <p:ph type="subTitle" idx="1"/>
          </p:nvPr>
        </p:nvSpPr>
        <p:spPr/>
        <p:txBody>
          <a:bodyPr/>
          <a:lstStyle/>
          <a:p>
            <a:r>
              <a:rPr lang="en-US" dirty="0" smtClean="0"/>
              <a:t>This is a test of your memory and learning ability while listening to music and noise.</a:t>
            </a:r>
            <a:endParaRPr lang="en-US" dirty="0"/>
          </a:p>
        </p:txBody>
      </p:sp>
    </p:spTree>
  </p:cSld>
  <p:clrMapOvr>
    <a:masterClrMapping/>
  </p:clrMapOvr>
  <p:transition advClick="0"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CANADA</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EMBALMER</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INFANTRY</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ALGORITHM</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MICROCOSM</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DONKEY</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EXPLOSION</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JUSTICES</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ELDERBERRY</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STROGANOFF</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Please make sure you keep the headphones on at all times.</a:t>
            </a:r>
          </a:p>
          <a:p>
            <a:r>
              <a:rPr lang="en-US" dirty="0" smtClean="0"/>
              <a:t>If the headphones or the volume of sound coming from them cause you discomfort, please notify the experimenter now.</a:t>
            </a:r>
          </a:p>
          <a:p>
            <a:r>
              <a:rPr lang="en-US" dirty="0" smtClean="0"/>
              <a:t>During the experiment, it is important that you pay attention to the words and text that will appear on screen.</a:t>
            </a:r>
          </a:p>
          <a:p>
            <a:r>
              <a:rPr lang="en-US" dirty="0" smtClean="0"/>
              <a:t>Do not write anything on the response sheets except as directed.</a:t>
            </a:r>
            <a:endParaRPr lang="en-US" dirty="0"/>
          </a:p>
        </p:txBody>
      </p:sp>
    </p:spTree>
  </p:cSld>
  <p:clrMapOvr>
    <a:masterClrMapping/>
  </p:clrMapOvr>
  <p:transition advClick="0" advTm="1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evaluations are now over.</a:t>
            </a:r>
            <a:endParaRPr lang="en-US" dirty="0"/>
          </a:p>
        </p:txBody>
      </p:sp>
      <p:sp>
        <p:nvSpPr>
          <p:cNvPr id="3" name="Content Placeholder 2"/>
          <p:cNvSpPr>
            <a:spLocks noGrp="1"/>
          </p:cNvSpPr>
          <p:nvPr>
            <p:ph idx="1"/>
          </p:nvPr>
        </p:nvSpPr>
        <p:spPr/>
        <p:txBody>
          <a:bodyPr/>
          <a:lstStyle/>
          <a:p>
            <a:r>
              <a:rPr lang="en-US" dirty="0" smtClean="0"/>
              <a:t>Please locate your first response sheet and a pen.</a:t>
            </a:r>
          </a:p>
          <a:p>
            <a:r>
              <a:rPr lang="en-US" dirty="0" smtClean="0"/>
              <a:t>Write down all the words you just evaluated on your response sheet.</a:t>
            </a:r>
          </a:p>
          <a:p>
            <a:r>
              <a:rPr lang="en-US" dirty="0" smtClean="0"/>
              <a:t>Order does not matter so long as you recall the word correctly.</a:t>
            </a:r>
            <a:endParaRPr lang="en-US" dirty="0"/>
          </a:p>
        </p:txBody>
      </p:sp>
    </p:spTree>
  </p:cSld>
  <p:clrMapOvr>
    <a:masterClrMapping/>
  </p:clrMapOvr>
  <p:transition advClick="0" advTm="5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Test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Please turn your response sheet over.  On the back, you will find the Text Recall area.</a:t>
            </a:r>
          </a:p>
          <a:p>
            <a:r>
              <a:rPr lang="en-US" dirty="0" smtClean="0"/>
              <a:t>Please write down the entirety of the essay you memorized previously, word-for-word in order.</a:t>
            </a:r>
          </a:p>
          <a:p>
            <a:r>
              <a:rPr lang="en-US" dirty="0" smtClean="0"/>
              <a:t>If you are not sure of the exact wording or where something you remember was in the essay, please use your best guess.</a:t>
            </a:r>
          </a:p>
          <a:p>
            <a:r>
              <a:rPr lang="en-US" dirty="0" smtClean="0"/>
              <a:t>You will have two minutes and thirty seconds to write.</a:t>
            </a:r>
            <a:endParaRPr lang="en-US" dirty="0"/>
          </a:p>
        </p:txBody>
      </p:sp>
    </p:spTree>
  </p:cSld>
  <p:clrMapOvr>
    <a:masterClrMapping/>
  </p:clrMapOvr>
  <p:transition advClick="0" advTm="150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phase is now over.</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You will now be asked to complete similar tasks to the ones you just completed, while listening to a different type of audio.  This may be music, noise, or silence.</a:t>
            </a:r>
          </a:p>
          <a:p>
            <a:r>
              <a:rPr lang="en-US" dirty="0" smtClean="0"/>
              <a:t>If you do not hear anything through the headphones, there is no need to notify the experimenter.  This is normal for some conditions.  Please leave the headphones on, even if no sound is coming out of them.</a:t>
            </a:r>
            <a:endParaRPr lang="en-US" dirty="0"/>
          </a:p>
        </p:txBody>
      </p:sp>
    </p:spTree>
  </p:cSld>
  <p:clrMapOvr>
    <a:masterClrMapping/>
  </p:clrMapOvr>
  <p:transition advClick="0" advTm="1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Again, please make sure you keep the headphones on at all times.</a:t>
            </a:r>
          </a:p>
          <a:p>
            <a:r>
              <a:rPr lang="en-US" dirty="0" smtClean="0"/>
              <a:t>Do not write on the response sheets at any time except as directed.</a:t>
            </a:r>
          </a:p>
        </p:txBody>
      </p:sp>
    </p:spTree>
  </p:cSld>
  <p:clrMapOvr>
    <a:masterClrMapping/>
  </p:clrMapOvr>
  <p:transition advClick="0" advTm="1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en-US" dirty="0"/>
          </a:p>
        </p:txBody>
      </p:sp>
      <p:sp>
        <p:nvSpPr>
          <p:cNvPr id="3" name="Content Placeholder 2"/>
          <p:cNvSpPr>
            <a:spLocks noGrp="1"/>
          </p:cNvSpPr>
          <p:nvPr>
            <p:ph idx="1"/>
          </p:nvPr>
        </p:nvSpPr>
        <p:spPr/>
        <p:txBody>
          <a:bodyPr>
            <a:normAutofit/>
          </a:bodyPr>
          <a:lstStyle/>
          <a:p>
            <a:r>
              <a:rPr lang="en-US" dirty="0" smtClean="0"/>
              <a:t>Please memorize the words on the following slide in the order they are presented.</a:t>
            </a:r>
          </a:p>
          <a:p>
            <a:r>
              <a:rPr lang="en-US" dirty="0" smtClean="0"/>
              <a:t>You will soon be asked to recall the words you have memorized.</a:t>
            </a:r>
          </a:p>
          <a:p>
            <a:r>
              <a:rPr lang="en-US" dirty="0" smtClean="0"/>
              <a:t>Feel free to use any mnemonic strategies you are comfortable with.</a:t>
            </a:r>
          </a:p>
          <a:p>
            <a:r>
              <a:rPr lang="en-US" dirty="0" smtClean="0"/>
              <a:t>You will have 1 minute and 30 seconds to study the word list.</a:t>
            </a:r>
            <a:endParaRPr lang="en-US" dirty="0"/>
          </a:p>
        </p:txBody>
      </p:sp>
    </p:spTree>
  </p:cSld>
  <p:clrMapOvr>
    <a:masterClrMapping/>
  </p:clrMapOvr>
  <p:transition advClick="0" advTm="20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Memorize the following in order:</a:t>
            </a:r>
            <a:endParaRPr lang="en-US" dirty="0"/>
          </a:p>
        </p:txBody>
      </p:sp>
      <p:sp>
        <p:nvSpPr>
          <p:cNvPr id="4" name="Content Placeholder 2"/>
          <p:cNvSpPr txBox="1">
            <a:spLocks/>
          </p:cNvSpPr>
          <p:nvPr/>
        </p:nvSpPr>
        <p:spPr>
          <a:xfrm>
            <a:off x="4572000" y="1600200"/>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572000" y="1600200"/>
            <a:ext cx="4114800" cy="4525963"/>
          </a:xfrm>
          <a:prstGeom prst="rect">
            <a:avLst/>
          </a:prstGeom>
        </p:spPr>
        <p:txBody>
          <a:bodyPr vert="horz" lIns="91440" tIns="45720" rIns="91440" bIns="45720" rtlCol="0">
            <a:normAutofit lnSpcReduction="10000"/>
          </a:bodyPr>
          <a:lstStyle/>
          <a:p>
            <a:pPr marL="514350" indent="-514350">
              <a:spcBef>
                <a:spcPct val="20000"/>
              </a:spcBef>
              <a:buFont typeface="+mj-lt"/>
              <a:buAutoNum type="arabicPeriod" startAt="6"/>
            </a:pPr>
            <a:r>
              <a:rPr lang="en-US" sz="3200" dirty="0" smtClean="0"/>
              <a:t>KNIFEFISH</a:t>
            </a:r>
            <a:br>
              <a:rPr lang="en-US" sz="3200" dirty="0" smtClean="0"/>
            </a:br>
            <a:endParaRPr lang="en-US" sz="3200" dirty="0" smtClean="0"/>
          </a:p>
          <a:p>
            <a:pPr marL="514350" indent="-514350">
              <a:spcBef>
                <a:spcPct val="20000"/>
              </a:spcBef>
              <a:buFont typeface="+mj-lt"/>
              <a:buAutoNum type="arabicPeriod" startAt="6"/>
            </a:pPr>
            <a:r>
              <a:rPr lang="en-US" sz="3200" dirty="0" smtClean="0"/>
              <a:t>PARTIES</a:t>
            </a:r>
            <a:br>
              <a:rPr lang="en-US" sz="3200" dirty="0" smtClean="0"/>
            </a:br>
            <a:endParaRPr lang="en-US" sz="3200" dirty="0" smtClean="0"/>
          </a:p>
          <a:p>
            <a:pPr marL="514350" indent="-514350">
              <a:spcBef>
                <a:spcPct val="20000"/>
              </a:spcBef>
              <a:buFont typeface="+mj-lt"/>
              <a:buAutoNum type="arabicPeriod" startAt="6"/>
            </a:pPr>
            <a:r>
              <a:rPr lang="en-US" sz="3200" dirty="0" smtClean="0"/>
              <a:t>TRANSMIT</a:t>
            </a:r>
            <a:br>
              <a:rPr lang="en-US" sz="3200" dirty="0" smtClean="0"/>
            </a:br>
            <a:endParaRPr lang="en-US" sz="3200" dirty="0" smtClean="0"/>
          </a:p>
          <a:p>
            <a:pPr marL="514350" indent="-514350">
              <a:spcBef>
                <a:spcPct val="20000"/>
              </a:spcBef>
              <a:buFont typeface="+mj-lt"/>
              <a:buAutoNum type="arabicPeriod" startAt="6"/>
            </a:pPr>
            <a:r>
              <a:rPr lang="en-US" sz="3200" dirty="0" smtClean="0"/>
              <a:t>MOSCOW</a:t>
            </a:r>
            <a:br>
              <a:rPr lang="en-US" sz="3200" dirty="0" smtClean="0"/>
            </a:br>
            <a:endParaRPr lang="en-US" sz="3200" dirty="0" smtClean="0"/>
          </a:p>
          <a:p>
            <a:pPr marL="514350" indent="-514350">
              <a:spcBef>
                <a:spcPct val="20000"/>
              </a:spcBef>
              <a:buFont typeface="+mj-lt"/>
              <a:buAutoNum type="arabicPeriod" startAt="6"/>
            </a:pPr>
            <a:r>
              <a:rPr lang="en-US" sz="3200" noProof="0" dirty="0" smtClean="0"/>
              <a:t> TETRARCH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457200" y="1600200"/>
            <a:ext cx="4114800" cy="4525963"/>
          </a:xfrm>
          <a:prstGeom prst="rect">
            <a:avLst/>
          </a:prstGeom>
        </p:spPr>
        <p:txBody>
          <a:bodyPr vert="horz" lIns="91440" tIns="45720" rIns="91440" bIns="45720" rtlCol="0">
            <a:normAutofit lnSpcReduction="10000"/>
          </a:bodyPr>
          <a:lstStyle/>
          <a:p>
            <a:pPr marL="514350" indent="-514350">
              <a:spcBef>
                <a:spcPct val="20000"/>
              </a:spcBef>
              <a:buFont typeface="+mj-lt"/>
              <a:buAutoNum type="arabicPeriod"/>
            </a:pPr>
            <a:r>
              <a:rPr lang="en-US" sz="3200" dirty="0" smtClean="0"/>
              <a:t>MANGROVE</a:t>
            </a:r>
            <a:br>
              <a:rPr lang="en-US" sz="3200" dirty="0" smtClean="0"/>
            </a:br>
            <a:endParaRPr lang="en-US" sz="3200" dirty="0" smtClean="0"/>
          </a:p>
          <a:p>
            <a:pPr marL="514350" indent="-514350">
              <a:spcBef>
                <a:spcPct val="20000"/>
              </a:spcBef>
              <a:buFont typeface="+mj-lt"/>
              <a:buAutoNum type="arabicPeriod"/>
            </a:pPr>
            <a:r>
              <a:rPr lang="en-US" sz="3200" dirty="0" smtClean="0"/>
              <a:t>TAMPER</a:t>
            </a:r>
            <a:br>
              <a:rPr lang="en-US" sz="3200" dirty="0" smtClean="0"/>
            </a:br>
            <a:endParaRPr lang="en-US" sz="3200" dirty="0" smtClean="0"/>
          </a:p>
          <a:p>
            <a:pPr marL="514350" indent="-514350">
              <a:spcBef>
                <a:spcPct val="20000"/>
              </a:spcBef>
              <a:buFont typeface="+mj-lt"/>
              <a:buAutoNum type="arabicPeriod"/>
            </a:pPr>
            <a:r>
              <a:rPr lang="en-US" sz="3200" dirty="0" smtClean="0"/>
              <a:t>SQUAMOUS</a:t>
            </a:r>
            <a:br>
              <a:rPr lang="en-US" sz="3200" dirty="0" smtClean="0"/>
            </a:br>
            <a:endParaRPr lang="en-US" sz="3200" dirty="0" smtClean="0"/>
          </a:p>
          <a:p>
            <a:pPr marL="514350" indent="-514350">
              <a:spcBef>
                <a:spcPct val="20000"/>
              </a:spcBef>
              <a:buFont typeface="+mj-lt"/>
              <a:buAutoNum type="arabicPeriod"/>
            </a:pPr>
            <a:r>
              <a:rPr lang="en-US" sz="3200" dirty="0" smtClean="0"/>
              <a:t>GRAPEFRUIT</a:t>
            </a:r>
            <a:br>
              <a:rPr lang="en-US" sz="3200" dirty="0" smtClean="0"/>
            </a:br>
            <a:endParaRPr lang="en-US" sz="3200" dirty="0" smtClean="0"/>
          </a:p>
          <a:p>
            <a:pPr marL="514350" indent="-514350">
              <a:spcBef>
                <a:spcPct val="20000"/>
              </a:spcBef>
              <a:buFont typeface="+mj-lt"/>
              <a:buAutoNum type="arabicPeriod"/>
            </a:pPr>
            <a:r>
              <a:rPr lang="en-US" sz="3200" noProof="0" dirty="0" smtClean="0"/>
              <a:t>OBOE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advClick="0" advTm="90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period is now over.</a:t>
            </a:r>
            <a:endParaRPr lang="en-US" dirty="0"/>
          </a:p>
        </p:txBody>
      </p:sp>
      <p:sp>
        <p:nvSpPr>
          <p:cNvPr id="3" name="Content Placeholder 2"/>
          <p:cNvSpPr>
            <a:spLocks noGrp="1"/>
          </p:cNvSpPr>
          <p:nvPr>
            <p:ph idx="1"/>
          </p:nvPr>
        </p:nvSpPr>
        <p:spPr/>
        <p:txBody>
          <a:bodyPr/>
          <a:lstStyle/>
          <a:p>
            <a:r>
              <a:rPr lang="en-US" dirty="0" smtClean="0"/>
              <a:t>Please write the words you memorized in the order they were presented on your response sheet.</a:t>
            </a:r>
          </a:p>
          <a:p>
            <a:r>
              <a:rPr lang="en-US" dirty="0" smtClean="0"/>
              <a:t>You will have one minute to write your responses.</a:t>
            </a:r>
            <a:endParaRPr lang="en-US" dirty="0"/>
          </a:p>
        </p:txBody>
      </p:sp>
    </p:spTree>
  </p:cSld>
  <p:clrMapOvr>
    <a:masterClrMapping/>
  </p:clrMapOvr>
  <p:transition advClick="0" advTm="6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Study</a:t>
            </a:r>
            <a:endParaRPr lang="en-US" dirty="0"/>
          </a:p>
        </p:txBody>
      </p:sp>
      <p:sp>
        <p:nvSpPr>
          <p:cNvPr id="3" name="Content Placeholder 2"/>
          <p:cNvSpPr>
            <a:spLocks noGrp="1"/>
          </p:cNvSpPr>
          <p:nvPr>
            <p:ph idx="1"/>
          </p:nvPr>
        </p:nvSpPr>
        <p:spPr/>
        <p:txBody>
          <a:bodyPr/>
          <a:lstStyle/>
          <a:p>
            <a:r>
              <a:rPr lang="en-US" dirty="0" smtClean="0"/>
              <a:t>Please memorize the essay on the following slide, word-for-word.</a:t>
            </a:r>
          </a:p>
          <a:p>
            <a:r>
              <a:rPr lang="en-US" dirty="0" smtClean="0"/>
              <a:t>You will be asked to recall the text in a few minutes.</a:t>
            </a:r>
          </a:p>
          <a:p>
            <a:r>
              <a:rPr lang="en-US" dirty="0" smtClean="0"/>
              <a:t>You will have two minutes and thirty seconds to study the text.</a:t>
            </a:r>
            <a:endParaRPr lang="en-US" dirty="0"/>
          </a:p>
        </p:txBody>
      </p:sp>
    </p:spTree>
  </p:cSld>
  <p:clrMapOvr>
    <a:masterClrMapping/>
  </p:clrMapOvr>
  <p:transition advClick="0" advTm="2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Circle Island</a:t>
            </a:r>
            <a:endParaRPr lang="en-US" dirty="0"/>
          </a:p>
        </p:txBody>
      </p:sp>
      <p:sp>
        <p:nvSpPr>
          <p:cNvPr id="3" name="Content Placeholder 2"/>
          <p:cNvSpPr>
            <a:spLocks noGrp="1"/>
          </p:cNvSpPr>
          <p:nvPr>
            <p:ph idx="1"/>
          </p:nvPr>
        </p:nvSpPr>
        <p:spPr>
          <a:xfrm>
            <a:off x="457200" y="1371600"/>
            <a:ext cx="8229600" cy="5105400"/>
          </a:xfrm>
        </p:spPr>
        <p:txBody>
          <a:bodyPr>
            <a:noAutofit/>
          </a:bodyPr>
          <a:lstStyle/>
          <a:p>
            <a:pPr marL="365760">
              <a:spcBef>
                <a:spcPts val="0"/>
              </a:spcBef>
            </a:pPr>
            <a:r>
              <a:rPr lang="en-US" sz="2000" dirty="0" smtClean="0"/>
              <a:t>Circle Island is located in the middle of the Atlantic Ocean, north of Ronald Island.  The main occupations on the island are farming and ranching.  Circle Island has good soil, but few rivers and thus a shortage of water.  The island is run democratically.  All issues are decided by a majority vote of islanders.  There is a senate, whose job is to carry out the will of the majority.  Recently, an island scientist discovered a cheap method of converting salt water into fresh water.  As a result, the island farmers  wanted to build a canal across the island, so that they could use water from the canal to cultivate the island's central region.  Therefore, the farmers formed an association to sponsor the canal and persuaded a few senators to join.  All the islanders voted.  The majority voted in favor of the construction.  The senate, however, decided that the farmers’ proposed canal was environmentally unsound.  The senators agreed to build a smaller canal that was 2 feet wide and 2 feet deep. After starting construction on the smaller canal, the islanders discovered that no water would flow into it.  Thus, the project was abandoned. The farmers were so angry at the failure of the canal project that civil war appeared inevitable.</a:t>
            </a:r>
          </a:p>
        </p:txBody>
      </p:sp>
    </p:spTree>
  </p:cSld>
  <p:clrMapOvr>
    <a:masterClrMapping/>
  </p:clrMapOvr>
  <p:transition advClick="0" advTm="150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endParaRPr lang="en-US" dirty="0"/>
          </a:p>
        </p:txBody>
      </p:sp>
      <p:sp>
        <p:nvSpPr>
          <p:cNvPr id="3" name="Content Placeholder 2"/>
          <p:cNvSpPr>
            <a:spLocks noGrp="1"/>
          </p:cNvSpPr>
          <p:nvPr>
            <p:ph idx="1"/>
          </p:nvPr>
        </p:nvSpPr>
        <p:spPr/>
        <p:txBody>
          <a:bodyPr/>
          <a:lstStyle/>
          <a:p>
            <a:r>
              <a:rPr lang="en-US" dirty="0" smtClean="0"/>
              <a:t>Please evaluate the words that will appear on the screen and indicate whether you find them positive (agreeable, pleasant, worthy, etc.) or negative (unpleasant, incorrect, worthless, and so forth.) by clicking the corresponding box.</a:t>
            </a:r>
          </a:p>
          <a:p>
            <a:r>
              <a:rPr lang="en-US" dirty="0" smtClean="0"/>
              <a:t>Each screen will advance after ten seconds, so please make your choice in that time frame.</a:t>
            </a:r>
          </a:p>
        </p:txBody>
      </p:sp>
    </p:spTree>
  </p:cSld>
  <p:clrMapOvr>
    <a:masterClrMapping/>
  </p:clrMapOvr>
  <p:transition advClick="0" advTm="2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en-US" dirty="0"/>
          </a:p>
        </p:txBody>
      </p:sp>
      <p:sp>
        <p:nvSpPr>
          <p:cNvPr id="3" name="Content Placeholder 2"/>
          <p:cNvSpPr>
            <a:spLocks noGrp="1"/>
          </p:cNvSpPr>
          <p:nvPr>
            <p:ph idx="1"/>
          </p:nvPr>
        </p:nvSpPr>
        <p:spPr/>
        <p:txBody>
          <a:bodyPr>
            <a:normAutofit/>
          </a:bodyPr>
          <a:lstStyle/>
          <a:p>
            <a:r>
              <a:rPr lang="en-US" dirty="0" smtClean="0"/>
              <a:t>Please memorize the words on the following slide in the order they are presented.</a:t>
            </a:r>
          </a:p>
          <a:p>
            <a:r>
              <a:rPr lang="en-US" dirty="0" smtClean="0"/>
              <a:t>You will soon be asked to recall the words you have memorized.</a:t>
            </a:r>
          </a:p>
          <a:p>
            <a:r>
              <a:rPr lang="en-US" dirty="0" smtClean="0"/>
              <a:t>Feel free to use any mnemonic strategies you are comfortable with.</a:t>
            </a:r>
          </a:p>
          <a:p>
            <a:r>
              <a:rPr lang="en-US" dirty="0" smtClean="0"/>
              <a:t>You will have 1 minute and 30 seconds to study the word list.</a:t>
            </a:r>
            <a:endParaRPr lang="en-US" dirty="0"/>
          </a:p>
        </p:txBody>
      </p:sp>
    </p:spTree>
  </p:cSld>
  <p:clrMapOvr>
    <a:masterClrMapping/>
  </p:clrMapOvr>
  <p:transition advClick="0" advTm="2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EMBOLISM</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MARTINI</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NORWEIGIAN</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CHOCOLATE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ALBATROSS</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ENDOCRINE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FATALIST</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EXTRADITE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PANACEA</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LANGOUSTINE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Memorize the following in order:</a:t>
            </a:r>
            <a:endParaRPr lang="en-US" dirty="0"/>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pPr marL="514350" indent="-514350">
              <a:buFont typeface="+mj-lt"/>
              <a:buAutoNum type="arabicPeriod"/>
            </a:pPr>
            <a:r>
              <a:rPr lang="en-US" dirty="0"/>
              <a:t>BASEMENT</a:t>
            </a:r>
            <a:br>
              <a:rPr lang="en-US" dirty="0"/>
            </a:br>
            <a:endParaRPr lang="en-US" dirty="0" smtClean="0"/>
          </a:p>
          <a:p>
            <a:pPr marL="514350" indent="-514350">
              <a:buFont typeface="+mj-lt"/>
              <a:buAutoNum type="arabicPeriod"/>
            </a:pPr>
            <a:r>
              <a:rPr lang="en-US" dirty="0" smtClean="0"/>
              <a:t>NORTHERN</a:t>
            </a:r>
            <a:r>
              <a:rPr lang="en-US" dirty="0"/>
              <a:t/>
            </a:r>
            <a:br>
              <a:rPr lang="en-US" dirty="0"/>
            </a:br>
            <a:endParaRPr lang="en-US" dirty="0" smtClean="0"/>
          </a:p>
          <a:p>
            <a:pPr marL="514350" indent="-514350">
              <a:buFont typeface="+mj-lt"/>
              <a:buAutoNum type="arabicPeriod"/>
            </a:pPr>
            <a:r>
              <a:rPr lang="en-US" dirty="0" smtClean="0"/>
              <a:t>INTENSE</a:t>
            </a:r>
            <a:r>
              <a:rPr lang="en-US" dirty="0"/>
              <a:t/>
            </a:r>
            <a:br>
              <a:rPr lang="en-US" dirty="0"/>
            </a:br>
            <a:endParaRPr lang="en-US" dirty="0" smtClean="0"/>
          </a:p>
          <a:p>
            <a:pPr marL="514350" indent="-514350">
              <a:buFont typeface="+mj-lt"/>
              <a:buAutoNum type="arabicPeriod"/>
            </a:pPr>
            <a:r>
              <a:rPr lang="en-US" dirty="0" smtClean="0"/>
              <a:t>KEYBOARD</a:t>
            </a:r>
            <a:r>
              <a:rPr lang="en-US" dirty="0"/>
              <a:t/>
            </a:r>
            <a:br>
              <a:rPr lang="en-US" dirty="0"/>
            </a:br>
            <a:endParaRPr lang="en-US" dirty="0" smtClean="0"/>
          </a:p>
          <a:p>
            <a:pPr marL="514350" indent="-514350">
              <a:buFont typeface="+mj-lt"/>
              <a:buAutoNum type="arabicPeriod"/>
            </a:pPr>
            <a:r>
              <a:rPr lang="en-US" dirty="0" smtClean="0"/>
              <a:t>WHISKEY</a:t>
            </a:r>
            <a:endParaRPr lang="en-US" dirty="0"/>
          </a:p>
        </p:txBody>
      </p:sp>
      <p:sp>
        <p:nvSpPr>
          <p:cNvPr id="4" name="Content Placeholder 2"/>
          <p:cNvSpPr txBox="1">
            <a:spLocks/>
          </p:cNvSpPr>
          <p:nvPr/>
        </p:nvSpPr>
        <p:spPr>
          <a:xfrm>
            <a:off x="4572000" y="1600200"/>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572000" y="1600200"/>
            <a:ext cx="4114800" cy="4525963"/>
          </a:xfrm>
          <a:prstGeom prst="rect">
            <a:avLst/>
          </a:prstGeom>
        </p:spPr>
        <p:txBody>
          <a:bodyPr vert="horz" lIns="91440" tIns="45720" rIns="91440" bIns="45720" rtlCol="0">
            <a:normAutofit fontScale="92500" lnSpcReduction="10000"/>
          </a:bodyPr>
          <a:lstStyle/>
          <a:p>
            <a:pPr marL="514350" indent="-514350">
              <a:spcBef>
                <a:spcPct val="20000"/>
              </a:spcBef>
              <a:buFont typeface="+mj-lt"/>
              <a:buAutoNum type="arabicPeriod" startAt="6"/>
            </a:pPr>
            <a:r>
              <a:rPr lang="en-US" sz="3200" dirty="0" smtClean="0"/>
              <a:t>KUMQUAT</a:t>
            </a:r>
            <a:br>
              <a:rPr lang="en-US" sz="3200" dirty="0" smtClean="0"/>
            </a:br>
            <a:endParaRPr lang="en-US" sz="3200" dirty="0" smtClean="0"/>
          </a:p>
          <a:p>
            <a:pPr marL="514350" indent="-514350">
              <a:spcBef>
                <a:spcPct val="20000"/>
              </a:spcBef>
              <a:buFont typeface="+mj-lt"/>
              <a:buAutoNum type="arabicPeriod" startAt="6"/>
            </a:pPr>
            <a:r>
              <a:rPr lang="en-US" sz="3200" dirty="0" smtClean="0"/>
              <a:t>VICIOUS</a:t>
            </a:r>
            <a:br>
              <a:rPr lang="en-US" sz="3200" dirty="0" smtClean="0"/>
            </a:br>
            <a:endParaRPr lang="en-US" sz="3200" dirty="0" smtClean="0"/>
          </a:p>
          <a:p>
            <a:pPr marL="514350" indent="-514350">
              <a:spcBef>
                <a:spcPct val="20000"/>
              </a:spcBef>
              <a:buFont typeface="+mj-lt"/>
              <a:buAutoNum type="arabicPeriod" startAt="6"/>
            </a:pPr>
            <a:r>
              <a:rPr lang="en-US" sz="3200" dirty="0" smtClean="0"/>
              <a:t>EXTENDS</a:t>
            </a:r>
            <a:br>
              <a:rPr lang="en-US" sz="3200" dirty="0" smtClean="0"/>
            </a:br>
            <a:endParaRPr lang="en-US" sz="3200" dirty="0" smtClean="0"/>
          </a:p>
          <a:p>
            <a:pPr marL="514350" indent="-514350">
              <a:spcBef>
                <a:spcPct val="20000"/>
              </a:spcBef>
              <a:buFont typeface="+mj-lt"/>
              <a:buAutoNum type="arabicPeriod" startAt="6"/>
            </a:pPr>
            <a:r>
              <a:rPr lang="en-US" sz="3200" dirty="0" smtClean="0"/>
              <a:t>NORWAY</a:t>
            </a:r>
            <a:br>
              <a:rPr lang="en-US" sz="3200" dirty="0" smtClean="0"/>
            </a:br>
            <a:endParaRPr lang="en-US" sz="3200" dirty="0" smtClean="0"/>
          </a:p>
          <a:p>
            <a:pPr marL="514350" indent="-514350">
              <a:spcBef>
                <a:spcPct val="20000"/>
              </a:spcBef>
              <a:buFont typeface="+mj-lt"/>
              <a:buAutoNum type="arabicPeriod" startAt="6"/>
            </a:pPr>
            <a:r>
              <a:rPr lang="en-US" sz="3200" dirty="0" smtClean="0"/>
              <a:t> AARDVARK</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advClick="0" advTm="90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MINUTIA</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evaluations are now over.</a:t>
            </a:r>
            <a:endParaRPr lang="en-US" dirty="0"/>
          </a:p>
        </p:txBody>
      </p:sp>
      <p:sp>
        <p:nvSpPr>
          <p:cNvPr id="3" name="Content Placeholder 2"/>
          <p:cNvSpPr>
            <a:spLocks noGrp="1"/>
          </p:cNvSpPr>
          <p:nvPr>
            <p:ph idx="1"/>
          </p:nvPr>
        </p:nvSpPr>
        <p:spPr/>
        <p:txBody>
          <a:bodyPr/>
          <a:lstStyle/>
          <a:p>
            <a:r>
              <a:rPr lang="en-US" dirty="0" smtClean="0"/>
              <a:t>Please write down all the words you just evaluated on your response sheet.</a:t>
            </a:r>
          </a:p>
          <a:p>
            <a:r>
              <a:rPr lang="en-US" dirty="0" smtClean="0"/>
              <a:t>Order does not matter so long as you recall the word correctly.</a:t>
            </a:r>
            <a:endParaRPr lang="en-US" dirty="0"/>
          </a:p>
        </p:txBody>
      </p:sp>
    </p:spTree>
  </p:cSld>
  <p:clrMapOvr>
    <a:masterClrMapping/>
  </p:clrMapOvr>
  <p:transition advClick="0" advTm="90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Test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Please turn your response sheet over.  On the back, you will find the Text Recall area.</a:t>
            </a:r>
          </a:p>
          <a:p>
            <a:r>
              <a:rPr lang="en-US" dirty="0" smtClean="0"/>
              <a:t>Please write down the entirety of the essay you memorized previously, word-for-word in order that you memorized it.</a:t>
            </a:r>
          </a:p>
          <a:p>
            <a:r>
              <a:rPr lang="en-US" dirty="0" smtClean="0"/>
              <a:t>If you are not sure of the exact wording or where something you remember was in the essay, please use your best guess.</a:t>
            </a:r>
          </a:p>
          <a:p>
            <a:r>
              <a:rPr lang="en-US" dirty="0" smtClean="0"/>
              <a:t>You will have two minutes and thirty seconds to write.</a:t>
            </a:r>
            <a:endParaRPr lang="en-US" dirty="0"/>
          </a:p>
        </p:txBody>
      </p:sp>
    </p:spTree>
  </p:cSld>
  <p:clrMapOvr>
    <a:masterClrMapping/>
  </p:clrMapOvr>
  <p:transition advClick="0" advTm="150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phase is now over.</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You will now be asked to complete one more set of tasks while listening to a different type of audio.  This final type may include music, noise, or silence.</a:t>
            </a:r>
          </a:p>
          <a:p>
            <a:r>
              <a:rPr lang="en-US" dirty="0" smtClean="0"/>
              <a:t>If you do not hear anything through the headphones, there is no need to notify the experimenter.  This is normal for some conditions.  Please leave the headphones on, even if no sound is coming out of them.</a:t>
            </a:r>
            <a:endParaRPr lang="en-US" dirty="0"/>
          </a:p>
        </p:txBody>
      </p:sp>
    </p:spTree>
  </p:cSld>
  <p:clrMapOvr>
    <a:masterClrMapping/>
  </p:clrMapOvr>
  <p:transition advClick="0" advTm="10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Please locate your third response sheet and a pencil.  Keep the completed sheets nearby; you will need to turn them in shortly.</a:t>
            </a:r>
          </a:p>
          <a:p>
            <a:r>
              <a:rPr lang="en-US" dirty="0" smtClean="0"/>
              <a:t>Please make sure you keep the headphones on at all times.</a:t>
            </a:r>
          </a:p>
        </p:txBody>
      </p:sp>
    </p:spTree>
  </p:cSld>
  <p:clrMapOvr>
    <a:masterClrMapping/>
  </p:clrMapOvr>
  <p:transition advClick="0" advTm="10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en-US" dirty="0"/>
          </a:p>
        </p:txBody>
      </p:sp>
      <p:sp>
        <p:nvSpPr>
          <p:cNvPr id="3" name="Content Placeholder 2"/>
          <p:cNvSpPr>
            <a:spLocks noGrp="1"/>
          </p:cNvSpPr>
          <p:nvPr>
            <p:ph idx="1"/>
          </p:nvPr>
        </p:nvSpPr>
        <p:spPr/>
        <p:txBody>
          <a:bodyPr>
            <a:normAutofit/>
          </a:bodyPr>
          <a:lstStyle/>
          <a:p>
            <a:r>
              <a:rPr lang="en-US" dirty="0" smtClean="0"/>
              <a:t>Please memorize the words on the following slide in the order they are presented.</a:t>
            </a:r>
          </a:p>
          <a:p>
            <a:r>
              <a:rPr lang="en-US" dirty="0" smtClean="0"/>
              <a:t>You will soon be asked to recall the words you have memorized.</a:t>
            </a:r>
          </a:p>
          <a:p>
            <a:r>
              <a:rPr lang="en-US" dirty="0" smtClean="0"/>
              <a:t>Feel free to use any mnemonic strategies you are comfortable with.</a:t>
            </a:r>
          </a:p>
          <a:p>
            <a:r>
              <a:rPr lang="en-US" dirty="0" smtClean="0"/>
              <a:t>You will have 1 minute and 30 seconds to study the word list.</a:t>
            </a:r>
            <a:endParaRPr lang="en-US" dirty="0"/>
          </a:p>
        </p:txBody>
      </p:sp>
    </p:spTree>
  </p:cSld>
  <p:clrMapOvr>
    <a:masterClrMapping/>
  </p:clrMapOvr>
  <p:transition advClick="0" advTm="20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Memorize the following in order:</a:t>
            </a:r>
            <a:endParaRPr lang="en-US" dirty="0"/>
          </a:p>
        </p:txBody>
      </p:sp>
      <p:sp>
        <p:nvSpPr>
          <p:cNvPr id="4" name="Content Placeholder 2"/>
          <p:cNvSpPr txBox="1">
            <a:spLocks/>
          </p:cNvSpPr>
          <p:nvPr/>
        </p:nvSpPr>
        <p:spPr>
          <a:xfrm>
            <a:off x="4572000" y="1600200"/>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572000" y="1600200"/>
            <a:ext cx="4114800" cy="4525963"/>
          </a:xfrm>
          <a:prstGeom prst="rect">
            <a:avLst/>
          </a:prstGeom>
        </p:spPr>
        <p:txBody>
          <a:bodyPr vert="horz" lIns="91440" tIns="45720" rIns="91440" bIns="45720" rtlCol="0">
            <a:normAutofit lnSpcReduction="10000"/>
          </a:bodyPr>
          <a:lstStyle/>
          <a:p>
            <a:pPr marL="514350" indent="-514350">
              <a:spcBef>
                <a:spcPct val="20000"/>
              </a:spcBef>
              <a:buFont typeface="+mj-lt"/>
              <a:buAutoNum type="arabicPeriod" startAt="6"/>
            </a:pPr>
            <a:r>
              <a:rPr lang="en-US" sz="3200" dirty="0" smtClean="0"/>
              <a:t>FURTIVE</a:t>
            </a:r>
            <a:br>
              <a:rPr lang="en-US" sz="3200" dirty="0" smtClean="0"/>
            </a:br>
            <a:endParaRPr lang="en-US" sz="3200" dirty="0" smtClean="0"/>
          </a:p>
          <a:p>
            <a:pPr marL="514350" indent="-514350">
              <a:spcBef>
                <a:spcPct val="20000"/>
              </a:spcBef>
              <a:buFont typeface="+mj-lt"/>
              <a:buAutoNum type="arabicPeriod" startAt="6"/>
            </a:pPr>
            <a:r>
              <a:rPr lang="en-US" sz="3200" dirty="0" smtClean="0"/>
              <a:t>VICTIM</a:t>
            </a:r>
            <a:br>
              <a:rPr lang="en-US" sz="3200" dirty="0" smtClean="0"/>
            </a:br>
            <a:endParaRPr lang="en-US" sz="3200" dirty="0" smtClean="0"/>
          </a:p>
          <a:p>
            <a:pPr marL="514350" indent="-514350">
              <a:spcBef>
                <a:spcPct val="20000"/>
              </a:spcBef>
              <a:buFont typeface="+mj-lt"/>
              <a:buAutoNum type="arabicPeriod" startAt="6"/>
            </a:pPr>
            <a:r>
              <a:rPr lang="en-US" sz="3200" dirty="0" smtClean="0"/>
              <a:t>CHARGES</a:t>
            </a:r>
            <a:br>
              <a:rPr lang="en-US" sz="3200" dirty="0" smtClean="0"/>
            </a:br>
            <a:endParaRPr lang="en-US" sz="3200" dirty="0" smtClean="0"/>
          </a:p>
          <a:p>
            <a:pPr marL="514350" indent="-514350">
              <a:spcBef>
                <a:spcPct val="20000"/>
              </a:spcBef>
              <a:buFont typeface="+mj-lt"/>
              <a:buAutoNum type="arabicPeriod" startAt="6"/>
            </a:pPr>
            <a:r>
              <a:rPr lang="en-US" sz="3200" dirty="0" smtClean="0"/>
              <a:t>DEFTLY</a:t>
            </a:r>
            <a:br>
              <a:rPr lang="en-US" sz="3200" dirty="0" smtClean="0"/>
            </a:br>
            <a:endParaRPr lang="en-US" sz="3200" dirty="0" smtClean="0"/>
          </a:p>
          <a:p>
            <a:pPr marL="514350" indent="-514350">
              <a:spcBef>
                <a:spcPct val="20000"/>
              </a:spcBef>
              <a:buFont typeface="+mj-lt"/>
              <a:buAutoNum type="arabicPeriod" startAt="6"/>
            </a:pPr>
            <a:r>
              <a:rPr lang="en-US" sz="3200" dirty="0" smtClean="0"/>
              <a:t> AMBUSH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457200" y="1600200"/>
            <a:ext cx="4114800" cy="4525963"/>
          </a:xfrm>
          <a:prstGeom prst="rect">
            <a:avLst/>
          </a:prstGeom>
        </p:spPr>
        <p:txBody>
          <a:bodyPr vert="horz" lIns="91440" tIns="45720" rIns="91440" bIns="45720" rtlCol="0">
            <a:normAutofit lnSpcReduction="10000"/>
          </a:bodyPr>
          <a:lstStyle/>
          <a:p>
            <a:pPr marL="514350" indent="-514350">
              <a:spcBef>
                <a:spcPct val="20000"/>
              </a:spcBef>
              <a:buFont typeface="+mj-lt"/>
              <a:buAutoNum type="arabicPeriod"/>
            </a:pPr>
            <a:r>
              <a:rPr lang="en-US" sz="3200" dirty="0" smtClean="0"/>
              <a:t>CHAMOIS</a:t>
            </a:r>
            <a:br>
              <a:rPr lang="en-US" sz="3200" dirty="0" smtClean="0"/>
            </a:br>
            <a:endParaRPr lang="en-US" sz="3200" dirty="0" smtClean="0"/>
          </a:p>
          <a:p>
            <a:pPr marL="514350" indent="-514350">
              <a:spcBef>
                <a:spcPct val="20000"/>
              </a:spcBef>
              <a:buFont typeface="+mj-lt"/>
              <a:buAutoNum type="arabicPeriod"/>
            </a:pPr>
            <a:r>
              <a:rPr lang="en-US" sz="3200" dirty="0" smtClean="0"/>
              <a:t>DAZZLED</a:t>
            </a:r>
            <a:br>
              <a:rPr lang="en-US" sz="3200" dirty="0" smtClean="0"/>
            </a:br>
            <a:endParaRPr lang="en-US" sz="3200" dirty="0" smtClean="0"/>
          </a:p>
          <a:p>
            <a:pPr marL="514350" indent="-514350">
              <a:spcBef>
                <a:spcPct val="20000"/>
              </a:spcBef>
              <a:buFont typeface="+mj-lt"/>
              <a:buAutoNum type="arabicPeriod"/>
            </a:pPr>
            <a:r>
              <a:rPr lang="en-US" sz="3200" dirty="0" smtClean="0"/>
              <a:t>GYMNAST</a:t>
            </a:r>
            <a:br>
              <a:rPr lang="en-US" sz="3200" dirty="0" smtClean="0"/>
            </a:br>
            <a:endParaRPr lang="en-US" sz="3200" dirty="0" smtClean="0"/>
          </a:p>
          <a:p>
            <a:pPr marL="514350" indent="-514350">
              <a:spcBef>
                <a:spcPct val="20000"/>
              </a:spcBef>
              <a:buFont typeface="+mj-lt"/>
              <a:buAutoNum type="arabicPeriod"/>
            </a:pPr>
            <a:r>
              <a:rPr lang="en-US" sz="3200" dirty="0" smtClean="0"/>
              <a:t>WITCHES</a:t>
            </a:r>
            <a:br>
              <a:rPr lang="en-US" sz="3200" dirty="0" smtClean="0"/>
            </a:br>
            <a:endParaRPr lang="en-US" sz="3200" dirty="0" smtClean="0"/>
          </a:p>
          <a:p>
            <a:pPr marL="514350" indent="-514350">
              <a:spcBef>
                <a:spcPct val="20000"/>
              </a:spcBef>
              <a:buFont typeface="+mj-lt"/>
              <a:buAutoNum type="arabicPeriod"/>
            </a:pPr>
            <a:r>
              <a:rPr lang="en-US" sz="3200" noProof="0" dirty="0" smtClean="0"/>
              <a:t>TENDER</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advClick="0" advTm="150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period is now over.</a:t>
            </a:r>
            <a:endParaRPr lang="en-US" dirty="0"/>
          </a:p>
        </p:txBody>
      </p:sp>
      <p:sp>
        <p:nvSpPr>
          <p:cNvPr id="3" name="Content Placeholder 2"/>
          <p:cNvSpPr>
            <a:spLocks noGrp="1"/>
          </p:cNvSpPr>
          <p:nvPr>
            <p:ph idx="1"/>
          </p:nvPr>
        </p:nvSpPr>
        <p:spPr/>
        <p:txBody>
          <a:bodyPr/>
          <a:lstStyle/>
          <a:p>
            <a:r>
              <a:rPr lang="en-US" dirty="0" smtClean="0"/>
              <a:t>Please write the words you memorized in the order they were presented on your response sheet.</a:t>
            </a:r>
          </a:p>
          <a:p>
            <a:r>
              <a:rPr lang="en-US" dirty="0" smtClean="0"/>
              <a:t>You will have one minute to write your responses.</a:t>
            </a:r>
            <a:endParaRPr lang="en-US" dirty="0"/>
          </a:p>
        </p:txBody>
      </p:sp>
    </p:spTree>
  </p:cSld>
  <p:clrMapOvr>
    <a:masterClrMapping/>
  </p:clrMapOvr>
  <p:transition advClick="0" advTm="60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Study</a:t>
            </a:r>
            <a:endParaRPr lang="en-US" dirty="0"/>
          </a:p>
        </p:txBody>
      </p:sp>
      <p:sp>
        <p:nvSpPr>
          <p:cNvPr id="3" name="Content Placeholder 2"/>
          <p:cNvSpPr>
            <a:spLocks noGrp="1"/>
          </p:cNvSpPr>
          <p:nvPr>
            <p:ph idx="1"/>
          </p:nvPr>
        </p:nvSpPr>
        <p:spPr/>
        <p:txBody>
          <a:bodyPr/>
          <a:lstStyle/>
          <a:p>
            <a:r>
              <a:rPr lang="en-US" dirty="0" smtClean="0"/>
              <a:t>Please memorize as much of the essay on the following slide as you can, word-for-word.</a:t>
            </a:r>
          </a:p>
          <a:p>
            <a:r>
              <a:rPr lang="en-US" dirty="0" smtClean="0"/>
              <a:t>You will be asked to recall the text in a few minutes.</a:t>
            </a:r>
          </a:p>
          <a:p>
            <a:r>
              <a:rPr lang="en-US" dirty="0" smtClean="0"/>
              <a:t>You will have two minutes and thirty seconds to study the text.</a:t>
            </a:r>
            <a:endParaRPr lang="en-US" dirty="0"/>
          </a:p>
        </p:txBody>
      </p:sp>
    </p:spTree>
  </p:cSld>
  <p:clrMapOvr>
    <a:masterClrMapping/>
  </p:clrMapOvr>
  <p:transition advClick="0" advTm="20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LETTERS: A GOOD WAY TO KEEP IN TOUCH</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smtClean="0"/>
              <a:t>Writing letters is an easy, inexpensive, and thoughtful way to maintain long-distance friendships. A busy schedule should not be a deterrent because writing a letter takes only a few minutes and can be written anywhere at any hour of the day. It is often easier for people to write personal thoughts and feelings than to verbalize them face-to-face or over the telephone. The price of postage, paper and an envelope is far lower than the price of a visit or long-distance telephone conversation. While some people enjoy sending letters on fine stationary, a plain envelope and piece of paper does the same job at a fraction of the price. Amid the many bills and advertisements that people receive in the mail, an personal letter from a friend is always an appreciated surprise. Often people save special letters to remind them of a friend’s thoughtfulness.  In fact, some of our most interesting historical information comes from old letters that people have saved over the years. Those who write letters find it to be an easy, inexpensive and appreciated way to keep in touch with far away friends. Next </a:t>
            </a:r>
            <a:r>
              <a:rPr lang="en-US" dirty="0" smtClean="0"/>
              <a:t>time, </a:t>
            </a:r>
            <a:r>
              <a:rPr lang="en-US" dirty="0" smtClean="0"/>
              <a:t>before you pick up the phone, consider writing a letter.</a:t>
            </a:r>
          </a:p>
        </p:txBody>
      </p:sp>
    </p:spTree>
  </p:cSld>
  <p:clrMapOvr>
    <a:masterClrMapping/>
  </p:clrMapOvr>
  <p:transition advClick="0" advTm="15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period is now over.</a:t>
            </a:r>
            <a:endParaRPr lang="en-US" dirty="0"/>
          </a:p>
        </p:txBody>
      </p:sp>
      <p:sp>
        <p:nvSpPr>
          <p:cNvPr id="3" name="Content Placeholder 2"/>
          <p:cNvSpPr>
            <a:spLocks noGrp="1"/>
          </p:cNvSpPr>
          <p:nvPr>
            <p:ph idx="1"/>
          </p:nvPr>
        </p:nvSpPr>
        <p:spPr/>
        <p:txBody>
          <a:bodyPr>
            <a:normAutofit/>
          </a:bodyPr>
          <a:lstStyle/>
          <a:p>
            <a:r>
              <a:rPr lang="en-US" dirty="0" smtClean="0"/>
              <a:t>Please locate your first response sheet and a pen.</a:t>
            </a:r>
          </a:p>
          <a:p>
            <a:r>
              <a:rPr lang="en-US" dirty="0" smtClean="0"/>
              <a:t>Please write the words you memorized in the order they were presented on your response sheet.</a:t>
            </a:r>
          </a:p>
          <a:p>
            <a:r>
              <a:rPr lang="en-US" dirty="0" smtClean="0"/>
              <a:t>You will have one minute to write your responses.</a:t>
            </a:r>
            <a:endParaRPr lang="en-US" dirty="0"/>
          </a:p>
        </p:txBody>
      </p:sp>
    </p:spTree>
  </p:cSld>
  <p:clrMapOvr>
    <a:masterClrMapping/>
  </p:clrMapOvr>
  <p:transition advClick="0" advTm="60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endParaRPr lang="en-US" dirty="0"/>
          </a:p>
        </p:txBody>
      </p:sp>
      <p:sp>
        <p:nvSpPr>
          <p:cNvPr id="3" name="Content Placeholder 2"/>
          <p:cNvSpPr>
            <a:spLocks noGrp="1"/>
          </p:cNvSpPr>
          <p:nvPr>
            <p:ph idx="1"/>
          </p:nvPr>
        </p:nvSpPr>
        <p:spPr/>
        <p:txBody>
          <a:bodyPr/>
          <a:lstStyle/>
          <a:p>
            <a:r>
              <a:rPr lang="en-US" dirty="0" smtClean="0"/>
              <a:t>Please evaluate the words that will appear on the following slides and indicate whether you find them positive (agreeable, pleasant, worthy, etc.) or negative (unpleasant, incorrect, worthless, and so forth.) by clicking the corresponding box.</a:t>
            </a:r>
          </a:p>
          <a:p>
            <a:r>
              <a:rPr lang="en-US" dirty="0" smtClean="0"/>
              <a:t>Each screen will advance after ten seconds, so please make your choice in that time frame.</a:t>
            </a:r>
          </a:p>
        </p:txBody>
      </p:sp>
    </p:spTree>
  </p:cSld>
  <p:clrMapOvr>
    <a:masterClrMapping/>
  </p:clrMapOvr>
  <p:transition advClick="0" advTm="20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VELVETY</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BELGIAN</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ANTAGONIST</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CALIBRATE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TRANSDERMAL</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NONVIOLENCE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EXTINCTION</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FLUORIDE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KANGAROO</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Study</a:t>
            </a:r>
            <a:endParaRPr lang="en-US" dirty="0"/>
          </a:p>
        </p:txBody>
      </p:sp>
      <p:sp>
        <p:nvSpPr>
          <p:cNvPr id="3" name="Content Placeholder 2"/>
          <p:cNvSpPr>
            <a:spLocks noGrp="1"/>
          </p:cNvSpPr>
          <p:nvPr>
            <p:ph idx="1"/>
          </p:nvPr>
        </p:nvSpPr>
        <p:spPr>
          <a:xfrm>
            <a:off x="457200" y="1600200"/>
            <a:ext cx="8305800" cy="4525963"/>
          </a:xfrm>
        </p:spPr>
        <p:txBody>
          <a:bodyPr>
            <a:normAutofit/>
          </a:bodyPr>
          <a:lstStyle/>
          <a:p>
            <a:r>
              <a:rPr lang="en-US" dirty="0" smtClean="0"/>
              <a:t>Please put away your response sheet. Do not write anything on the sheet except as directed.</a:t>
            </a:r>
          </a:p>
          <a:p>
            <a:r>
              <a:rPr lang="en-US" dirty="0" smtClean="0"/>
              <a:t>Please memorize as much of the essay on the following slide as you can, word-for-word.</a:t>
            </a:r>
          </a:p>
          <a:p>
            <a:r>
              <a:rPr lang="en-US" dirty="0" smtClean="0"/>
              <a:t>You will be asked to recall the text in a few minutes.</a:t>
            </a:r>
          </a:p>
          <a:p>
            <a:r>
              <a:rPr lang="en-US" dirty="0" smtClean="0"/>
              <a:t>You will have two minutes and thirty seconds to study the text.</a:t>
            </a:r>
            <a:endParaRPr lang="en-US" dirty="0"/>
          </a:p>
        </p:txBody>
      </p:sp>
    </p:spTree>
  </p:cSld>
  <p:clrMapOvr>
    <a:masterClrMapping/>
  </p:clrMapOvr>
  <p:transition advClick="0" advTm="2000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MONARCHY</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TAMBOURINE</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evaluations are now over.</a:t>
            </a:r>
            <a:endParaRPr lang="en-US" dirty="0"/>
          </a:p>
        </p:txBody>
      </p:sp>
      <p:sp>
        <p:nvSpPr>
          <p:cNvPr id="3" name="Content Placeholder 2"/>
          <p:cNvSpPr>
            <a:spLocks noGrp="1"/>
          </p:cNvSpPr>
          <p:nvPr>
            <p:ph idx="1"/>
          </p:nvPr>
        </p:nvSpPr>
        <p:spPr/>
        <p:txBody>
          <a:bodyPr/>
          <a:lstStyle/>
          <a:p>
            <a:r>
              <a:rPr lang="en-US" dirty="0" smtClean="0"/>
              <a:t>Please write down all the words you just evaluated on your response sheet.</a:t>
            </a:r>
          </a:p>
          <a:p>
            <a:r>
              <a:rPr lang="en-US" dirty="0" smtClean="0"/>
              <a:t>Order does not matter so long as you recall the word correctly.</a:t>
            </a:r>
            <a:endParaRPr lang="en-US" dirty="0"/>
          </a:p>
        </p:txBody>
      </p:sp>
    </p:spTree>
  </p:cSld>
  <p:clrMapOvr>
    <a:masterClrMapping/>
  </p:clrMapOvr>
  <p:transition advClick="0" advTm="90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Test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Please turn your response sheet over.  On the back, you will find the Text Recall area.</a:t>
            </a:r>
          </a:p>
          <a:p>
            <a:r>
              <a:rPr lang="en-US" dirty="0" smtClean="0"/>
              <a:t>Please write down the entirety of the essay you memorized previously, word-for-word in order that you memorized it.</a:t>
            </a:r>
          </a:p>
          <a:p>
            <a:r>
              <a:rPr lang="en-US" dirty="0" smtClean="0"/>
              <a:t>If you are not sure of the exact wording or where something you remember was in the essay, please use your best guess.</a:t>
            </a:r>
          </a:p>
          <a:p>
            <a:r>
              <a:rPr lang="en-US" dirty="0" smtClean="0"/>
              <a:t>You will have two minutes and thirty seconds to write.</a:t>
            </a:r>
            <a:endParaRPr lang="en-US" dirty="0"/>
          </a:p>
        </p:txBody>
      </p:sp>
    </p:spTree>
  </p:cSld>
  <p:clrMapOvr>
    <a:masterClrMapping/>
  </p:clrMapOvr>
  <p:transition advClick="0" advTm="150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is now over.</a:t>
            </a:r>
            <a:endParaRPr lang="en-US" dirty="0"/>
          </a:p>
        </p:txBody>
      </p:sp>
      <p:sp>
        <p:nvSpPr>
          <p:cNvPr id="3" name="Content Placeholder 2"/>
          <p:cNvSpPr>
            <a:spLocks noGrp="1"/>
          </p:cNvSpPr>
          <p:nvPr>
            <p:ph idx="1"/>
          </p:nvPr>
        </p:nvSpPr>
        <p:spPr/>
        <p:txBody>
          <a:bodyPr/>
          <a:lstStyle/>
          <a:p>
            <a:r>
              <a:rPr lang="en-US" dirty="0" smtClean="0"/>
              <a:t>Please remove your headphones and collect your response sheets.</a:t>
            </a:r>
          </a:p>
          <a:p>
            <a:r>
              <a:rPr lang="en-US" dirty="0" smtClean="0"/>
              <a:t>Exit the room and hand your response sheets to the experimenter or assistant.  They will give you the exit survey and information on how to claim your class credit for participating.</a:t>
            </a:r>
          </a:p>
          <a:p>
            <a:r>
              <a:rPr lang="en-US" dirty="0" smtClean="0"/>
              <a:t>Remember to open the door slowly!</a:t>
            </a:r>
            <a:endParaRPr lang="en-US" dirty="0"/>
          </a:p>
        </p:txBody>
      </p:sp>
    </p:spTree>
  </p:cSld>
  <p:clrMapOvr>
    <a:masterClrMapping/>
  </p:clrMapOvr>
  <p:transition advClick="0" advTm="6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PARAKEETS: IDEAL PETS</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smtClean="0"/>
              <a:t>Parakeets are ideal pets for people with limited space, time, and money. The lack of a yard or big house is of not problem with parakeets, as there would be with other common pets. A parakeet’s cage takes up very little room, and when he is let out to fly, even a small apartment provides him with sufficient space for exercise. Parakeets fit well into the schedule of students or working people who have to be away from home for long periods of the day. These amusing little birds take care of themselves very well as long as water and food are provided for them every day. Once the initial cost of buying the bird and cage is made, the other expenses involved in keeping the bird are few. Parakeets range in price from about five to ten dollars depending on their color, and feeding a parakeet is relatively inexpensive. Parakeets can get their necessary vitamins, minerals and other nutrients from commercially packaged bird seed and foodstuffs available in most homes. A wonderful pet is available for those with little extra money, space and time.  His amusing tricks and never-ending curiosity will delight any owner.</a:t>
            </a:r>
          </a:p>
        </p:txBody>
      </p:sp>
    </p:spTree>
  </p:cSld>
  <p:clrMapOvr>
    <a:masterClrMapping/>
  </p:clrMapOvr>
  <p:transition advClick="0" advTm="15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During this phase, you will need to evaluate the words that will appear on the screen and indicate whether you find them positive (agreeable, pleasant, worthy, etc.) or negative (unpleasant, incorrect, worthless, and so </a:t>
            </a:r>
            <a:r>
              <a:rPr lang="en-US" dirty="0" smtClean="0"/>
              <a:t>forth) </a:t>
            </a:r>
            <a:r>
              <a:rPr lang="en-US" dirty="0" smtClean="0"/>
              <a:t>by clicking the corresponding box.</a:t>
            </a:r>
          </a:p>
          <a:p>
            <a:r>
              <a:rPr lang="en-US" dirty="0" smtClean="0"/>
              <a:t>Each screen will advance after ten seconds, so please make your choice in that time frame.</a:t>
            </a:r>
          </a:p>
        </p:txBody>
      </p:sp>
    </p:spTree>
  </p:cSld>
  <p:clrMapOvr>
    <a:masterClrMapping/>
  </p:clrMapOvr>
  <p:transition advClick="0" advTm="20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r>
              <a:rPr lang="en-US" dirty="0" smtClean="0"/>
              <a:t>Please consider the following word and indicate whether you find it positive or negative by clicking the corresponding box.</a:t>
            </a:r>
          </a:p>
          <a:p>
            <a:pPr>
              <a:buNone/>
            </a:pPr>
            <a:r>
              <a:rPr lang="en-US" dirty="0" smtClean="0"/>
              <a:t> </a:t>
            </a:r>
          </a:p>
          <a:p>
            <a:pPr algn="ctr">
              <a:buNone/>
            </a:pPr>
            <a:endParaRPr lang="en-US" dirty="0" smtClean="0"/>
          </a:p>
          <a:p>
            <a:pPr algn="ctr">
              <a:buNone/>
            </a:pPr>
            <a:r>
              <a:rPr lang="en-US" sz="4000" dirty="0" smtClean="0"/>
              <a:t>MERCURY</a:t>
            </a:r>
          </a:p>
          <a:p>
            <a:pPr>
              <a:buNone/>
            </a:pPr>
            <a:endParaRPr lang="en-US" dirty="0"/>
          </a:p>
        </p:txBody>
      </p:sp>
      <p:sp>
        <p:nvSpPr>
          <p:cNvPr id="1026" name="Text Box 2"/>
          <p:cNvSpPr txBox="1">
            <a:spLocks noChangeArrowheads="1"/>
          </p:cNvSpPr>
          <p:nvPr/>
        </p:nvSpPr>
        <p:spPr bwMode="auto">
          <a:xfrm>
            <a:off x="1447800" y="5029200"/>
            <a:ext cx="226695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POSITIVE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5486400" y="5029200"/>
            <a:ext cx="2209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NEGATIVE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a:off x="609600" y="20574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2791</Words>
  <Application>Microsoft Office PowerPoint</Application>
  <PresentationFormat>On-screen Show (4:3)</PresentationFormat>
  <Paragraphs>332</Paragraphs>
  <Slides>64</Slides>
  <Notes>0</Notes>
  <HiddenSlides>0</HiddenSlides>
  <MMClips>0</MMClips>
  <ScaleCrop>false</ScaleCrop>
  <HeadingPairs>
    <vt:vector size="6" baseType="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66" baseType="lpstr">
      <vt:lpstr>Office Theme</vt:lpstr>
      <vt:lpstr>Welcome to the experiment!</vt:lpstr>
      <vt:lpstr>Set-up</vt:lpstr>
      <vt:lpstr>Task 1</vt:lpstr>
      <vt:lpstr>Memorize the following in order:</vt:lpstr>
      <vt:lpstr>The study period is now over.</vt:lpstr>
      <vt:lpstr>Task 2: Study</vt:lpstr>
      <vt:lpstr>PARAKEETS: IDEAL PETS</vt:lpstr>
      <vt:lpstr>Task 3</vt:lpstr>
      <vt:lpstr>Slide 9</vt:lpstr>
      <vt:lpstr>Slide 10</vt:lpstr>
      <vt:lpstr>Slide 11</vt:lpstr>
      <vt:lpstr>Slide 12</vt:lpstr>
      <vt:lpstr>Slide 13</vt:lpstr>
      <vt:lpstr>Slide 14</vt:lpstr>
      <vt:lpstr>Slide 15</vt:lpstr>
      <vt:lpstr>Slide 16</vt:lpstr>
      <vt:lpstr>Slide 17</vt:lpstr>
      <vt:lpstr>Slide 18</vt:lpstr>
      <vt:lpstr>Slide 19</vt:lpstr>
      <vt:lpstr>The evaluations are now over.</vt:lpstr>
      <vt:lpstr>Task 2: Test</vt:lpstr>
      <vt:lpstr>The first phase is now over.</vt:lpstr>
      <vt:lpstr>Set-up</vt:lpstr>
      <vt:lpstr>Task 1</vt:lpstr>
      <vt:lpstr>Memorize the following in order:</vt:lpstr>
      <vt:lpstr>The study period is now over.</vt:lpstr>
      <vt:lpstr>Task 2: Study</vt:lpstr>
      <vt:lpstr>Circle Island</vt:lpstr>
      <vt:lpstr>Task 3</vt:lpstr>
      <vt:lpstr>Slide 30</vt:lpstr>
      <vt:lpstr>Slide 31</vt:lpstr>
      <vt:lpstr>Slide 32</vt:lpstr>
      <vt:lpstr>Slide 33</vt:lpstr>
      <vt:lpstr>Slide 34</vt:lpstr>
      <vt:lpstr>Slide 35</vt:lpstr>
      <vt:lpstr>Slide 36</vt:lpstr>
      <vt:lpstr>Slide 37</vt:lpstr>
      <vt:lpstr>Slide 38</vt:lpstr>
      <vt:lpstr>Slide 39</vt:lpstr>
      <vt:lpstr>Slide 40</vt:lpstr>
      <vt:lpstr>The evaluations are now over.</vt:lpstr>
      <vt:lpstr>Task 2: Test</vt:lpstr>
      <vt:lpstr>The second phase is now over.</vt:lpstr>
      <vt:lpstr>Set-up</vt:lpstr>
      <vt:lpstr>Task 1</vt:lpstr>
      <vt:lpstr>Memorize the following in order:</vt:lpstr>
      <vt:lpstr>The study period is now over.</vt:lpstr>
      <vt:lpstr>Task 2: Study</vt:lpstr>
      <vt:lpstr>WRITING LETTERS: A GOOD WAY TO KEEP IN TOUCH</vt:lpstr>
      <vt:lpstr>Task 3</vt:lpstr>
      <vt:lpstr>Slide 51</vt:lpstr>
      <vt:lpstr>Slide 52</vt:lpstr>
      <vt:lpstr>Slide 53</vt:lpstr>
      <vt:lpstr>Slide 54</vt:lpstr>
      <vt:lpstr>Slide 55</vt:lpstr>
      <vt:lpstr>Slide 56</vt:lpstr>
      <vt:lpstr>Slide 57</vt:lpstr>
      <vt:lpstr>Slide 58</vt:lpstr>
      <vt:lpstr>Slide 59</vt:lpstr>
      <vt:lpstr>Slide 60</vt:lpstr>
      <vt:lpstr>Slide 61</vt:lpstr>
      <vt:lpstr>The evaluations are now over.</vt:lpstr>
      <vt:lpstr>Task 2: Test</vt:lpstr>
      <vt:lpstr>The study is now over.</vt:lpstr>
      <vt:lpstr>Custom Show 1</vt:lpstr>
    </vt:vector>
  </TitlesOfParts>
  <Company>Berts-pc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dc:title>
  <dc:creator>Michael Gilbert</dc:creator>
  <cp:lastModifiedBy>Michael Gilbert</cp:lastModifiedBy>
  <cp:revision>141</cp:revision>
  <dcterms:created xsi:type="dcterms:W3CDTF">2011-01-15T20:05:34Z</dcterms:created>
  <dcterms:modified xsi:type="dcterms:W3CDTF">2011-10-07T01:41:44Z</dcterms:modified>
</cp:coreProperties>
</file>