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9145"/>
    <a:srgbClr val="DCDCDC"/>
    <a:srgbClr val="E6F3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567DF-B707-CC53-A6DF-46A8128D09C8}" v="482" dt="2023-12-19T10:07:39.571"/>
    <p1510:client id="{1D8FEC5A-313B-CA36-4340-15F6F70A9AB9}" v="58" dt="2023-12-19T11:06:14.429"/>
    <p1510:client id="{49F6278A-FE88-2041-BE10-646668835D9E}" v="1025" dt="2023-12-19T10:55:20.475"/>
    <p1510:client id="{68F26F8A-FBB4-43B7-3A93-83691E474E27}" v="344" dt="2023-12-19T09:46:07.175"/>
    <p1510:client id="{98108337-45F2-3DE7-19B1-22638E8AC260}" v="13" dt="2023-12-19T11:39:00.430"/>
    <p1510:client id="{9EF9F00A-4BF1-DC44-6E08-37F50054E024}" v="857" dt="2023-12-19T11:04:54.382"/>
    <p1510:client id="{A4EC9A2F-6060-3AFC-B8EE-CB272EB48549}" v="364" dt="2023-12-19T10:58:40.822"/>
    <p1510:client id="{BBC16D5E-B9C8-C025-6BD9-49377F5E8370}" v="257" dt="2023-12-19T09:35:37.722"/>
    <p1510:client id="{CC26CF06-2408-1E75-77D2-55D30C3FA089}" v="70" dt="2023-12-19T10:09:12.498"/>
    <p1510:client id="{D4E93FBA-9959-7C46-00BC-ABB4F78C5E4B}" v="4" dt="2023-12-19T10:25:54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D8083-F278-4D81-9130-7562CD930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/>
              <a:t>Análisis de rebajas de </a:t>
            </a:r>
            <a:br>
              <a:rPr lang="es-ES"/>
            </a:br>
            <a:r>
              <a:rPr lang="es-ES"/>
              <a:t>“el corte inglés”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86CC6A-F25D-4E70-9B68-DD2596D0A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/>
            <a:r>
              <a:rPr lang="es-ES"/>
              <a:t>Miguel gil Jiménez, Daniel Rivas García, óscar antonino</a:t>
            </a:r>
          </a:p>
          <a:p>
            <a:pPr algn="ctr"/>
            <a:endParaRPr lang="es-ES"/>
          </a:p>
          <a:p>
            <a:pPr algn="ctr"/>
            <a:r>
              <a:rPr lang="es-ES"/>
              <a:t>ANÁLISIS EXPLORATORIO DE DATOS</a:t>
            </a:r>
          </a:p>
          <a:p>
            <a:pPr algn="ctr"/>
            <a:r>
              <a:rPr lang="es-ES"/>
              <a:t>UPV</a:t>
            </a:r>
          </a:p>
        </p:txBody>
      </p:sp>
    </p:spTree>
    <p:extLst>
      <p:ext uri="{BB962C8B-B14F-4D97-AF65-F5344CB8AC3E}">
        <p14:creationId xmlns:p14="http://schemas.microsoft.com/office/powerpoint/2010/main" val="346325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E55E5-C28E-CDA4-081B-0767CD9F5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2336F03-D149-7A1D-9202-80DFA83D771F}"/>
              </a:ext>
            </a:extLst>
          </p:cNvPr>
          <p:cNvSpPr txBox="1"/>
          <p:nvPr/>
        </p:nvSpPr>
        <p:spPr>
          <a:xfrm>
            <a:off x="1390650" y="491067"/>
            <a:ext cx="105219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/>
              <a:t>ANÁLISIS MULTIVARIANTE: </a:t>
            </a:r>
            <a:r>
              <a:rPr lang="es-ES" sz="2400" u="sng">
                <a:ea typeface="+mn-lt"/>
                <a:cs typeface="+mn-lt"/>
              </a:rPr>
              <a:t>DESCUENTO RESPECTO A LA MARCA Y SECCIÓN</a:t>
            </a:r>
            <a:endParaRPr lang="es-ES" u="sng">
              <a:ea typeface="+mn-lt"/>
              <a:cs typeface="+mn-lt"/>
            </a:endParaRPr>
          </a:p>
        </p:txBody>
      </p:sp>
      <p:pic>
        <p:nvPicPr>
          <p:cNvPr id="2" name="Imagen 1" descr="Gráfico, Histograma&#10;&#10;Descripción generada automáticamente">
            <a:extLst>
              <a:ext uri="{FF2B5EF4-FFF2-40B4-BE49-F238E27FC236}">
                <a16:creationId xmlns:a16="http://schemas.microsoft.com/office/drawing/2014/main" id="{8DD24A8A-056E-98A1-BA0C-21C054F04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09" y="1386459"/>
            <a:ext cx="3285188" cy="2353862"/>
          </a:xfrm>
          <a:prstGeom prst="rect">
            <a:avLst/>
          </a:prstGeom>
        </p:spPr>
      </p:pic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ED70F5F6-FC9D-0D66-8928-F5AFFFE79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01" y="4007148"/>
            <a:ext cx="3284320" cy="23443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5A8DF0E-E06C-DE94-8704-F35885A3F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504" y="1386950"/>
            <a:ext cx="3234982" cy="2354159"/>
          </a:xfrm>
          <a:prstGeom prst="rect">
            <a:avLst/>
          </a:prstGeom>
        </p:spPr>
      </p:pic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32CBD18-327C-E17F-343E-B0A40D8B5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87" y="4009625"/>
            <a:ext cx="3232401" cy="23472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CCB225-9697-DEE5-4BD7-9CB050287C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0858" y="4004646"/>
            <a:ext cx="3231237" cy="2356650"/>
          </a:xfrm>
          <a:prstGeom prst="rect">
            <a:avLst/>
          </a:prstGeom>
        </p:spPr>
      </p:pic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E846DB67-6C7F-23AE-510C-85216D621A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185" y="1354412"/>
            <a:ext cx="3228085" cy="235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7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B4777-770D-94E1-6B1A-058A05E90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246A105-74F8-0B10-2CDB-08E0457108B4}"/>
              </a:ext>
            </a:extLst>
          </p:cNvPr>
          <p:cNvSpPr txBox="1"/>
          <p:nvPr/>
        </p:nvSpPr>
        <p:spPr>
          <a:xfrm>
            <a:off x="1390650" y="491067"/>
            <a:ext cx="1052194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/>
              <a:t>ANÁLISIS MULTIVARIANTE: </a:t>
            </a:r>
            <a:r>
              <a:rPr lang="es-ES" sz="2400" u="sng">
                <a:ea typeface="+mn-lt"/>
                <a:cs typeface="+mn-lt"/>
              </a:rPr>
              <a:t>DESCUENTO RESPECTO A LA CANTIDAD DE PRODUCTOS DE UNA MARCA</a:t>
            </a:r>
            <a:endParaRPr lang="es-ES" u="sng">
              <a:ea typeface="+mn-lt"/>
              <a:cs typeface="+mn-lt"/>
            </a:endParaRPr>
          </a:p>
        </p:txBody>
      </p:sp>
      <p:pic>
        <p:nvPicPr>
          <p:cNvPr id="2" name="Imagen 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5D59A3F-2CB2-2B1B-6749-095231FA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46" y="1377288"/>
            <a:ext cx="3794308" cy="2559050"/>
          </a:xfrm>
          <a:prstGeom prst="rect">
            <a:avLst/>
          </a:prstGeom>
        </p:spPr>
      </p:pic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9182C55-418A-4739-B668-34279FC58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155" y="1378658"/>
            <a:ext cx="4309040" cy="2568448"/>
          </a:xfrm>
          <a:prstGeom prst="rect">
            <a:avLst/>
          </a:prstGeom>
        </p:spPr>
      </p:pic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28DBC83-C0C4-3748-3FCF-EFD761D8F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32" y="4019266"/>
            <a:ext cx="3794125" cy="2266950"/>
          </a:xfrm>
          <a:prstGeom prst="rect">
            <a:avLst/>
          </a:prstGeom>
        </p:spPr>
      </p:pic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681A2DDD-4608-EF3D-30F0-4B09978F7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899" y="4017896"/>
            <a:ext cx="4317126" cy="2273370"/>
          </a:xfrm>
          <a:prstGeom prst="rect">
            <a:avLst/>
          </a:prstGeom>
        </p:spPr>
      </p:pic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919B34A-BE62-FDBA-CB33-B48C10216B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365" y="2689352"/>
            <a:ext cx="33909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8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A2ED5-80CB-BB3B-C8AD-887AA07DC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9C2E03D-77FA-7B19-6BDA-CC46859121EC}"/>
              </a:ext>
            </a:extLst>
          </p:cNvPr>
          <p:cNvSpPr txBox="1"/>
          <p:nvPr/>
        </p:nvSpPr>
        <p:spPr>
          <a:xfrm>
            <a:off x="1390650" y="491067"/>
            <a:ext cx="48916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/>
              <a:t>CONCLUSIÓN</a:t>
            </a:r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E71445F-B218-055B-41DF-8342C6852F84}"/>
              </a:ext>
            </a:extLst>
          </p:cNvPr>
          <p:cNvSpPr txBox="1"/>
          <p:nvPr/>
        </p:nvSpPr>
        <p:spPr>
          <a:xfrm>
            <a:off x="1058029" y="1151223"/>
            <a:ext cx="1567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highlight>
                  <a:srgbClr val="0000FF"/>
                </a:highlight>
              </a:rPr>
              <a:t>HIPÓTESIS 1 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78438D4-5BD6-7122-1450-A91909740DAB}"/>
              </a:ext>
            </a:extLst>
          </p:cNvPr>
          <p:cNvSpPr txBox="1"/>
          <p:nvPr/>
        </p:nvSpPr>
        <p:spPr>
          <a:xfrm>
            <a:off x="6671611" y="1151223"/>
            <a:ext cx="1567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highlight>
                  <a:srgbClr val="0000FF"/>
                </a:highlight>
              </a:rPr>
              <a:t>HIPÓTESIS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C2A392-BF62-21DF-DBBE-97E9BBE24CEC}"/>
              </a:ext>
            </a:extLst>
          </p:cNvPr>
          <p:cNvSpPr txBox="1"/>
          <p:nvPr/>
        </p:nvSpPr>
        <p:spPr>
          <a:xfrm>
            <a:off x="1058028" y="4078618"/>
            <a:ext cx="1567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highlight>
                  <a:srgbClr val="0000FF"/>
                </a:highlight>
              </a:rPr>
              <a:t>HIPÓTESIS 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3DB3F8-1997-FEB4-811A-38F703497A25}"/>
              </a:ext>
            </a:extLst>
          </p:cNvPr>
          <p:cNvSpPr txBox="1"/>
          <p:nvPr/>
        </p:nvSpPr>
        <p:spPr>
          <a:xfrm>
            <a:off x="6671612" y="4078619"/>
            <a:ext cx="1567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highlight>
                  <a:srgbClr val="0000FF"/>
                </a:highlight>
              </a:rPr>
              <a:t>HIPÓTESIS 4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6C36D75-B84E-7CAD-95DF-836A49C8D6BD}"/>
              </a:ext>
            </a:extLst>
          </p:cNvPr>
          <p:cNvSpPr txBox="1"/>
          <p:nvPr/>
        </p:nvSpPr>
        <p:spPr>
          <a:xfrm>
            <a:off x="1058028" y="1820029"/>
            <a:ext cx="276293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s-ES"/>
              <a:t>Cantidad mayor de productos para mujeres</a:t>
            </a:r>
          </a:p>
          <a:p>
            <a:pPr marL="285750" indent="-285750">
              <a:buFont typeface="Calibri"/>
              <a:buChar char="-"/>
            </a:pPr>
            <a:endParaRPr lang="es-ES"/>
          </a:p>
          <a:p>
            <a:pPr marL="285750" indent="-285750">
              <a:buFont typeface="Calibri"/>
              <a:buChar char="-"/>
            </a:pPr>
            <a:r>
              <a:rPr lang="es-ES"/>
              <a:t>Media de descuentos casi igual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092EC46-A7FC-8A46-E81B-B89CA2480DC4}"/>
              </a:ext>
            </a:extLst>
          </p:cNvPr>
          <p:cNvSpPr txBox="1"/>
          <p:nvPr/>
        </p:nvSpPr>
        <p:spPr>
          <a:xfrm>
            <a:off x="6671611" y="1820029"/>
            <a:ext cx="276293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s-ES"/>
              <a:t>Más productos en la subsección de ropa para mujeres</a:t>
            </a:r>
          </a:p>
          <a:p>
            <a:pPr marL="285750" indent="-285750">
              <a:buFont typeface="Calibri"/>
              <a:buChar char="-"/>
            </a:pPr>
            <a:endParaRPr lang="es-ES"/>
          </a:p>
          <a:p>
            <a:pPr marL="285750" indent="-285750">
              <a:buFont typeface="Calibri"/>
              <a:buChar char="-"/>
            </a:pPr>
            <a:r>
              <a:rPr lang="es-ES"/>
              <a:t>Más productos en la subsección de accesorios para hombres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82159AF-F0E7-E3E8-C462-3AA9ECF95D35}"/>
              </a:ext>
            </a:extLst>
          </p:cNvPr>
          <p:cNvSpPr txBox="1"/>
          <p:nvPr/>
        </p:nvSpPr>
        <p:spPr>
          <a:xfrm>
            <a:off x="1058027" y="4747424"/>
            <a:ext cx="27629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s-ES"/>
              <a:t>El precio del producto y su descuento tienen una ligera relación inversa, en varios casos a mayor el precio menor el descuento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94C7BA9-059E-1489-F07E-B875BFD1C303}"/>
              </a:ext>
            </a:extLst>
          </p:cNvPr>
          <p:cNvSpPr txBox="1"/>
          <p:nvPr/>
        </p:nvSpPr>
        <p:spPr>
          <a:xfrm>
            <a:off x="6671611" y="4747425"/>
            <a:ext cx="350848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s-ES"/>
              <a:t>El número de productos de una marca y el descuento medio no tienen relación, las marcas con más productos suelen poner descuentos ni muy altos ni muy bajos</a:t>
            </a:r>
          </a:p>
        </p:txBody>
      </p:sp>
      <p:pic>
        <p:nvPicPr>
          <p:cNvPr id="7" name="Imagen 6" descr="Bombilla - Iconos gratis de electrónica">
            <a:extLst>
              <a:ext uri="{FF2B5EF4-FFF2-40B4-BE49-F238E27FC236}">
                <a16:creationId xmlns:a16="http://schemas.microsoft.com/office/drawing/2014/main" id="{4A56F576-D3A3-0266-0CDE-FB31EF4F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625" y="360870"/>
            <a:ext cx="816635" cy="78788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3ACE1DB-A6FF-BCBD-2052-BE9D936B6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767" y="762000"/>
            <a:ext cx="833256" cy="115019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E1B9C11-08EF-9011-C678-75037B6E4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333" y="3680604"/>
            <a:ext cx="833256" cy="115019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A5A709E-F262-98AE-538B-02FD2EC62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823" y="762000"/>
            <a:ext cx="833256" cy="115019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53C313A-A1D7-4360-871D-B82D4B449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276" y="3680603"/>
            <a:ext cx="833256" cy="115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4" name="Imagen 3" descr="Qué significa el color negro? - Mejor con Salud">
            <a:extLst>
              <a:ext uri="{FF2B5EF4-FFF2-40B4-BE49-F238E27FC236}">
                <a16:creationId xmlns:a16="http://schemas.microsoft.com/office/drawing/2014/main" id="{ED75C555-2267-893A-1B41-190BF895E2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FC5A8B4-5FED-85B1-F9E7-51BF014C2404}"/>
              </a:ext>
            </a:extLst>
          </p:cNvPr>
          <p:cNvSpPr/>
          <p:nvPr/>
        </p:nvSpPr>
        <p:spPr>
          <a:xfrm rot="5400000">
            <a:off x="3711324" y="-433078"/>
            <a:ext cx="4763868" cy="7724157"/>
          </a:xfrm>
          <a:prstGeom prst="triangle">
            <a:avLst/>
          </a:prstGeom>
          <a:solidFill>
            <a:srgbClr val="0791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E7DD29-CF1C-597F-41DD-0855E039AE96}"/>
              </a:ext>
            </a:extLst>
          </p:cNvPr>
          <p:cNvSpPr txBox="1"/>
          <p:nvPr/>
        </p:nvSpPr>
        <p:spPr>
          <a:xfrm>
            <a:off x="2631366" y="2773898"/>
            <a:ext cx="5372372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9000" b="1">
                <a:latin typeface="Script MT Bold"/>
              </a:rPr>
              <a:t>GRACIAS</a:t>
            </a:r>
          </a:p>
          <a:p>
            <a:endParaRPr lang="es-ES" sz="6600" b="1">
              <a:latin typeface="Script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66091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3BAC7-5307-43AC-80F8-065B7AB8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687B0-309B-4CE4-A20F-5E6DFCB9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s-ES"/>
              <a:t>OBJETIVO E HIPÓTESIS INICIALES</a:t>
            </a:r>
          </a:p>
          <a:p>
            <a:pPr marL="457200" indent="-457200">
              <a:buAutoNum type="arabicPeriod"/>
            </a:pPr>
            <a:r>
              <a:rPr lang="es-ES"/>
              <a:t>OBTENCIÓN DE LOS DATOS</a:t>
            </a:r>
          </a:p>
          <a:p>
            <a:pPr marL="457200" indent="-457200">
              <a:buAutoNum type="arabicPeriod"/>
            </a:pPr>
            <a:r>
              <a:rPr lang="es-ES"/>
              <a:t>ANÁLISIS EXPLORATORIO DE DATOS</a:t>
            </a:r>
          </a:p>
          <a:p>
            <a:pPr marL="914400" lvl="1" indent="-457200">
              <a:buAutoNum type="arabicPeriod"/>
            </a:pPr>
            <a:r>
              <a:rPr lang="es-ES"/>
              <a:t>ANÁLISIS UNIVARIANTE</a:t>
            </a:r>
          </a:p>
          <a:p>
            <a:pPr marL="914400" lvl="1" indent="-457200">
              <a:buAutoNum type="arabicPeriod"/>
            </a:pPr>
            <a:r>
              <a:rPr lang="es-ES"/>
              <a:t>ANÁLISIS MULTIVARIANTE</a:t>
            </a:r>
          </a:p>
          <a:p>
            <a:pPr marL="457200" indent="-457200">
              <a:buAutoNum type="arabicPeriod"/>
            </a:pPr>
            <a:r>
              <a:rPr lang="es-ES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90604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6BD51E4-D17A-FBF7-CB67-1D52BF707259}"/>
              </a:ext>
            </a:extLst>
          </p:cNvPr>
          <p:cNvSpPr txBox="1"/>
          <p:nvPr/>
        </p:nvSpPr>
        <p:spPr>
          <a:xfrm>
            <a:off x="1390650" y="491067"/>
            <a:ext cx="48916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>
                <a:solidFill>
                  <a:schemeClr val="bg2"/>
                </a:solidFill>
              </a:rPr>
              <a:t>OBJETIVO E HIPÓTESIS INICIALES</a:t>
            </a:r>
            <a:endParaRPr lang="es-ES" b="1">
              <a:solidFill>
                <a:schemeClr val="bg2"/>
              </a:solidFill>
            </a:endParaRPr>
          </a:p>
        </p:txBody>
      </p:sp>
      <p:sp>
        <p:nvSpPr>
          <p:cNvPr id="18" name="Rectángulo: esquinas superiores, una redondeada y la otra cortada 17">
            <a:extLst>
              <a:ext uri="{FF2B5EF4-FFF2-40B4-BE49-F238E27FC236}">
                <a16:creationId xmlns:a16="http://schemas.microsoft.com/office/drawing/2014/main" id="{3FE64428-B5F3-B356-0AD6-BA1177594FC6}"/>
              </a:ext>
            </a:extLst>
          </p:cNvPr>
          <p:cNvSpPr/>
          <p:nvPr/>
        </p:nvSpPr>
        <p:spPr>
          <a:xfrm>
            <a:off x="608371" y="2968113"/>
            <a:ext cx="11085870" cy="3539612"/>
          </a:xfrm>
          <a:prstGeom prst="snip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 descr="Identidad corporativa - El Corte Inglés">
            <a:extLst>
              <a:ext uri="{FF2B5EF4-FFF2-40B4-BE49-F238E27FC236}">
                <a16:creationId xmlns:a16="http://schemas.microsoft.com/office/drawing/2014/main" id="{6AF1DA59-D58B-A639-0B78-DBDD498B8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17" y="1203213"/>
            <a:ext cx="2743198" cy="1545955"/>
          </a:xfrm>
          <a:prstGeom prst="rect">
            <a:avLst/>
          </a:prstGeom>
        </p:spPr>
      </p:pic>
      <p:pic>
        <p:nvPicPr>
          <p:cNvPr id="4" name="Imagen 3" descr="Archivo:Python-logo-notext.svg - Wikipedia, la enciclopedia libre">
            <a:extLst>
              <a:ext uri="{FF2B5EF4-FFF2-40B4-BE49-F238E27FC236}">
                <a16:creationId xmlns:a16="http://schemas.microsoft.com/office/drawing/2014/main" id="{86AE5433-E611-3CAB-DBD7-B20DF0C7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200" y="614916"/>
            <a:ext cx="1305232" cy="1445054"/>
          </a:xfrm>
          <a:prstGeom prst="rect">
            <a:avLst/>
          </a:prstGeom>
        </p:spPr>
      </p:pic>
      <p:pic>
        <p:nvPicPr>
          <p:cNvPr id="6" name="Imagen 5" descr="Download Statgraphics Centurion 18">
            <a:extLst>
              <a:ext uri="{FF2B5EF4-FFF2-40B4-BE49-F238E27FC236}">
                <a16:creationId xmlns:a16="http://schemas.microsoft.com/office/drawing/2014/main" id="{B607FD7B-E420-77C1-BEBC-751D7EBD5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074" y="2220834"/>
            <a:ext cx="2743196" cy="584378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39512FC6-6E0C-ACE7-3187-AB272C72D980}"/>
              </a:ext>
            </a:extLst>
          </p:cNvPr>
          <p:cNvGrpSpPr/>
          <p:nvPr/>
        </p:nvGrpSpPr>
        <p:grpSpPr>
          <a:xfrm>
            <a:off x="4730945" y="1523229"/>
            <a:ext cx="2728647" cy="891429"/>
            <a:chOff x="4759700" y="1710135"/>
            <a:chExt cx="2728647" cy="891429"/>
          </a:xfrm>
        </p:grpSpPr>
        <p:sp>
          <p:nvSpPr>
            <p:cNvPr id="3" name="Flecha: a la derecha 2">
              <a:extLst>
                <a:ext uri="{FF2B5EF4-FFF2-40B4-BE49-F238E27FC236}">
                  <a16:creationId xmlns:a16="http://schemas.microsoft.com/office/drawing/2014/main" id="{B84EEF22-FBFE-B448-6005-34D14980CF5E}"/>
                </a:ext>
              </a:extLst>
            </p:cNvPr>
            <p:cNvSpPr/>
            <p:nvPr/>
          </p:nvSpPr>
          <p:spPr>
            <a:xfrm>
              <a:off x="4759700" y="1710135"/>
              <a:ext cx="2728647" cy="891429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9E305CC-3ACA-9097-DADA-DCC9521B76C0}"/>
                </a:ext>
              </a:extLst>
            </p:cNvPr>
            <p:cNvSpPr txBox="1"/>
            <p:nvPr/>
          </p:nvSpPr>
          <p:spPr>
            <a:xfrm>
              <a:off x="4850641" y="1971737"/>
              <a:ext cx="211540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>
                  <a:latin typeface="TW Cen MT"/>
                </a:rPr>
                <a:t>ANALISIS DE DATOS</a:t>
              </a:r>
            </a:p>
          </p:txBody>
        </p:sp>
      </p:grp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2357A1ED-9A47-13E4-A5B2-5251D5C61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054" y="5684174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solidFill>
                  <a:schemeClr val="bg1"/>
                </a:solidFill>
              </a:rPr>
              <a:t>¿GRANDES DIFERENCIAS EN LOS GÉNEROS?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BD9867E-165F-5B01-F376-0D199289EEDF}"/>
              </a:ext>
            </a:extLst>
          </p:cNvPr>
          <p:cNvSpPr txBox="1"/>
          <p:nvPr/>
        </p:nvSpPr>
        <p:spPr>
          <a:xfrm>
            <a:off x="4771030" y="3869433"/>
            <a:ext cx="7417558" cy="8125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>
                <a:solidFill>
                  <a:schemeClr val="bg1"/>
                </a:solidFill>
                <a:latin typeface="TW Cen MT"/>
              </a:rPr>
              <a:t>¿LAS REBAJAS ESTAN DESTINADAS A LAS MUJERES?</a:t>
            </a:r>
            <a:endParaRPr lang="en-US" sz="2400">
              <a:solidFill>
                <a:schemeClr val="bg1"/>
              </a:solidFill>
              <a:latin typeface="TW Cen MT"/>
            </a:endParaRPr>
          </a:p>
          <a:p>
            <a:pPr algn="l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E61FAFF-4CE0-FF1E-6497-2496E5738211}"/>
              </a:ext>
            </a:extLst>
          </p:cNvPr>
          <p:cNvSpPr txBox="1"/>
          <p:nvPr/>
        </p:nvSpPr>
        <p:spPr>
          <a:xfrm>
            <a:off x="870044" y="3116238"/>
            <a:ext cx="8077199" cy="8125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>
                <a:solidFill>
                  <a:schemeClr val="bg1"/>
                </a:solidFill>
                <a:latin typeface="TW Cen MT"/>
              </a:rPr>
              <a:t>¿QUÉ SUBSECCIONES TENDRÁN LOS DIFERENTES GÉNEROS?</a:t>
            </a:r>
            <a:endParaRPr lang="en-US" sz="2400">
              <a:solidFill>
                <a:schemeClr val="bg1"/>
              </a:solidFill>
              <a:latin typeface="TW Cen MT"/>
            </a:endParaRPr>
          </a:p>
          <a:p>
            <a:pPr algn="l"/>
            <a:endParaRPr lang="es-ES">
              <a:solidFill>
                <a:srgbClr val="00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2CD961F-93AD-CD70-EBF2-C7593A0E6FF4}"/>
              </a:ext>
            </a:extLst>
          </p:cNvPr>
          <p:cNvSpPr txBox="1"/>
          <p:nvPr/>
        </p:nvSpPr>
        <p:spPr>
          <a:xfrm>
            <a:off x="784745" y="4680045"/>
            <a:ext cx="1239899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>
                <a:solidFill>
                  <a:schemeClr val="bg1"/>
                </a:solidFill>
                <a:latin typeface="TW Cen MT"/>
              </a:rPr>
              <a:t>¿LOS PRODUCTOS CON MAYOR PRECIO INICIAL TENDRÁN </a:t>
            </a:r>
            <a:endParaRPr lang="es-ES">
              <a:solidFill>
                <a:schemeClr val="bg1"/>
              </a:solidFill>
              <a:latin typeface="Tw Cen MT" panose="020B0602020104020603"/>
            </a:endParaRPr>
          </a:p>
          <a:p>
            <a:r>
              <a:rPr lang="es-ES" sz="2400">
                <a:solidFill>
                  <a:schemeClr val="bg1"/>
                </a:solidFill>
                <a:latin typeface="TW Cen MT"/>
              </a:rPr>
              <a:t>UN MAYOR MARGEN DE BENEFICIO?</a:t>
            </a:r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9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37773-A686-FB7D-8CA3-5F01AD114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23F59A-2E55-3EC2-819E-A7F1C47AEBED}"/>
              </a:ext>
            </a:extLst>
          </p:cNvPr>
          <p:cNvSpPr txBox="1"/>
          <p:nvPr/>
        </p:nvSpPr>
        <p:spPr>
          <a:xfrm>
            <a:off x="1390650" y="491067"/>
            <a:ext cx="48916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>
                <a:solidFill>
                  <a:schemeClr val="bg2"/>
                </a:solidFill>
              </a:rPr>
              <a:t>OBTENCIÓN DE LOS DATOS</a:t>
            </a:r>
            <a:endParaRPr lang="es-ES" b="1">
              <a:solidFill>
                <a:schemeClr val="bg2"/>
              </a:solidFill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F70F884-AF2B-5A6F-898E-53BCA0484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93" y="1255904"/>
            <a:ext cx="5874775" cy="2563276"/>
          </a:xfrm>
          <a:prstGeom prst="snip1Rect">
            <a:avLst/>
          </a:prstGeom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3609CD78-60C1-6218-A104-1A9B99FDF0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405" r="208" b="23967"/>
          <a:stretch/>
        </p:blipFill>
        <p:spPr>
          <a:xfrm>
            <a:off x="894233" y="4106828"/>
            <a:ext cx="5881703" cy="1989942"/>
          </a:xfrm>
          <a:prstGeom prst="snip1Rect">
            <a:avLst/>
          </a:prstGeom>
        </p:spPr>
      </p:pic>
      <p:sp>
        <p:nvSpPr>
          <p:cNvPr id="2" name="Rectángulo: una sola esquina cortada 1">
            <a:extLst>
              <a:ext uri="{FF2B5EF4-FFF2-40B4-BE49-F238E27FC236}">
                <a16:creationId xmlns:a16="http://schemas.microsoft.com/office/drawing/2014/main" id="{A143CAD8-FADC-FE20-CE13-979EAA581EFE}"/>
              </a:ext>
            </a:extLst>
          </p:cNvPr>
          <p:cNvSpPr/>
          <p:nvPr/>
        </p:nvSpPr>
        <p:spPr>
          <a:xfrm flipH="1">
            <a:off x="6953250" y="1238250"/>
            <a:ext cx="4457700" cy="2578099"/>
          </a:xfrm>
          <a:prstGeom prst="snip1Rect">
            <a:avLst/>
          </a:prstGeom>
          <a:solidFill>
            <a:srgbClr val="E6F3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B663BE0-0C2D-264E-7908-C350D9A495E4}"/>
              </a:ext>
            </a:extLst>
          </p:cNvPr>
          <p:cNvSpPr txBox="1"/>
          <p:nvPr/>
        </p:nvSpPr>
        <p:spPr>
          <a:xfrm>
            <a:off x="7473950" y="1652411"/>
            <a:ext cx="36830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000">
                <a:solidFill>
                  <a:srgbClr val="000000"/>
                </a:solidFill>
              </a:rPr>
              <a:t>-</a:t>
            </a:r>
            <a:r>
              <a:rPr lang="es-ES" sz="2000" err="1">
                <a:solidFill>
                  <a:srgbClr val="000000"/>
                </a:solidFill>
              </a:rPr>
              <a:t>Webscraping</a:t>
            </a:r>
            <a:endParaRPr lang="es-ES" sz="2000">
              <a:solidFill>
                <a:srgbClr val="000000"/>
              </a:solidFill>
            </a:endParaRPr>
          </a:p>
          <a:p>
            <a:r>
              <a:rPr lang="es-ES" sz="2000">
                <a:solidFill>
                  <a:srgbClr val="000000"/>
                </a:solidFill>
              </a:rPr>
              <a:t>-API interna de El Corte Inglés</a:t>
            </a:r>
          </a:p>
          <a:p>
            <a:r>
              <a:rPr lang="es-ES" sz="2000">
                <a:solidFill>
                  <a:srgbClr val="000000"/>
                </a:solidFill>
              </a:rPr>
              <a:t>-Python</a:t>
            </a:r>
          </a:p>
          <a:p>
            <a:r>
              <a:rPr lang="es-ES" sz="2000">
                <a:solidFill>
                  <a:srgbClr val="000000"/>
                </a:solidFill>
              </a:rPr>
              <a:t>-</a:t>
            </a:r>
            <a:r>
              <a:rPr lang="es-ES" sz="2000" err="1">
                <a:solidFill>
                  <a:srgbClr val="000000"/>
                </a:solidFill>
              </a:rPr>
              <a:t>Selenium</a:t>
            </a:r>
            <a:endParaRPr lang="es-ES" sz="2000">
              <a:solidFill>
                <a:srgbClr val="000000"/>
              </a:solidFill>
            </a:endParaRPr>
          </a:p>
          <a:p>
            <a:r>
              <a:rPr lang="es-ES" sz="2000">
                <a:solidFill>
                  <a:srgbClr val="000000"/>
                </a:solidFill>
              </a:rPr>
              <a:t>-</a:t>
            </a:r>
            <a:r>
              <a:rPr lang="es-ES" sz="2000" err="1">
                <a:solidFill>
                  <a:srgbClr val="000000"/>
                </a:solidFill>
              </a:rPr>
              <a:t>Thunder</a:t>
            </a:r>
            <a:r>
              <a:rPr lang="es-ES" sz="2000">
                <a:solidFill>
                  <a:srgbClr val="000000"/>
                </a:solidFill>
              </a:rPr>
              <a:t> Client</a:t>
            </a:r>
          </a:p>
          <a:p>
            <a:r>
              <a:rPr lang="es-ES" sz="2000">
                <a:solidFill>
                  <a:srgbClr val="000000"/>
                </a:solidFill>
              </a:rPr>
              <a:t>-Git (GitHub)</a:t>
            </a:r>
          </a:p>
          <a:p>
            <a:r>
              <a:rPr lang="es-ES" sz="2000">
                <a:solidFill>
                  <a:srgbClr val="000000"/>
                </a:solidFill>
              </a:rPr>
              <a:t>-Archivo final: CSV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F2C3D7B-F7B6-A7EF-CA4F-0634691E357C}"/>
              </a:ext>
            </a:extLst>
          </p:cNvPr>
          <p:cNvSpPr txBox="1"/>
          <p:nvPr/>
        </p:nvSpPr>
        <p:spPr>
          <a:xfrm>
            <a:off x="7473950" y="1384300"/>
            <a:ext cx="3683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 u="sng">
                <a:solidFill>
                  <a:srgbClr val="000000"/>
                </a:solidFill>
              </a:rPr>
              <a:t>HERRAMIENTAS</a:t>
            </a:r>
            <a:endParaRPr lang="es-ES" b="1" u="sng"/>
          </a:p>
        </p:txBody>
      </p:sp>
      <p:sp>
        <p:nvSpPr>
          <p:cNvPr id="8" name="Rectángulo: una sola esquina cortada 7">
            <a:extLst>
              <a:ext uri="{FF2B5EF4-FFF2-40B4-BE49-F238E27FC236}">
                <a16:creationId xmlns:a16="http://schemas.microsoft.com/office/drawing/2014/main" id="{DC5A2373-3FCE-D819-6531-E46EC6E043CC}"/>
              </a:ext>
            </a:extLst>
          </p:cNvPr>
          <p:cNvSpPr/>
          <p:nvPr/>
        </p:nvSpPr>
        <p:spPr>
          <a:xfrm flipH="1">
            <a:off x="6953249" y="4108449"/>
            <a:ext cx="4457700" cy="1993899"/>
          </a:xfrm>
          <a:prstGeom prst="snip1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058B35-0597-0809-4D9E-6DCEB55D0586}"/>
              </a:ext>
            </a:extLst>
          </p:cNvPr>
          <p:cNvSpPr txBox="1"/>
          <p:nvPr/>
        </p:nvSpPr>
        <p:spPr>
          <a:xfrm>
            <a:off x="7486649" y="4216400"/>
            <a:ext cx="3683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 u="sng">
                <a:solidFill>
                  <a:srgbClr val="000000"/>
                </a:solidFill>
              </a:rPr>
              <a:t>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4728AFF-6B69-1EDC-F6C3-F6A0226B023C}"/>
              </a:ext>
            </a:extLst>
          </p:cNvPr>
          <p:cNvSpPr txBox="1"/>
          <p:nvPr/>
        </p:nvSpPr>
        <p:spPr>
          <a:xfrm>
            <a:off x="7486649" y="4597399"/>
            <a:ext cx="36830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>
                <a:solidFill>
                  <a:srgbClr val="000000"/>
                </a:solidFill>
              </a:rPr>
              <a:t>-</a:t>
            </a:r>
            <a:r>
              <a:rPr lang="es-ES" sz="2000">
                <a:solidFill>
                  <a:srgbClr val="000000"/>
                </a:solidFill>
                <a:ea typeface="+mn-lt"/>
                <a:cs typeface="+mn-lt"/>
              </a:rPr>
              <a:t>4497 productos</a:t>
            </a:r>
          </a:p>
          <a:p>
            <a:r>
              <a:rPr lang="es-ES" sz="2000">
                <a:solidFill>
                  <a:srgbClr val="000000"/>
                </a:solidFill>
              </a:rPr>
              <a:t>-0 nulos</a:t>
            </a:r>
          </a:p>
          <a:p>
            <a:r>
              <a:rPr lang="es-ES" sz="2000">
                <a:solidFill>
                  <a:srgbClr val="000000"/>
                </a:solidFill>
              </a:rPr>
              <a:t>-7 variables</a:t>
            </a:r>
          </a:p>
          <a:p>
            <a:r>
              <a:rPr lang="es-ES" sz="2000">
                <a:solidFill>
                  <a:srgbClr val="000000"/>
                </a:solidFill>
              </a:rPr>
              <a:t>-4 cualitativas y 3 cuantitativas</a:t>
            </a:r>
          </a:p>
        </p:txBody>
      </p:sp>
    </p:spTree>
    <p:extLst>
      <p:ext uri="{BB962C8B-B14F-4D97-AF65-F5344CB8AC3E}">
        <p14:creationId xmlns:p14="http://schemas.microsoft.com/office/powerpoint/2010/main" val="104518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DFF7E-57B1-BBFC-9AFA-4909ED05F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77EF63D-CAC1-A82B-7451-CCE778155011}"/>
              </a:ext>
            </a:extLst>
          </p:cNvPr>
          <p:cNvSpPr txBox="1"/>
          <p:nvPr/>
        </p:nvSpPr>
        <p:spPr>
          <a:xfrm>
            <a:off x="1390650" y="491067"/>
            <a:ext cx="48916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>
                <a:solidFill>
                  <a:schemeClr val="bg2"/>
                </a:solidFill>
              </a:rPr>
              <a:t>ANÁLISIS UNIVARIANTE</a:t>
            </a:r>
            <a:endParaRPr lang="es-ES" b="1">
              <a:solidFill>
                <a:schemeClr val="bg2"/>
              </a:solidFill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9632E37-4AFB-2AD0-46F0-17E5229FE003}"/>
              </a:ext>
            </a:extLst>
          </p:cNvPr>
          <p:cNvSpPr/>
          <p:nvPr/>
        </p:nvSpPr>
        <p:spPr>
          <a:xfrm>
            <a:off x="1056249" y="1255900"/>
            <a:ext cx="1769740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1769740"/>
                      <a:gd name="connsiteY0" fmla="*/ 96086 h 576506"/>
                      <a:gd name="connsiteX1" fmla="*/ 96086 w 1769740"/>
                      <a:gd name="connsiteY1" fmla="*/ 0 h 576506"/>
                      <a:gd name="connsiteX2" fmla="*/ 1673654 w 1769740"/>
                      <a:gd name="connsiteY2" fmla="*/ 0 h 576506"/>
                      <a:gd name="connsiteX3" fmla="*/ 1769740 w 1769740"/>
                      <a:gd name="connsiteY3" fmla="*/ 96086 h 576506"/>
                      <a:gd name="connsiteX4" fmla="*/ 1769740 w 1769740"/>
                      <a:gd name="connsiteY4" fmla="*/ 480420 h 576506"/>
                      <a:gd name="connsiteX5" fmla="*/ 1673654 w 1769740"/>
                      <a:gd name="connsiteY5" fmla="*/ 576506 h 576506"/>
                      <a:gd name="connsiteX6" fmla="*/ 96086 w 1769740"/>
                      <a:gd name="connsiteY6" fmla="*/ 576506 h 576506"/>
                      <a:gd name="connsiteX7" fmla="*/ 0 w 1769740"/>
                      <a:gd name="connsiteY7" fmla="*/ 480420 h 576506"/>
                      <a:gd name="connsiteX8" fmla="*/ 0 w 1769740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69740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679495" y="-75308"/>
                          <a:pt x="1286217" y="64596"/>
                          <a:pt x="1673654" y="0"/>
                        </a:cubicBezTo>
                        <a:cubicBezTo>
                          <a:pt x="1726899" y="3287"/>
                          <a:pt x="1765338" y="47094"/>
                          <a:pt x="1769740" y="96086"/>
                        </a:cubicBezTo>
                        <a:cubicBezTo>
                          <a:pt x="1796612" y="259681"/>
                          <a:pt x="1785793" y="414242"/>
                          <a:pt x="1769740" y="480420"/>
                        </a:cubicBezTo>
                        <a:cubicBezTo>
                          <a:pt x="1770230" y="532098"/>
                          <a:pt x="1730888" y="583804"/>
                          <a:pt x="1673654" y="576506"/>
                        </a:cubicBezTo>
                        <a:cubicBezTo>
                          <a:pt x="1062519" y="543387"/>
                          <a:pt x="684503" y="681820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1769740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694980" y="-75731"/>
                          <a:pt x="1190415" y="103146"/>
                          <a:pt x="1673654" y="0"/>
                        </a:cubicBezTo>
                        <a:cubicBezTo>
                          <a:pt x="1727907" y="2004"/>
                          <a:pt x="1772249" y="43695"/>
                          <a:pt x="1769740" y="96086"/>
                        </a:cubicBezTo>
                        <a:cubicBezTo>
                          <a:pt x="1750798" y="142285"/>
                          <a:pt x="1757823" y="379325"/>
                          <a:pt x="1769740" y="480420"/>
                        </a:cubicBezTo>
                        <a:cubicBezTo>
                          <a:pt x="1765768" y="528382"/>
                          <a:pt x="1723611" y="573721"/>
                          <a:pt x="1673654" y="576506"/>
                        </a:cubicBezTo>
                        <a:cubicBezTo>
                          <a:pt x="978373" y="660515"/>
                          <a:pt x="571186" y="588369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 sz="1400" b="1">
                <a:solidFill>
                  <a:schemeClr val="bg1"/>
                </a:solidFill>
              </a:rPr>
              <a:t>NOMBRE DEL PRODUCTO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36A9BEE-0A57-A566-6353-24C0D8E57E6F}"/>
              </a:ext>
            </a:extLst>
          </p:cNvPr>
          <p:cNvSpPr/>
          <p:nvPr/>
        </p:nvSpPr>
        <p:spPr>
          <a:xfrm>
            <a:off x="1056248" y="1977990"/>
            <a:ext cx="1769740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1769740"/>
                      <a:gd name="connsiteY0" fmla="*/ 96086 h 576506"/>
                      <a:gd name="connsiteX1" fmla="*/ 96086 w 1769740"/>
                      <a:gd name="connsiteY1" fmla="*/ 0 h 576506"/>
                      <a:gd name="connsiteX2" fmla="*/ 1673654 w 1769740"/>
                      <a:gd name="connsiteY2" fmla="*/ 0 h 576506"/>
                      <a:gd name="connsiteX3" fmla="*/ 1769740 w 1769740"/>
                      <a:gd name="connsiteY3" fmla="*/ 96086 h 576506"/>
                      <a:gd name="connsiteX4" fmla="*/ 1769740 w 1769740"/>
                      <a:gd name="connsiteY4" fmla="*/ 480420 h 576506"/>
                      <a:gd name="connsiteX5" fmla="*/ 1673654 w 1769740"/>
                      <a:gd name="connsiteY5" fmla="*/ 576506 h 576506"/>
                      <a:gd name="connsiteX6" fmla="*/ 96086 w 1769740"/>
                      <a:gd name="connsiteY6" fmla="*/ 576506 h 576506"/>
                      <a:gd name="connsiteX7" fmla="*/ 0 w 1769740"/>
                      <a:gd name="connsiteY7" fmla="*/ 480420 h 576506"/>
                      <a:gd name="connsiteX8" fmla="*/ 0 w 1769740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69740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679495" y="-75308"/>
                          <a:pt x="1286217" y="64596"/>
                          <a:pt x="1673654" y="0"/>
                        </a:cubicBezTo>
                        <a:cubicBezTo>
                          <a:pt x="1726899" y="3287"/>
                          <a:pt x="1765338" y="47094"/>
                          <a:pt x="1769740" y="96086"/>
                        </a:cubicBezTo>
                        <a:cubicBezTo>
                          <a:pt x="1796612" y="259681"/>
                          <a:pt x="1785793" y="414242"/>
                          <a:pt x="1769740" y="480420"/>
                        </a:cubicBezTo>
                        <a:cubicBezTo>
                          <a:pt x="1770230" y="532098"/>
                          <a:pt x="1730888" y="583804"/>
                          <a:pt x="1673654" y="576506"/>
                        </a:cubicBezTo>
                        <a:cubicBezTo>
                          <a:pt x="1062519" y="543387"/>
                          <a:pt x="684503" y="681820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1769740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694980" y="-75731"/>
                          <a:pt x="1190415" y="103146"/>
                          <a:pt x="1673654" y="0"/>
                        </a:cubicBezTo>
                        <a:cubicBezTo>
                          <a:pt x="1727907" y="2004"/>
                          <a:pt x="1772249" y="43695"/>
                          <a:pt x="1769740" y="96086"/>
                        </a:cubicBezTo>
                        <a:cubicBezTo>
                          <a:pt x="1750798" y="142285"/>
                          <a:pt x="1757823" y="379325"/>
                          <a:pt x="1769740" y="480420"/>
                        </a:cubicBezTo>
                        <a:cubicBezTo>
                          <a:pt x="1765768" y="528382"/>
                          <a:pt x="1723611" y="573721"/>
                          <a:pt x="1673654" y="576506"/>
                        </a:cubicBezTo>
                        <a:cubicBezTo>
                          <a:pt x="978373" y="660515"/>
                          <a:pt x="571186" y="588369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 sz="1400" b="1">
                <a:solidFill>
                  <a:schemeClr val="bg1"/>
                </a:solidFill>
              </a:rPr>
              <a:t>MARCA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35FFE58-98C9-1173-CF45-3EADD8886A07}"/>
              </a:ext>
            </a:extLst>
          </p:cNvPr>
          <p:cNvSpPr/>
          <p:nvPr/>
        </p:nvSpPr>
        <p:spPr>
          <a:xfrm>
            <a:off x="1055276" y="2676742"/>
            <a:ext cx="1769740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1769740"/>
                      <a:gd name="connsiteY0" fmla="*/ 96086 h 576506"/>
                      <a:gd name="connsiteX1" fmla="*/ 96086 w 1769740"/>
                      <a:gd name="connsiteY1" fmla="*/ 0 h 576506"/>
                      <a:gd name="connsiteX2" fmla="*/ 1673654 w 1769740"/>
                      <a:gd name="connsiteY2" fmla="*/ 0 h 576506"/>
                      <a:gd name="connsiteX3" fmla="*/ 1769740 w 1769740"/>
                      <a:gd name="connsiteY3" fmla="*/ 96086 h 576506"/>
                      <a:gd name="connsiteX4" fmla="*/ 1769740 w 1769740"/>
                      <a:gd name="connsiteY4" fmla="*/ 480420 h 576506"/>
                      <a:gd name="connsiteX5" fmla="*/ 1673654 w 1769740"/>
                      <a:gd name="connsiteY5" fmla="*/ 576506 h 576506"/>
                      <a:gd name="connsiteX6" fmla="*/ 96086 w 1769740"/>
                      <a:gd name="connsiteY6" fmla="*/ 576506 h 576506"/>
                      <a:gd name="connsiteX7" fmla="*/ 0 w 1769740"/>
                      <a:gd name="connsiteY7" fmla="*/ 480420 h 576506"/>
                      <a:gd name="connsiteX8" fmla="*/ 0 w 1769740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69740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679495" y="-75308"/>
                          <a:pt x="1286217" y="64596"/>
                          <a:pt x="1673654" y="0"/>
                        </a:cubicBezTo>
                        <a:cubicBezTo>
                          <a:pt x="1726899" y="3287"/>
                          <a:pt x="1765338" y="47094"/>
                          <a:pt x="1769740" y="96086"/>
                        </a:cubicBezTo>
                        <a:cubicBezTo>
                          <a:pt x="1796612" y="259681"/>
                          <a:pt x="1785793" y="414242"/>
                          <a:pt x="1769740" y="480420"/>
                        </a:cubicBezTo>
                        <a:cubicBezTo>
                          <a:pt x="1770230" y="532098"/>
                          <a:pt x="1730888" y="583804"/>
                          <a:pt x="1673654" y="576506"/>
                        </a:cubicBezTo>
                        <a:cubicBezTo>
                          <a:pt x="1062519" y="543387"/>
                          <a:pt x="684503" y="681820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1769740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694980" y="-75731"/>
                          <a:pt x="1190415" y="103146"/>
                          <a:pt x="1673654" y="0"/>
                        </a:cubicBezTo>
                        <a:cubicBezTo>
                          <a:pt x="1727907" y="2004"/>
                          <a:pt x="1772249" y="43695"/>
                          <a:pt x="1769740" y="96086"/>
                        </a:cubicBezTo>
                        <a:cubicBezTo>
                          <a:pt x="1750798" y="142285"/>
                          <a:pt x="1757823" y="379325"/>
                          <a:pt x="1769740" y="480420"/>
                        </a:cubicBezTo>
                        <a:cubicBezTo>
                          <a:pt x="1765768" y="528382"/>
                          <a:pt x="1723611" y="573721"/>
                          <a:pt x="1673654" y="576506"/>
                        </a:cubicBezTo>
                        <a:cubicBezTo>
                          <a:pt x="978373" y="660515"/>
                          <a:pt x="571186" y="588369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 sz="1400" b="1">
                <a:solidFill>
                  <a:schemeClr val="bg1"/>
                </a:solidFill>
              </a:rPr>
              <a:t>PRECIO INICIAL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F3C7365-D059-36D6-348B-9B20860038AD}"/>
              </a:ext>
            </a:extLst>
          </p:cNvPr>
          <p:cNvSpPr/>
          <p:nvPr/>
        </p:nvSpPr>
        <p:spPr>
          <a:xfrm>
            <a:off x="1055275" y="3400788"/>
            <a:ext cx="1769740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1769740"/>
                      <a:gd name="connsiteY0" fmla="*/ 96086 h 576506"/>
                      <a:gd name="connsiteX1" fmla="*/ 96086 w 1769740"/>
                      <a:gd name="connsiteY1" fmla="*/ 0 h 576506"/>
                      <a:gd name="connsiteX2" fmla="*/ 1673654 w 1769740"/>
                      <a:gd name="connsiteY2" fmla="*/ 0 h 576506"/>
                      <a:gd name="connsiteX3" fmla="*/ 1769740 w 1769740"/>
                      <a:gd name="connsiteY3" fmla="*/ 96086 h 576506"/>
                      <a:gd name="connsiteX4" fmla="*/ 1769740 w 1769740"/>
                      <a:gd name="connsiteY4" fmla="*/ 480420 h 576506"/>
                      <a:gd name="connsiteX5" fmla="*/ 1673654 w 1769740"/>
                      <a:gd name="connsiteY5" fmla="*/ 576506 h 576506"/>
                      <a:gd name="connsiteX6" fmla="*/ 96086 w 1769740"/>
                      <a:gd name="connsiteY6" fmla="*/ 576506 h 576506"/>
                      <a:gd name="connsiteX7" fmla="*/ 0 w 1769740"/>
                      <a:gd name="connsiteY7" fmla="*/ 480420 h 576506"/>
                      <a:gd name="connsiteX8" fmla="*/ 0 w 1769740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69740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679495" y="-75308"/>
                          <a:pt x="1286217" y="64596"/>
                          <a:pt x="1673654" y="0"/>
                        </a:cubicBezTo>
                        <a:cubicBezTo>
                          <a:pt x="1726899" y="3287"/>
                          <a:pt x="1765338" y="47094"/>
                          <a:pt x="1769740" y="96086"/>
                        </a:cubicBezTo>
                        <a:cubicBezTo>
                          <a:pt x="1796612" y="259681"/>
                          <a:pt x="1785793" y="414242"/>
                          <a:pt x="1769740" y="480420"/>
                        </a:cubicBezTo>
                        <a:cubicBezTo>
                          <a:pt x="1770230" y="532098"/>
                          <a:pt x="1730888" y="583804"/>
                          <a:pt x="1673654" y="576506"/>
                        </a:cubicBezTo>
                        <a:cubicBezTo>
                          <a:pt x="1062519" y="543387"/>
                          <a:pt x="684503" y="681820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1769740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694980" y="-75731"/>
                          <a:pt x="1190415" y="103146"/>
                          <a:pt x="1673654" y="0"/>
                        </a:cubicBezTo>
                        <a:cubicBezTo>
                          <a:pt x="1727907" y="2004"/>
                          <a:pt x="1772249" y="43695"/>
                          <a:pt x="1769740" y="96086"/>
                        </a:cubicBezTo>
                        <a:cubicBezTo>
                          <a:pt x="1750798" y="142285"/>
                          <a:pt x="1757823" y="379325"/>
                          <a:pt x="1769740" y="480420"/>
                        </a:cubicBezTo>
                        <a:cubicBezTo>
                          <a:pt x="1765768" y="528382"/>
                          <a:pt x="1723611" y="573721"/>
                          <a:pt x="1673654" y="576506"/>
                        </a:cubicBezTo>
                        <a:cubicBezTo>
                          <a:pt x="978373" y="660515"/>
                          <a:pt x="571186" y="588369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 sz="1400" b="1">
                <a:solidFill>
                  <a:schemeClr val="bg1"/>
                </a:solidFill>
              </a:rPr>
              <a:t>DESCUENTO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AEF0760-D573-78B9-1A25-402BBE172F8C}"/>
              </a:ext>
            </a:extLst>
          </p:cNvPr>
          <p:cNvSpPr/>
          <p:nvPr/>
        </p:nvSpPr>
        <p:spPr>
          <a:xfrm>
            <a:off x="1054302" y="4111697"/>
            <a:ext cx="1769740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1769740"/>
                      <a:gd name="connsiteY0" fmla="*/ 96086 h 576506"/>
                      <a:gd name="connsiteX1" fmla="*/ 96086 w 1769740"/>
                      <a:gd name="connsiteY1" fmla="*/ 0 h 576506"/>
                      <a:gd name="connsiteX2" fmla="*/ 1673654 w 1769740"/>
                      <a:gd name="connsiteY2" fmla="*/ 0 h 576506"/>
                      <a:gd name="connsiteX3" fmla="*/ 1769740 w 1769740"/>
                      <a:gd name="connsiteY3" fmla="*/ 96086 h 576506"/>
                      <a:gd name="connsiteX4" fmla="*/ 1769740 w 1769740"/>
                      <a:gd name="connsiteY4" fmla="*/ 480420 h 576506"/>
                      <a:gd name="connsiteX5" fmla="*/ 1673654 w 1769740"/>
                      <a:gd name="connsiteY5" fmla="*/ 576506 h 576506"/>
                      <a:gd name="connsiteX6" fmla="*/ 96086 w 1769740"/>
                      <a:gd name="connsiteY6" fmla="*/ 576506 h 576506"/>
                      <a:gd name="connsiteX7" fmla="*/ 0 w 1769740"/>
                      <a:gd name="connsiteY7" fmla="*/ 480420 h 576506"/>
                      <a:gd name="connsiteX8" fmla="*/ 0 w 1769740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69740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679495" y="-75308"/>
                          <a:pt x="1286217" y="64596"/>
                          <a:pt x="1673654" y="0"/>
                        </a:cubicBezTo>
                        <a:cubicBezTo>
                          <a:pt x="1726899" y="3287"/>
                          <a:pt x="1765338" y="47094"/>
                          <a:pt x="1769740" y="96086"/>
                        </a:cubicBezTo>
                        <a:cubicBezTo>
                          <a:pt x="1796612" y="259681"/>
                          <a:pt x="1785793" y="414242"/>
                          <a:pt x="1769740" y="480420"/>
                        </a:cubicBezTo>
                        <a:cubicBezTo>
                          <a:pt x="1770230" y="532098"/>
                          <a:pt x="1730888" y="583804"/>
                          <a:pt x="1673654" y="576506"/>
                        </a:cubicBezTo>
                        <a:cubicBezTo>
                          <a:pt x="1062519" y="543387"/>
                          <a:pt x="684503" y="681820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1769740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694980" y="-75731"/>
                          <a:pt x="1190415" y="103146"/>
                          <a:pt x="1673654" y="0"/>
                        </a:cubicBezTo>
                        <a:cubicBezTo>
                          <a:pt x="1727907" y="2004"/>
                          <a:pt x="1772249" y="43695"/>
                          <a:pt x="1769740" y="96086"/>
                        </a:cubicBezTo>
                        <a:cubicBezTo>
                          <a:pt x="1750798" y="142285"/>
                          <a:pt x="1757823" y="379325"/>
                          <a:pt x="1769740" y="480420"/>
                        </a:cubicBezTo>
                        <a:cubicBezTo>
                          <a:pt x="1765768" y="528382"/>
                          <a:pt x="1723611" y="573721"/>
                          <a:pt x="1673654" y="576506"/>
                        </a:cubicBezTo>
                        <a:cubicBezTo>
                          <a:pt x="978373" y="660515"/>
                          <a:pt x="571186" y="588369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 sz="1400" b="1">
                <a:solidFill>
                  <a:schemeClr val="bg1"/>
                </a:solidFill>
              </a:rPr>
              <a:t>PRECIO </a:t>
            </a:r>
            <a:endParaRPr lang="es-ES">
              <a:solidFill>
                <a:schemeClr val="bg1"/>
              </a:solidFill>
            </a:endParaRPr>
          </a:p>
          <a:p>
            <a:r>
              <a:rPr lang="es-ES" sz="1400" b="1">
                <a:solidFill>
                  <a:schemeClr val="bg1"/>
                </a:solidFill>
              </a:rPr>
              <a:t>DESCUENTO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1AD41CE-0195-827B-B7C3-49A8B437DEA5}"/>
              </a:ext>
            </a:extLst>
          </p:cNvPr>
          <p:cNvSpPr/>
          <p:nvPr/>
        </p:nvSpPr>
        <p:spPr>
          <a:xfrm>
            <a:off x="1053330" y="4835742"/>
            <a:ext cx="1769740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1769740"/>
                      <a:gd name="connsiteY0" fmla="*/ 96086 h 576506"/>
                      <a:gd name="connsiteX1" fmla="*/ 96086 w 1769740"/>
                      <a:gd name="connsiteY1" fmla="*/ 0 h 576506"/>
                      <a:gd name="connsiteX2" fmla="*/ 1673654 w 1769740"/>
                      <a:gd name="connsiteY2" fmla="*/ 0 h 576506"/>
                      <a:gd name="connsiteX3" fmla="*/ 1769740 w 1769740"/>
                      <a:gd name="connsiteY3" fmla="*/ 96086 h 576506"/>
                      <a:gd name="connsiteX4" fmla="*/ 1769740 w 1769740"/>
                      <a:gd name="connsiteY4" fmla="*/ 480420 h 576506"/>
                      <a:gd name="connsiteX5" fmla="*/ 1673654 w 1769740"/>
                      <a:gd name="connsiteY5" fmla="*/ 576506 h 576506"/>
                      <a:gd name="connsiteX6" fmla="*/ 96086 w 1769740"/>
                      <a:gd name="connsiteY6" fmla="*/ 576506 h 576506"/>
                      <a:gd name="connsiteX7" fmla="*/ 0 w 1769740"/>
                      <a:gd name="connsiteY7" fmla="*/ 480420 h 576506"/>
                      <a:gd name="connsiteX8" fmla="*/ 0 w 1769740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69740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679495" y="-75308"/>
                          <a:pt x="1286217" y="64596"/>
                          <a:pt x="1673654" y="0"/>
                        </a:cubicBezTo>
                        <a:cubicBezTo>
                          <a:pt x="1726899" y="3287"/>
                          <a:pt x="1765338" y="47094"/>
                          <a:pt x="1769740" y="96086"/>
                        </a:cubicBezTo>
                        <a:cubicBezTo>
                          <a:pt x="1796612" y="259681"/>
                          <a:pt x="1785793" y="414242"/>
                          <a:pt x="1769740" y="480420"/>
                        </a:cubicBezTo>
                        <a:cubicBezTo>
                          <a:pt x="1770230" y="532098"/>
                          <a:pt x="1730888" y="583804"/>
                          <a:pt x="1673654" y="576506"/>
                        </a:cubicBezTo>
                        <a:cubicBezTo>
                          <a:pt x="1062519" y="543387"/>
                          <a:pt x="684503" y="681820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1769740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694980" y="-75731"/>
                          <a:pt x="1190415" y="103146"/>
                          <a:pt x="1673654" y="0"/>
                        </a:cubicBezTo>
                        <a:cubicBezTo>
                          <a:pt x="1727907" y="2004"/>
                          <a:pt x="1772249" y="43695"/>
                          <a:pt x="1769740" y="96086"/>
                        </a:cubicBezTo>
                        <a:cubicBezTo>
                          <a:pt x="1750798" y="142285"/>
                          <a:pt x="1757823" y="379325"/>
                          <a:pt x="1769740" y="480420"/>
                        </a:cubicBezTo>
                        <a:cubicBezTo>
                          <a:pt x="1765768" y="528382"/>
                          <a:pt x="1723611" y="573721"/>
                          <a:pt x="1673654" y="576506"/>
                        </a:cubicBezTo>
                        <a:cubicBezTo>
                          <a:pt x="978373" y="660515"/>
                          <a:pt x="571186" y="588369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 sz="1400" b="1">
                <a:solidFill>
                  <a:schemeClr val="bg1"/>
                </a:solidFill>
              </a:rPr>
              <a:t>SECCIÓN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E1C911E-EB90-4BE6-5A5A-C3A7B2420472}"/>
              </a:ext>
            </a:extLst>
          </p:cNvPr>
          <p:cNvSpPr/>
          <p:nvPr/>
        </p:nvSpPr>
        <p:spPr>
          <a:xfrm>
            <a:off x="1053329" y="5531566"/>
            <a:ext cx="1769740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1769740"/>
                      <a:gd name="connsiteY0" fmla="*/ 96086 h 576506"/>
                      <a:gd name="connsiteX1" fmla="*/ 96086 w 1769740"/>
                      <a:gd name="connsiteY1" fmla="*/ 0 h 576506"/>
                      <a:gd name="connsiteX2" fmla="*/ 1673654 w 1769740"/>
                      <a:gd name="connsiteY2" fmla="*/ 0 h 576506"/>
                      <a:gd name="connsiteX3" fmla="*/ 1769740 w 1769740"/>
                      <a:gd name="connsiteY3" fmla="*/ 96086 h 576506"/>
                      <a:gd name="connsiteX4" fmla="*/ 1769740 w 1769740"/>
                      <a:gd name="connsiteY4" fmla="*/ 480420 h 576506"/>
                      <a:gd name="connsiteX5" fmla="*/ 1673654 w 1769740"/>
                      <a:gd name="connsiteY5" fmla="*/ 576506 h 576506"/>
                      <a:gd name="connsiteX6" fmla="*/ 96086 w 1769740"/>
                      <a:gd name="connsiteY6" fmla="*/ 576506 h 576506"/>
                      <a:gd name="connsiteX7" fmla="*/ 0 w 1769740"/>
                      <a:gd name="connsiteY7" fmla="*/ 480420 h 576506"/>
                      <a:gd name="connsiteX8" fmla="*/ 0 w 1769740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69740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679495" y="-75308"/>
                          <a:pt x="1286217" y="64596"/>
                          <a:pt x="1673654" y="0"/>
                        </a:cubicBezTo>
                        <a:cubicBezTo>
                          <a:pt x="1726899" y="3287"/>
                          <a:pt x="1765338" y="47094"/>
                          <a:pt x="1769740" y="96086"/>
                        </a:cubicBezTo>
                        <a:cubicBezTo>
                          <a:pt x="1796612" y="259681"/>
                          <a:pt x="1785793" y="414242"/>
                          <a:pt x="1769740" y="480420"/>
                        </a:cubicBezTo>
                        <a:cubicBezTo>
                          <a:pt x="1770230" y="532098"/>
                          <a:pt x="1730888" y="583804"/>
                          <a:pt x="1673654" y="576506"/>
                        </a:cubicBezTo>
                        <a:cubicBezTo>
                          <a:pt x="1062519" y="543387"/>
                          <a:pt x="684503" y="681820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1769740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694980" y="-75731"/>
                          <a:pt x="1190415" y="103146"/>
                          <a:pt x="1673654" y="0"/>
                        </a:cubicBezTo>
                        <a:cubicBezTo>
                          <a:pt x="1727907" y="2004"/>
                          <a:pt x="1772249" y="43695"/>
                          <a:pt x="1769740" y="96086"/>
                        </a:cubicBezTo>
                        <a:cubicBezTo>
                          <a:pt x="1750798" y="142285"/>
                          <a:pt x="1757823" y="379325"/>
                          <a:pt x="1769740" y="480420"/>
                        </a:cubicBezTo>
                        <a:cubicBezTo>
                          <a:pt x="1765768" y="528382"/>
                          <a:pt x="1723611" y="573721"/>
                          <a:pt x="1673654" y="576506"/>
                        </a:cubicBezTo>
                        <a:cubicBezTo>
                          <a:pt x="978373" y="660515"/>
                          <a:pt x="571186" y="588369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 sz="1400" b="1">
                <a:solidFill>
                  <a:schemeClr val="bg1"/>
                </a:solidFill>
              </a:rPr>
              <a:t>SUBSECCIÓN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27EFEFE-B1B2-E471-77A1-331A947F9908}"/>
              </a:ext>
            </a:extLst>
          </p:cNvPr>
          <p:cNvSpPr/>
          <p:nvPr/>
        </p:nvSpPr>
        <p:spPr>
          <a:xfrm>
            <a:off x="2919843" y="1255899"/>
            <a:ext cx="2096460" cy="589206"/>
          </a:xfrm>
          <a:prstGeom prst="roundRect">
            <a:avLst/>
          </a:prstGeom>
          <a:solidFill>
            <a:srgbClr val="E6F3FE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2096460"/>
                      <a:gd name="connsiteY0" fmla="*/ 98203 h 589206"/>
                      <a:gd name="connsiteX1" fmla="*/ 98203 w 2096460"/>
                      <a:gd name="connsiteY1" fmla="*/ 0 h 589206"/>
                      <a:gd name="connsiteX2" fmla="*/ 1998257 w 2096460"/>
                      <a:gd name="connsiteY2" fmla="*/ 0 h 589206"/>
                      <a:gd name="connsiteX3" fmla="*/ 2096460 w 2096460"/>
                      <a:gd name="connsiteY3" fmla="*/ 98203 h 589206"/>
                      <a:gd name="connsiteX4" fmla="*/ 2096460 w 2096460"/>
                      <a:gd name="connsiteY4" fmla="*/ 491003 h 589206"/>
                      <a:gd name="connsiteX5" fmla="*/ 1998257 w 2096460"/>
                      <a:gd name="connsiteY5" fmla="*/ 589206 h 589206"/>
                      <a:gd name="connsiteX6" fmla="*/ 98203 w 2096460"/>
                      <a:gd name="connsiteY6" fmla="*/ 589206 h 589206"/>
                      <a:gd name="connsiteX7" fmla="*/ 0 w 2096460"/>
                      <a:gd name="connsiteY7" fmla="*/ 491003 h 589206"/>
                      <a:gd name="connsiteX8" fmla="*/ 0 w 2096460"/>
                      <a:gd name="connsiteY8" fmla="*/ 98203 h 589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96460" h="589206" fill="none" extrusionOk="0">
                        <a:moveTo>
                          <a:pt x="0" y="98203"/>
                        </a:moveTo>
                        <a:cubicBezTo>
                          <a:pt x="-1558" y="43515"/>
                          <a:pt x="52972" y="4193"/>
                          <a:pt x="98203" y="0"/>
                        </a:cubicBezTo>
                        <a:cubicBezTo>
                          <a:pt x="704899" y="-29507"/>
                          <a:pt x="1662747" y="56528"/>
                          <a:pt x="1998257" y="0"/>
                        </a:cubicBezTo>
                        <a:cubicBezTo>
                          <a:pt x="2053026" y="9844"/>
                          <a:pt x="2092506" y="47627"/>
                          <a:pt x="2096460" y="98203"/>
                        </a:cubicBezTo>
                        <a:cubicBezTo>
                          <a:pt x="2121680" y="205102"/>
                          <a:pt x="2128792" y="335060"/>
                          <a:pt x="2096460" y="491003"/>
                        </a:cubicBezTo>
                        <a:cubicBezTo>
                          <a:pt x="2097100" y="543423"/>
                          <a:pt x="2056401" y="596049"/>
                          <a:pt x="1998257" y="589206"/>
                        </a:cubicBezTo>
                        <a:cubicBezTo>
                          <a:pt x="1504185" y="439848"/>
                          <a:pt x="929872" y="700593"/>
                          <a:pt x="98203" y="589206"/>
                        </a:cubicBezTo>
                        <a:cubicBezTo>
                          <a:pt x="43946" y="593935"/>
                          <a:pt x="-2205" y="543425"/>
                          <a:pt x="0" y="491003"/>
                        </a:cubicBezTo>
                        <a:cubicBezTo>
                          <a:pt x="-13625" y="325537"/>
                          <a:pt x="-6405" y="224535"/>
                          <a:pt x="0" y="98203"/>
                        </a:cubicBezTo>
                        <a:close/>
                      </a:path>
                      <a:path w="2096460" h="589206" stroke="0" extrusionOk="0">
                        <a:moveTo>
                          <a:pt x="0" y="98203"/>
                        </a:moveTo>
                        <a:cubicBezTo>
                          <a:pt x="-2385" y="36479"/>
                          <a:pt x="34238" y="838"/>
                          <a:pt x="98203" y="0"/>
                        </a:cubicBezTo>
                        <a:cubicBezTo>
                          <a:pt x="760733" y="52825"/>
                          <a:pt x="1114769" y="-123174"/>
                          <a:pt x="1998257" y="0"/>
                        </a:cubicBezTo>
                        <a:cubicBezTo>
                          <a:pt x="2056890" y="7432"/>
                          <a:pt x="2106790" y="46751"/>
                          <a:pt x="2096460" y="98203"/>
                        </a:cubicBezTo>
                        <a:cubicBezTo>
                          <a:pt x="2104294" y="172174"/>
                          <a:pt x="2089559" y="341002"/>
                          <a:pt x="2096460" y="491003"/>
                        </a:cubicBezTo>
                        <a:cubicBezTo>
                          <a:pt x="2095720" y="544288"/>
                          <a:pt x="2049067" y="586138"/>
                          <a:pt x="1998257" y="589206"/>
                        </a:cubicBezTo>
                        <a:cubicBezTo>
                          <a:pt x="1549034" y="758617"/>
                          <a:pt x="828254" y="674760"/>
                          <a:pt x="98203" y="589206"/>
                        </a:cubicBezTo>
                        <a:cubicBezTo>
                          <a:pt x="35292" y="592809"/>
                          <a:pt x="2299" y="540655"/>
                          <a:pt x="0" y="491003"/>
                        </a:cubicBezTo>
                        <a:cubicBezTo>
                          <a:pt x="2233" y="428775"/>
                          <a:pt x="-14339" y="225532"/>
                          <a:pt x="0" y="98203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500">
                <a:solidFill>
                  <a:schemeClr val="bg1"/>
                </a:solidFill>
              </a:rPr>
              <a:t>No relevante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63065D3-EB6D-B8B7-CF61-C7012AAA5E53}"/>
              </a:ext>
            </a:extLst>
          </p:cNvPr>
          <p:cNvSpPr/>
          <p:nvPr/>
        </p:nvSpPr>
        <p:spPr>
          <a:xfrm>
            <a:off x="2919842" y="1977989"/>
            <a:ext cx="2096460" cy="589206"/>
          </a:xfrm>
          <a:prstGeom prst="roundRect">
            <a:avLst/>
          </a:prstGeom>
          <a:solidFill>
            <a:srgbClr val="E6F3FE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2096460"/>
                      <a:gd name="connsiteY0" fmla="*/ 98203 h 589206"/>
                      <a:gd name="connsiteX1" fmla="*/ 98203 w 2096460"/>
                      <a:gd name="connsiteY1" fmla="*/ 0 h 589206"/>
                      <a:gd name="connsiteX2" fmla="*/ 1998257 w 2096460"/>
                      <a:gd name="connsiteY2" fmla="*/ 0 h 589206"/>
                      <a:gd name="connsiteX3" fmla="*/ 2096460 w 2096460"/>
                      <a:gd name="connsiteY3" fmla="*/ 98203 h 589206"/>
                      <a:gd name="connsiteX4" fmla="*/ 2096460 w 2096460"/>
                      <a:gd name="connsiteY4" fmla="*/ 491003 h 589206"/>
                      <a:gd name="connsiteX5" fmla="*/ 1998257 w 2096460"/>
                      <a:gd name="connsiteY5" fmla="*/ 589206 h 589206"/>
                      <a:gd name="connsiteX6" fmla="*/ 98203 w 2096460"/>
                      <a:gd name="connsiteY6" fmla="*/ 589206 h 589206"/>
                      <a:gd name="connsiteX7" fmla="*/ 0 w 2096460"/>
                      <a:gd name="connsiteY7" fmla="*/ 491003 h 589206"/>
                      <a:gd name="connsiteX8" fmla="*/ 0 w 2096460"/>
                      <a:gd name="connsiteY8" fmla="*/ 98203 h 589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96460" h="589206" fill="none" extrusionOk="0">
                        <a:moveTo>
                          <a:pt x="0" y="98203"/>
                        </a:moveTo>
                        <a:cubicBezTo>
                          <a:pt x="-1558" y="43515"/>
                          <a:pt x="52972" y="4193"/>
                          <a:pt x="98203" y="0"/>
                        </a:cubicBezTo>
                        <a:cubicBezTo>
                          <a:pt x="704899" y="-29507"/>
                          <a:pt x="1662747" y="56528"/>
                          <a:pt x="1998257" y="0"/>
                        </a:cubicBezTo>
                        <a:cubicBezTo>
                          <a:pt x="2053026" y="9844"/>
                          <a:pt x="2092506" y="47627"/>
                          <a:pt x="2096460" y="98203"/>
                        </a:cubicBezTo>
                        <a:cubicBezTo>
                          <a:pt x="2121680" y="205102"/>
                          <a:pt x="2128792" y="335060"/>
                          <a:pt x="2096460" y="491003"/>
                        </a:cubicBezTo>
                        <a:cubicBezTo>
                          <a:pt x="2097100" y="543423"/>
                          <a:pt x="2056401" y="596049"/>
                          <a:pt x="1998257" y="589206"/>
                        </a:cubicBezTo>
                        <a:cubicBezTo>
                          <a:pt x="1504185" y="439848"/>
                          <a:pt x="929872" y="700593"/>
                          <a:pt x="98203" y="589206"/>
                        </a:cubicBezTo>
                        <a:cubicBezTo>
                          <a:pt x="43946" y="593935"/>
                          <a:pt x="-2205" y="543425"/>
                          <a:pt x="0" y="491003"/>
                        </a:cubicBezTo>
                        <a:cubicBezTo>
                          <a:pt x="-13625" y="325537"/>
                          <a:pt x="-6405" y="224535"/>
                          <a:pt x="0" y="98203"/>
                        </a:cubicBezTo>
                        <a:close/>
                      </a:path>
                      <a:path w="2096460" h="589206" stroke="0" extrusionOk="0">
                        <a:moveTo>
                          <a:pt x="0" y="98203"/>
                        </a:moveTo>
                        <a:cubicBezTo>
                          <a:pt x="-2385" y="36479"/>
                          <a:pt x="34238" y="838"/>
                          <a:pt x="98203" y="0"/>
                        </a:cubicBezTo>
                        <a:cubicBezTo>
                          <a:pt x="760733" y="52825"/>
                          <a:pt x="1114769" y="-123174"/>
                          <a:pt x="1998257" y="0"/>
                        </a:cubicBezTo>
                        <a:cubicBezTo>
                          <a:pt x="2056890" y="7432"/>
                          <a:pt x="2106790" y="46751"/>
                          <a:pt x="2096460" y="98203"/>
                        </a:cubicBezTo>
                        <a:cubicBezTo>
                          <a:pt x="2104294" y="172174"/>
                          <a:pt x="2089559" y="341002"/>
                          <a:pt x="2096460" y="491003"/>
                        </a:cubicBezTo>
                        <a:cubicBezTo>
                          <a:pt x="2095720" y="544288"/>
                          <a:pt x="2049067" y="586138"/>
                          <a:pt x="1998257" y="589206"/>
                        </a:cubicBezTo>
                        <a:cubicBezTo>
                          <a:pt x="1549034" y="758617"/>
                          <a:pt x="828254" y="674760"/>
                          <a:pt x="98203" y="589206"/>
                        </a:cubicBezTo>
                        <a:cubicBezTo>
                          <a:pt x="35292" y="592809"/>
                          <a:pt x="2299" y="540655"/>
                          <a:pt x="0" y="491003"/>
                        </a:cubicBezTo>
                        <a:cubicBezTo>
                          <a:pt x="2233" y="428775"/>
                          <a:pt x="-14339" y="225532"/>
                          <a:pt x="0" y="98203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500">
                <a:solidFill>
                  <a:schemeClr val="bg1"/>
                </a:solidFill>
              </a:rPr>
              <a:t>99 categorías diferentes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B73D5E3-A7E6-F139-3EF0-D02996687685}"/>
              </a:ext>
            </a:extLst>
          </p:cNvPr>
          <p:cNvSpPr/>
          <p:nvPr/>
        </p:nvSpPr>
        <p:spPr>
          <a:xfrm>
            <a:off x="2918871" y="2676742"/>
            <a:ext cx="2083760" cy="589206"/>
          </a:xfrm>
          <a:prstGeom prst="roundRect">
            <a:avLst/>
          </a:prstGeom>
          <a:solidFill>
            <a:srgbClr val="E6F3FE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2083760"/>
                      <a:gd name="connsiteY0" fmla="*/ 98203 h 589206"/>
                      <a:gd name="connsiteX1" fmla="*/ 98203 w 2083760"/>
                      <a:gd name="connsiteY1" fmla="*/ 0 h 589206"/>
                      <a:gd name="connsiteX2" fmla="*/ 1985557 w 2083760"/>
                      <a:gd name="connsiteY2" fmla="*/ 0 h 589206"/>
                      <a:gd name="connsiteX3" fmla="*/ 2083760 w 2083760"/>
                      <a:gd name="connsiteY3" fmla="*/ 98203 h 589206"/>
                      <a:gd name="connsiteX4" fmla="*/ 2083760 w 2083760"/>
                      <a:gd name="connsiteY4" fmla="*/ 491003 h 589206"/>
                      <a:gd name="connsiteX5" fmla="*/ 1985557 w 2083760"/>
                      <a:gd name="connsiteY5" fmla="*/ 589206 h 589206"/>
                      <a:gd name="connsiteX6" fmla="*/ 98203 w 2083760"/>
                      <a:gd name="connsiteY6" fmla="*/ 589206 h 589206"/>
                      <a:gd name="connsiteX7" fmla="*/ 0 w 2083760"/>
                      <a:gd name="connsiteY7" fmla="*/ 491003 h 589206"/>
                      <a:gd name="connsiteX8" fmla="*/ 0 w 2083760"/>
                      <a:gd name="connsiteY8" fmla="*/ 98203 h 589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83760" h="589206" fill="none" extrusionOk="0">
                        <a:moveTo>
                          <a:pt x="0" y="98203"/>
                        </a:moveTo>
                        <a:cubicBezTo>
                          <a:pt x="-1558" y="43515"/>
                          <a:pt x="52972" y="4193"/>
                          <a:pt x="98203" y="0"/>
                        </a:cubicBezTo>
                        <a:cubicBezTo>
                          <a:pt x="700866" y="79563"/>
                          <a:pt x="1469869" y="-47892"/>
                          <a:pt x="1985557" y="0"/>
                        </a:cubicBezTo>
                        <a:cubicBezTo>
                          <a:pt x="2040326" y="9844"/>
                          <a:pt x="2079806" y="47627"/>
                          <a:pt x="2083760" y="98203"/>
                        </a:cubicBezTo>
                        <a:cubicBezTo>
                          <a:pt x="2108980" y="205102"/>
                          <a:pt x="2116092" y="335060"/>
                          <a:pt x="2083760" y="491003"/>
                        </a:cubicBezTo>
                        <a:cubicBezTo>
                          <a:pt x="2084400" y="543423"/>
                          <a:pt x="2043701" y="596049"/>
                          <a:pt x="1985557" y="589206"/>
                        </a:cubicBezTo>
                        <a:cubicBezTo>
                          <a:pt x="1609289" y="678390"/>
                          <a:pt x="529193" y="714468"/>
                          <a:pt x="98203" y="589206"/>
                        </a:cubicBezTo>
                        <a:cubicBezTo>
                          <a:pt x="43946" y="593935"/>
                          <a:pt x="-2205" y="543425"/>
                          <a:pt x="0" y="491003"/>
                        </a:cubicBezTo>
                        <a:cubicBezTo>
                          <a:pt x="-13625" y="325537"/>
                          <a:pt x="-6405" y="224535"/>
                          <a:pt x="0" y="98203"/>
                        </a:cubicBezTo>
                        <a:close/>
                      </a:path>
                      <a:path w="2083760" h="589206" stroke="0" extrusionOk="0">
                        <a:moveTo>
                          <a:pt x="0" y="98203"/>
                        </a:moveTo>
                        <a:cubicBezTo>
                          <a:pt x="-2385" y="36479"/>
                          <a:pt x="34238" y="838"/>
                          <a:pt x="98203" y="0"/>
                        </a:cubicBezTo>
                        <a:cubicBezTo>
                          <a:pt x="932183" y="88655"/>
                          <a:pt x="1229553" y="-23072"/>
                          <a:pt x="1985557" y="0"/>
                        </a:cubicBezTo>
                        <a:cubicBezTo>
                          <a:pt x="2044190" y="7432"/>
                          <a:pt x="2094090" y="46751"/>
                          <a:pt x="2083760" y="98203"/>
                        </a:cubicBezTo>
                        <a:cubicBezTo>
                          <a:pt x="2091594" y="172174"/>
                          <a:pt x="2076859" y="341002"/>
                          <a:pt x="2083760" y="491003"/>
                        </a:cubicBezTo>
                        <a:cubicBezTo>
                          <a:pt x="2083020" y="544288"/>
                          <a:pt x="2036367" y="586138"/>
                          <a:pt x="1985557" y="589206"/>
                        </a:cubicBezTo>
                        <a:cubicBezTo>
                          <a:pt x="1649057" y="419809"/>
                          <a:pt x="778707" y="566596"/>
                          <a:pt x="98203" y="589206"/>
                        </a:cubicBezTo>
                        <a:cubicBezTo>
                          <a:pt x="35292" y="592809"/>
                          <a:pt x="2299" y="540655"/>
                          <a:pt x="0" y="491003"/>
                        </a:cubicBezTo>
                        <a:cubicBezTo>
                          <a:pt x="2233" y="428775"/>
                          <a:pt x="-14339" y="225532"/>
                          <a:pt x="0" y="98203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500">
                <a:solidFill>
                  <a:schemeClr val="bg1"/>
                </a:solidFill>
              </a:rPr>
              <a:t>Asimetría a la derecha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041C2D5-4DF8-6800-45A1-EA737FE75378}"/>
              </a:ext>
            </a:extLst>
          </p:cNvPr>
          <p:cNvSpPr/>
          <p:nvPr/>
        </p:nvSpPr>
        <p:spPr>
          <a:xfrm>
            <a:off x="2918869" y="3400787"/>
            <a:ext cx="2096460" cy="589206"/>
          </a:xfrm>
          <a:prstGeom prst="roundRect">
            <a:avLst/>
          </a:prstGeom>
          <a:solidFill>
            <a:srgbClr val="E6F3FE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2096460"/>
                      <a:gd name="connsiteY0" fmla="*/ 98203 h 589206"/>
                      <a:gd name="connsiteX1" fmla="*/ 98203 w 2096460"/>
                      <a:gd name="connsiteY1" fmla="*/ 0 h 589206"/>
                      <a:gd name="connsiteX2" fmla="*/ 1998257 w 2096460"/>
                      <a:gd name="connsiteY2" fmla="*/ 0 h 589206"/>
                      <a:gd name="connsiteX3" fmla="*/ 2096460 w 2096460"/>
                      <a:gd name="connsiteY3" fmla="*/ 98203 h 589206"/>
                      <a:gd name="connsiteX4" fmla="*/ 2096460 w 2096460"/>
                      <a:gd name="connsiteY4" fmla="*/ 491003 h 589206"/>
                      <a:gd name="connsiteX5" fmla="*/ 1998257 w 2096460"/>
                      <a:gd name="connsiteY5" fmla="*/ 589206 h 589206"/>
                      <a:gd name="connsiteX6" fmla="*/ 98203 w 2096460"/>
                      <a:gd name="connsiteY6" fmla="*/ 589206 h 589206"/>
                      <a:gd name="connsiteX7" fmla="*/ 0 w 2096460"/>
                      <a:gd name="connsiteY7" fmla="*/ 491003 h 589206"/>
                      <a:gd name="connsiteX8" fmla="*/ 0 w 2096460"/>
                      <a:gd name="connsiteY8" fmla="*/ 98203 h 589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96460" h="589206" fill="none" extrusionOk="0">
                        <a:moveTo>
                          <a:pt x="0" y="98203"/>
                        </a:moveTo>
                        <a:cubicBezTo>
                          <a:pt x="-1558" y="43515"/>
                          <a:pt x="52972" y="4193"/>
                          <a:pt x="98203" y="0"/>
                        </a:cubicBezTo>
                        <a:cubicBezTo>
                          <a:pt x="704899" y="-29507"/>
                          <a:pt x="1662747" y="56528"/>
                          <a:pt x="1998257" y="0"/>
                        </a:cubicBezTo>
                        <a:cubicBezTo>
                          <a:pt x="2053026" y="9844"/>
                          <a:pt x="2092506" y="47627"/>
                          <a:pt x="2096460" y="98203"/>
                        </a:cubicBezTo>
                        <a:cubicBezTo>
                          <a:pt x="2121680" y="205102"/>
                          <a:pt x="2128792" y="335060"/>
                          <a:pt x="2096460" y="491003"/>
                        </a:cubicBezTo>
                        <a:cubicBezTo>
                          <a:pt x="2097100" y="543423"/>
                          <a:pt x="2056401" y="596049"/>
                          <a:pt x="1998257" y="589206"/>
                        </a:cubicBezTo>
                        <a:cubicBezTo>
                          <a:pt x="1504185" y="439848"/>
                          <a:pt x="929872" y="700593"/>
                          <a:pt x="98203" y="589206"/>
                        </a:cubicBezTo>
                        <a:cubicBezTo>
                          <a:pt x="43946" y="593935"/>
                          <a:pt x="-2205" y="543425"/>
                          <a:pt x="0" y="491003"/>
                        </a:cubicBezTo>
                        <a:cubicBezTo>
                          <a:pt x="-13625" y="325537"/>
                          <a:pt x="-6405" y="224535"/>
                          <a:pt x="0" y="98203"/>
                        </a:cubicBezTo>
                        <a:close/>
                      </a:path>
                      <a:path w="2096460" h="589206" stroke="0" extrusionOk="0">
                        <a:moveTo>
                          <a:pt x="0" y="98203"/>
                        </a:moveTo>
                        <a:cubicBezTo>
                          <a:pt x="-2385" y="36479"/>
                          <a:pt x="34238" y="838"/>
                          <a:pt x="98203" y="0"/>
                        </a:cubicBezTo>
                        <a:cubicBezTo>
                          <a:pt x="760733" y="52825"/>
                          <a:pt x="1114769" y="-123174"/>
                          <a:pt x="1998257" y="0"/>
                        </a:cubicBezTo>
                        <a:cubicBezTo>
                          <a:pt x="2056890" y="7432"/>
                          <a:pt x="2106790" y="46751"/>
                          <a:pt x="2096460" y="98203"/>
                        </a:cubicBezTo>
                        <a:cubicBezTo>
                          <a:pt x="2104294" y="172174"/>
                          <a:pt x="2089559" y="341002"/>
                          <a:pt x="2096460" y="491003"/>
                        </a:cubicBezTo>
                        <a:cubicBezTo>
                          <a:pt x="2095720" y="544288"/>
                          <a:pt x="2049067" y="586138"/>
                          <a:pt x="1998257" y="589206"/>
                        </a:cubicBezTo>
                        <a:cubicBezTo>
                          <a:pt x="1549034" y="758617"/>
                          <a:pt x="828254" y="674760"/>
                          <a:pt x="98203" y="589206"/>
                        </a:cubicBezTo>
                        <a:cubicBezTo>
                          <a:pt x="35292" y="592809"/>
                          <a:pt x="2299" y="540655"/>
                          <a:pt x="0" y="491003"/>
                        </a:cubicBezTo>
                        <a:cubicBezTo>
                          <a:pt x="2233" y="428775"/>
                          <a:pt x="-14339" y="225532"/>
                          <a:pt x="0" y="98203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500">
                <a:solidFill>
                  <a:schemeClr val="bg1"/>
                </a:solidFill>
              </a:rPr>
              <a:t>Asimetría a la derecha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7FB8F04-03A1-966C-6979-D816680E257C}"/>
              </a:ext>
            </a:extLst>
          </p:cNvPr>
          <p:cNvSpPr/>
          <p:nvPr/>
        </p:nvSpPr>
        <p:spPr>
          <a:xfrm>
            <a:off x="2917897" y="4111697"/>
            <a:ext cx="2096460" cy="589206"/>
          </a:xfrm>
          <a:prstGeom prst="roundRect">
            <a:avLst/>
          </a:prstGeom>
          <a:solidFill>
            <a:srgbClr val="E6F3FE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2096460"/>
                      <a:gd name="connsiteY0" fmla="*/ 98203 h 589206"/>
                      <a:gd name="connsiteX1" fmla="*/ 98203 w 2096460"/>
                      <a:gd name="connsiteY1" fmla="*/ 0 h 589206"/>
                      <a:gd name="connsiteX2" fmla="*/ 1998257 w 2096460"/>
                      <a:gd name="connsiteY2" fmla="*/ 0 h 589206"/>
                      <a:gd name="connsiteX3" fmla="*/ 2096460 w 2096460"/>
                      <a:gd name="connsiteY3" fmla="*/ 98203 h 589206"/>
                      <a:gd name="connsiteX4" fmla="*/ 2096460 w 2096460"/>
                      <a:gd name="connsiteY4" fmla="*/ 491003 h 589206"/>
                      <a:gd name="connsiteX5" fmla="*/ 1998257 w 2096460"/>
                      <a:gd name="connsiteY5" fmla="*/ 589206 h 589206"/>
                      <a:gd name="connsiteX6" fmla="*/ 98203 w 2096460"/>
                      <a:gd name="connsiteY6" fmla="*/ 589206 h 589206"/>
                      <a:gd name="connsiteX7" fmla="*/ 0 w 2096460"/>
                      <a:gd name="connsiteY7" fmla="*/ 491003 h 589206"/>
                      <a:gd name="connsiteX8" fmla="*/ 0 w 2096460"/>
                      <a:gd name="connsiteY8" fmla="*/ 98203 h 589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96460" h="589206" fill="none" extrusionOk="0">
                        <a:moveTo>
                          <a:pt x="0" y="98203"/>
                        </a:moveTo>
                        <a:cubicBezTo>
                          <a:pt x="-1558" y="43515"/>
                          <a:pt x="52972" y="4193"/>
                          <a:pt x="98203" y="0"/>
                        </a:cubicBezTo>
                        <a:cubicBezTo>
                          <a:pt x="704899" y="-29507"/>
                          <a:pt x="1662747" y="56528"/>
                          <a:pt x="1998257" y="0"/>
                        </a:cubicBezTo>
                        <a:cubicBezTo>
                          <a:pt x="2053026" y="9844"/>
                          <a:pt x="2092506" y="47627"/>
                          <a:pt x="2096460" y="98203"/>
                        </a:cubicBezTo>
                        <a:cubicBezTo>
                          <a:pt x="2121680" y="205102"/>
                          <a:pt x="2128792" y="335060"/>
                          <a:pt x="2096460" y="491003"/>
                        </a:cubicBezTo>
                        <a:cubicBezTo>
                          <a:pt x="2097100" y="543423"/>
                          <a:pt x="2056401" y="596049"/>
                          <a:pt x="1998257" y="589206"/>
                        </a:cubicBezTo>
                        <a:cubicBezTo>
                          <a:pt x="1504185" y="439848"/>
                          <a:pt x="929872" y="700593"/>
                          <a:pt x="98203" y="589206"/>
                        </a:cubicBezTo>
                        <a:cubicBezTo>
                          <a:pt x="43946" y="593935"/>
                          <a:pt x="-2205" y="543425"/>
                          <a:pt x="0" y="491003"/>
                        </a:cubicBezTo>
                        <a:cubicBezTo>
                          <a:pt x="-13625" y="325537"/>
                          <a:pt x="-6405" y="224535"/>
                          <a:pt x="0" y="98203"/>
                        </a:cubicBezTo>
                        <a:close/>
                      </a:path>
                      <a:path w="2096460" h="589206" stroke="0" extrusionOk="0">
                        <a:moveTo>
                          <a:pt x="0" y="98203"/>
                        </a:moveTo>
                        <a:cubicBezTo>
                          <a:pt x="-2385" y="36479"/>
                          <a:pt x="34238" y="838"/>
                          <a:pt x="98203" y="0"/>
                        </a:cubicBezTo>
                        <a:cubicBezTo>
                          <a:pt x="760733" y="52825"/>
                          <a:pt x="1114769" y="-123174"/>
                          <a:pt x="1998257" y="0"/>
                        </a:cubicBezTo>
                        <a:cubicBezTo>
                          <a:pt x="2056890" y="7432"/>
                          <a:pt x="2106790" y="46751"/>
                          <a:pt x="2096460" y="98203"/>
                        </a:cubicBezTo>
                        <a:cubicBezTo>
                          <a:pt x="2104294" y="172174"/>
                          <a:pt x="2089559" y="341002"/>
                          <a:pt x="2096460" y="491003"/>
                        </a:cubicBezTo>
                        <a:cubicBezTo>
                          <a:pt x="2095720" y="544288"/>
                          <a:pt x="2049067" y="586138"/>
                          <a:pt x="1998257" y="589206"/>
                        </a:cubicBezTo>
                        <a:cubicBezTo>
                          <a:pt x="1549034" y="758617"/>
                          <a:pt x="828254" y="674760"/>
                          <a:pt x="98203" y="589206"/>
                        </a:cubicBezTo>
                        <a:cubicBezTo>
                          <a:pt x="35292" y="592809"/>
                          <a:pt x="2299" y="540655"/>
                          <a:pt x="0" y="491003"/>
                        </a:cubicBezTo>
                        <a:cubicBezTo>
                          <a:pt x="2233" y="428775"/>
                          <a:pt x="-14339" y="225532"/>
                          <a:pt x="0" y="98203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500">
                <a:solidFill>
                  <a:schemeClr val="bg1"/>
                </a:solidFill>
              </a:rPr>
              <a:t>Proporcional a Precio inicial y Descuento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FFCE679A-3A83-9696-A6B6-FC16824E3DD0}"/>
              </a:ext>
            </a:extLst>
          </p:cNvPr>
          <p:cNvSpPr/>
          <p:nvPr/>
        </p:nvSpPr>
        <p:spPr>
          <a:xfrm>
            <a:off x="2916923" y="4835742"/>
            <a:ext cx="2096460" cy="589206"/>
          </a:xfrm>
          <a:prstGeom prst="roundRect">
            <a:avLst/>
          </a:prstGeom>
          <a:solidFill>
            <a:srgbClr val="E6F3FE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2096460"/>
                      <a:gd name="connsiteY0" fmla="*/ 98203 h 589206"/>
                      <a:gd name="connsiteX1" fmla="*/ 98203 w 2096460"/>
                      <a:gd name="connsiteY1" fmla="*/ 0 h 589206"/>
                      <a:gd name="connsiteX2" fmla="*/ 1998257 w 2096460"/>
                      <a:gd name="connsiteY2" fmla="*/ 0 h 589206"/>
                      <a:gd name="connsiteX3" fmla="*/ 2096460 w 2096460"/>
                      <a:gd name="connsiteY3" fmla="*/ 98203 h 589206"/>
                      <a:gd name="connsiteX4" fmla="*/ 2096460 w 2096460"/>
                      <a:gd name="connsiteY4" fmla="*/ 491003 h 589206"/>
                      <a:gd name="connsiteX5" fmla="*/ 1998257 w 2096460"/>
                      <a:gd name="connsiteY5" fmla="*/ 589206 h 589206"/>
                      <a:gd name="connsiteX6" fmla="*/ 98203 w 2096460"/>
                      <a:gd name="connsiteY6" fmla="*/ 589206 h 589206"/>
                      <a:gd name="connsiteX7" fmla="*/ 0 w 2096460"/>
                      <a:gd name="connsiteY7" fmla="*/ 491003 h 589206"/>
                      <a:gd name="connsiteX8" fmla="*/ 0 w 2096460"/>
                      <a:gd name="connsiteY8" fmla="*/ 98203 h 589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96460" h="589206" fill="none" extrusionOk="0">
                        <a:moveTo>
                          <a:pt x="0" y="98203"/>
                        </a:moveTo>
                        <a:cubicBezTo>
                          <a:pt x="-1558" y="43515"/>
                          <a:pt x="52972" y="4193"/>
                          <a:pt x="98203" y="0"/>
                        </a:cubicBezTo>
                        <a:cubicBezTo>
                          <a:pt x="704899" y="-29507"/>
                          <a:pt x="1662747" y="56528"/>
                          <a:pt x="1998257" y="0"/>
                        </a:cubicBezTo>
                        <a:cubicBezTo>
                          <a:pt x="2053026" y="9844"/>
                          <a:pt x="2092506" y="47627"/>
                          <a:pt x="2096460" y="98203"/>
                        </a:cubicBezTo>
                        <a:cubicBezTo>
                          <a:pt x="2121680" y="205102"/>
                          <a:pt x="2128792" y="335060"/>
                          <a:pt x="2096460" y="491003"/>
                        </a:cubicBezTo>
                        <a:cubicBezTo>
                          <a:pt x="2097100" y="543423"/>
                          <a:pt x="2056401" y="596049"/>
                          <a:pt x="1998257" y="589206"/>
                        </a:cubicBezTo>
                        <a:cubicBezTo>
                          <a:pt x="1504185" y="439848"/>
                          <a:pt x="929872" y="700593"/>
                          <a:pt x="98203" y="589206"/>
                        </a:cubicBezTo>
                        <a:cubicBezTo>
                          <a:pt x="43946" y="593935"/>
                          <a:pt x="-2205" y="543425"/>
                          <a:pt x="0" y="491003"/>
                        </a:cubicBezTo>
                        <a:cubicBezTo>
                          <a:pt x="-13625" y="325537"/>
                          <a:pt x="-6405" y="224535"/>
                          <a:pt x="0" y="98203"/>
                        </a:cubicBezTo>
                        <a:close/>
                      </a:path>
                      <a:path w="2096460" h="589206" stroke="0" extrusionOk="0">
                        <a:moveTo>
                          <a:pt x="0" y="98203"/>
                        </a:moveTo>
                        <a:cubicBezTo>
                          <a:pt x="-2385" y="36479"/>
                          <a:pt x="34238" y="838"/>
                          <a:pt x="98203" y="0"/>
                        </a:cubicBezTo>
                        <a:cubicBezTo>
                          <a:pt x="760733" y="52825"/>
                          <a:pt x="1114769" y="-123174"/>
                          <a:pt x="1998257" y="0"/>
                        </a:cubicBezTo>
                        <a:cubicBezTo>
                          <a:pt x="2056890" y="7432"/>
                          <a:pt x="2106790" y="46751"/>
                          <a:pt x="2096460" y="98203"/>
                        </a:cubicBezTo>
                        <a:cubicBezTo>
                          <a:pt x="2104294" y="172174"/>
                          <a:pt x="2089559" y="341002"/>
                          <a:pt x="2096460" y="491003"/>
                        </a:cubicBezTo>
                        <a:cubicBezTo>
                          <a:pt x="2095720" y="544288"/>
                          <a:pt x="2049067" y="586138"/>
                          <a:pt x="1998257" y="589206"/>
                        </a:cubicBezTo>
                        <a:cubicBezTo>
                          <a:pt x="1549034" y="758617"/>
                          <a:pt x="828254" y="674760"/>
                          <a:pt x="98203" y="589206"/>
                        </a:cubicBezTo>
                        <a:cubicBezTo>
                          <a:pt x="35292" y="592809"/>
                          <a:pt x="2299" y="540655"/>
                          <a:pt x="0" y="491003"/>
                        </a:cubicBezTo>
                        <a:cubicBezTo>
                          <a:pt x="2233" y="428775"/>
                          <a:pt x="-14339" y="225532"/>
                          <a:pt x="0" y="98203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500">
                <a:solidFill>
                  <a:schemeClr val="bg1"/>
                </a:solidFill>
              </a:rPr>
              <a:t>2 categorías (Mujer y Hombre)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4F0C3B1-9DF6-532A-22D4-2FB3060F3C73}"/>
              </a:ext>
            </a:extLst>
          </p:cNvPr>
          <p:cNvSpPr/>
          <p:nvPr/>
        </p:nvSpPr>
        <p:spPr>
          <a:xfrm>
            <a:off x="2916923" y="5531566"/>
            <a:ext cx="2096460" cy="589206"/>
          </a:xfrm>
          <a:prstGeom prst="roundRect">
            <a:avLst/>
          </a:prstGeom>
          <a:solidFill>
            <a:srgbClr val="E6F3FE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2096460"/>
                      <a:gd name="connsiteY0" fmla="*/ 98203 h 589206"/>
                      <a:gd name="connsiteX1" fmla="*/ 98203 w 2096460"/>
                      <a:gd name="connsiteY1" fmla="*/ 0 h 589206"/>
                      <a:gd name="connsiteX2" fmla="*/ 1998257 w 2096460"/>
                      <a:gd name="connsiteY2" fmla="*/ 0 h 589206"/>
                      <a:gd name="connsiteX3" fmla="*/ 2096460 w 2096460"/>
                      <a:gd name="connsiteY3" fmla="*/ 98203 h 589206"/>
                      <a:gd name="connsiteX4" fmla="*/ 2096460 w 2096460"/>
                      <a:gd name="connsiteY4" fmla="*/ 491003 h 589206"/>
                      <a:gd name="connsiteX5" fmla="*/ 1998257 w 2096460"/>
                      <a:gd name="connsiteY5" fmla="*/ 589206 h 589206"/>
                      <a:gd name="connsiteX6" fmla="*/ 98203 w 2096460"/>
                      <a:gd name="connsiteY6" fmla="*/ 589206 h 589206"/>
                      <a:gd name="connsiteX7" fmla="*/ 0 w 2096460"/>
                      <a:gd name="connsiteY7" fmla="*/ 491003 h 589206"/>
                      <a:gd name="connsiteX8" fmla="*/ 0 w 2096460"/>
                      <a:gd name="connsiteY8" fmla="*/ 98203 h 589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96460" h="589206" fill="none" extrusionOk="0">
                        <a:moveTo>
                          <a:pt x="0" y="98203"/>
                        </a:moveTo>
                        <a:cubicBezTo>
                          <a:pt x="-1558" y="43515"/>
                          <a:pt x="52972" y="4193"/>
                          <a:pt x="98203" y="0"/>
                        </a:cubicBezTo>
                        <a:cubicBezTo>
                          <a:pt x="704899" y="-29507"/>
                          <a:pt x="1662747" y="56528"/>
                          <a:pt x="1998257" y="0"/>
                        </a:cubicBezTo>
                        <a:cubicBezTo>
                          <a:pt x="2053026" y="9844"/>
                          <a:pt x="2092506" y="47627"/>
                          <a:pt x="2096460" y="98203"/>
                        </a:cubicBezTo>
                        <a:cubicBezTo>
                          <a:pt x="2121680" y="205102"/>
                          <a:pt x="2128792" y="335060"/>
                          <a:pt x="2096460" y="491003"/>
                        </a:cubicBezTo>
                        <a:cubicBezTo>
                          <a:pt x="2097100" y="543423"/>
                          <a:pt x="2056401" y="596049"/>
                          <a:pt x="1998257" y="589206"/>
                        </a:cubicBezTo>
                        <a:cubicBezTo>
                          <a:pt x="1504185" y="439848"/>
                          <a:pt x="929872" y="700593"/>
                          <a:pt x="98203" y="589206"/>
                        </a:cubicBezTo>
                        <a:cubicBezTo>
                          <a:pt x="43946" y="593935"/>
                          <a:pt x="-2205" y="543425"/>
                          <a:pt x="0" y="491003"/>
                        </a:cubicBezTo>
                        <a:cubicBezTo>
                          <a:pt x="-13625" y="325537"/>
                          <a:pt x="-6405" y="224535"/>
                          <a:pt x="0" y="98203"/>
                        </a:cubicBezTo>
                        <a:close/>
                      </a:path>
                      <a:path w="2096460" h="589206" stroke="0" extrusionOk="0">
                        <a:moveTo>
                          <a:pt x="0" y="98203"/>
                        </a:moveTo>
                        <a:cubicBezTo>
                          <a:pt x="-2385" y="36479"/>
                          <a:pt x="34238" y="838"/>
                          <a:pt x="98203" y="0"/>
                        </a:cubicBezTo>
                        <a:cubicBezTo>
                          <a:pt x="760733" y="52825"/>
                          <a:pt x="1114769" y="-123174"/>
                          <a:pt x="1998257" y="0"/>
                        </a:cubicBezTo>
                        <a:cubicBezTo>
                          <a:pt x="2056890" y="7432"/>
                          <a:pt x="2106790" y="46751"/>
                          <a:pt x="2096460" y="98203"/>
                        </a:cubicBezTo>
                        <a:cubicBezTo>
                          <a:pt x="2104294" y="172174"/>
                          <a:pt x="2089559" y="341002"/>
                          <a:pt x="2096460" y="491003"/>
                        </a:cubicBezTo>
                        <a:cubicBezTo>
                          <a:pt x="2095720" y="544288"/>
                          <a:pt x="2049067" y="586138"/>
                          <a:pt x="1998257" y="589206"/>
                        </a:cubicBezTo>
                        <a:cubicBezTo>
                          <a:pt x="1549034" y="758617"/>
                          <a:pt x="828254" y="674760"/>
                          <a:pt x="98203" y="589206"/>
                        </a:cubicBezTo>
                        <a:cubicBezTo>
                          <a:pt x="35292" y="592809"/>
                          <a:pt x="2299" y="540655"/>
                          <a:pt x="0" y="491003"/>
                        </a:cubicBezTo>
                        <a:cubicBezTo>
                          <a:pt x="2233" y="428775"/>
                          <a:pt x="-14339" y="225532"/>
                          <a:pt x="0" y="98203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500">
                <a:solidFill>
                  <a:schemeClr val="bg1"/>
                </a:solidFill>
              </a:rPr>
              <a:t>8 categorías diferentes</a:t>
            </a:r>
          </a:p>
        </p:txBody>
      </p:sp>
      <p:pic>
        <p:nvPicPr>
          <p:cNvPr id="18" name="Imagen 17" descr="Gráfico, Histograma&#10;&#10;Descripción generada automáticamente">
            <a:extLst>
              <a:ext uri="{FF2B5EF4-FFF2-40B4-BE49-F238E27FC236}">
                <a16:creationId xmlns:a16="http://schemas.microsoft.com/office/drawing/2014/main" id="{7D2E6C71-4A8C-ADBD-936F-A4BEE8D94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2" t="65" r="19181" b="9811"/>
          <a:stretch/>
        </p:blipFill>
        <p:spPr>
          <a:xfrm>
            <a:off x="5346588" y="1402060"/>
            <a:ext cx="3249405" cy="2119042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3386C958-3BBB-BB72-8B6B-2DC3706F6054}"/>
              </a:ext>
            </a:extLst>
          </p:cNvPr>
          <p:cNvSpPr/>
          <p:nvPr/>
        </p:nvSpPr>
        <p:spPr>
          <a:xfrm>
            <a:off x="5700102" y="1474093"/>
            <a:ext cx="2528510" cy="290286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bg1"/>
                </a:solidFill>
              </a:rPr>
              <a:t>Histograma precio inicial</a:t>
            </a:r>
          </a:p>
        </p:txBody>
      </p:sp>
      <p:pic>
        <p:nvPicPr>
          <p:cNvPr id="23" name="Imagen 22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55813FFF-E4DD-9401-127D-A0A811E47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29" t="123" r="15612" b="17566"/>
          <a:stretch/>
        </p:blipFill>
        <p:spPr>
          <a:xfrm>
            <a:off x="5345010" y="3689107"/>
            <a:ext cx="3252844" cy="2264408"/>
          </a:xfrm>
          <a:prstGeom prst="rect">
            <a:avLst/>
          </a:prstGeom>
        </p:spPr>
      </p:pic>
      <p:pic>
        <p:nvPicPr>
          <p:cNvPr id="24" name="Imagen 23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B9C0BE65-DDE1-18D6-D23D-92082427ED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70" r="6039" b="-356"/>
          <a:stretch/>
        </p:blipFill>
        <p:spPr>
          <a:xfrm>
            <a:off x="8731401" y="3659944"/>
            <a:ext cx="3354264" cy="2302491"/>
          </a:xfrm>
          <a:prstGeom prst="rect">
            <a:avLst/>
          </a:prstGeom>
        </p:spPr>
      </p:pic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FB8746EB-7DA3-AD3B-4E39-D9252D5F208D}"/>
              </a:ext>
            </a:extLst>
          </p:cNvPr>
          <p:cNvSpPr/>
          <p:nvPr/>
        </p:nvSpPr>
        <p:spPr>
          <a:xfrm>
            <a:off x="361483" y="1255899"/>
            <a:ext cx="619527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619527"/>
                      <a:gd name="connsiteY0" fmla="*/ 96086 h 576506"/>
                      <a:gd name="connsiteX1" fmla="*/ 96086 w 619527"/>
                      <a:gd name="connsiteY1" fmla="*/ 0 h 576506"/>
                      <a:gd name="connsiteX2" fmla="*/ 523441 w 619527"/>
                      <a:gd name="connsiteY2" fmla="*/ 0 h 576506"/>
                      <a:gd name="connsiteX3" fmla="*/ 619527 w 619527"/>
                      <a:gd name="connsiteY3" fmla="*/ 96086 h 576506"/>
                      <a:gd name="connsiteX4" fmla="*/ 619527 w 619527"/>
                      <a:gd name="connsiteY4" fmla="*/ 480420 h 576506"/>
                      <a:gd name="connsiteX5" fmla="*/ 523441 w 619527"/>
                      <a:gd name="connsiteY5" fmla="*/ 576506 h 576506"/>
                      <a:gd name="connsiteX6" fmla="*/ 96086 w 619527"/>
                      <a:gd name="connsiteY6" fmla="*/ 576506 h 576506"/>
                      <a:gd name="connsiteX7" fmla="*/ 0 w 619527"/>
                      <a:gd name="connsiteY7" fmla="*/ 480420 h 576506"/>
                      <a:gd name="connsiteX8" fmla="*/ 0 w 619527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19527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215127" y="31105"/>
                          <a:pt x="377552" y="18127"/>
                          <a:pt x="523441" y="0"/>
                        </a:cubicBezTo>
                        <a:cubicBezTo>
                          <a:pt x="576686" y="3287"/>
                          <a:pt x="615125" y="47094"/>
                          <a:pt x="619527" y="96086"/>
                        </a:cubicBezTo>
                        <a:cubicBezTo>
                          <a:pt x="646399" y="259681"/>
                          <a:pt x="635580" y="414242"/>
                          <a:pt x="619527" y="480420"/>
                        </a:cubicBezTo>
                        <a:cubicBezTo>
                          <a:pt x="620017" y="532098"/>
                          <a:pt x="580675" y="583804"/>
                          <a:pt x="523441" y="576506"/>
                        </a:cubicBezTo>
                        <a:cubicBezTo>
                          <a:pt x="428623" y="575121"/>
                          <a:pt x="235254" y="541046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619527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297836" y="-1411"/>
                          <a:pt x="406546" y="65"/>
                          <a:pt x="523441" y="0"/>
                        </a:cubicBezTo>
                        <a:cubicBezTo>
                          <a:pt x="577694" y="2004"/>
                          <a:pt x="622036" y="43695"/>
                          <a:pt x="619527" y="96086"/>
                        </a:cubicBezTo>
                        <a:cubicBezTo>
                          <a:pt x="600585" y="142285"/>
                          <a:pt x="607610" y="379325"/>
                          <a:pt x="619527" y="480420"/>
                        </a:cubicBezTo>
                        <a:cubicBezTo>
                          <a:pt x="615555" y="528382"/>
                          <a:pt x="573398" y="573721"/>
                          <a:pt x="523441" y="576506"/>
                        </a:cubicBezTo>
                        <a:cubicBezTo>
                          <a:pt x="397221" y="558128"/>
                          <a:pt x="193223" y="591945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96A03295-5C61-98F3-50ED-14709B3C75E6}"/>
              </a:ext>
            </a:extLst>
          </p:cNvPr>
          <p:cNvSpPr/>
          <p:nvPr/>
        </p:nvSpPr>
        <p:spPr>
          <a:xfrm>
            <a:off x="361482" y="1995487"/>
            <a:ext cx="619527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619527"/>
                      <a:gd name="connsiteY0" fmla="*/ 96086 h 576506"/>
                      <a:gd name="connsiteX1" fmla="*/ 96086 w 619527"/>
                      <a:gd name="connsiteY1" fmla="*/ 0 h 576506"/>
                      <a:gd name="connsiteX2" fmla="*/ 523441 w 619527"/>
                      <a:gd name="connsiteY2" fmla="*/ 0 h 576506"/>
                      <a:gd name="connsiteX3" fmla="*/ 619527 w 619527"/>
                      <a:gd name="connsiteY3" fmla="*/ 96086 h 576506"/>
                      <a:gd name="connsiteX4" fmla="*/ 619527 w 619527"/>
                      <a:gd name="connsiteY4" fmla="*/ 480420 h 576506"/>
                      <a:gd name="connsiteX5" fmla="*/ 523441 w 619527"/>
                      <a:gd name="connsiteY5" fmla="*/ 576506 h 576506"/>
                      <a:gd name="connsiteX6" fmla="*/ 96086 w 619527"/>
                      <a:gd name="connsiteY6" fmla="*/ 576506 h 576506"/>
                      <a:gd name="connsiteX7" fmla="*/ 0 w 619527"/>
                      <a:gd name="connsiteY7" fmla="*/ 480420 h 576506"/>
                      <a:gd name="connsiteX8" fmla="*/ 0 w 619527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19527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215127" y="31105"/>
                          <a:pt x="377552" y="18127"/>
                          <a:pt x="523441" y="0"/>
                        </a:cubicBezTo>
                        <a:cubicBezTo>
                          <a:pt x="576686" y="3287"/>
                          <a:pt x="615125" y="47094"/>
                          <a:pt x="619527" y="96086"/>
                        </a:cubicBezTo>
                        <a:cubicBezTo>
                          <a:pt x="646399" y="259681"/>
                          <a:pt x="635580" y="414242"/>
                          <a:pt x="619527" y="480420"/>
                        </a:cubicBezTo>
                        <a:cubicBezTo>
                          <a:pt x="620017" y="532098"/>
                          <a:pt x="580675" y="583804"/>
                          <a:pt x="523441" y="576506"/>
                        </a:cubicBezTo>
                        <a:cubicBezTo>
                          <a:pt x="428623" y="575121"/>
                          <a:pt x="235254" y="541046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619527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297836" y="-1411"/>
                          <a:pt x="406546" y="65"/>
                          <a:pt x="523441" y="0"/>
                        </a:cubicBezTo>
                        <a:cubicBezTo>
                          <a:pt x="577694" y="2004"/>
                          <a:pt x="622036" y="43695"/>
                          <a:pt x="619527" y="96086"/>
                        </a:cubicBezTo>
                        <a:cubicBezTo>
                          <a:pt x="600585" y="142285"/>
                          <a:pt x="607610" y="379325"/>
                          <a:pt x="619527" y="480420"/>
                        </a:cubicBezTo>
                        <a:cubicBezTo>
                          <a:pt x="615555" y="528382"/>
                          <a:pt x="573398" y="573721"/>
                          <a:pt x="523441" y="576506"/>
                        </a:cubicBezTo>
                        <a:cubicBezTo>
                          <a:pt x="397221" y="558128"/>
                          <a:pt x="193223" y="591945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6C63920-C112-4901-AA37-5C0CDBB4EFE9}"/>
              </a:ext>
            </a:extLst>
          </p:cNvPr>
          <p:cNvSpPr/>
          <p:nvPr/>
        </p:nvSpPr>
        <p:spPr>
          <a:xfrm>
            <a:off x="361481" y="2679045"/>
            <a:ext cx="619527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619527"/>
                      <a:gd name="connsiteY0" fmla="*/ 96086 h 576506"/>
                      <a:gd name="connsiteX1" fmla="*/ 96086 w 619527"/>
                      <a:gd name="connsiteY1" fmla="*/ 0 h 576506"/>
                      <a:gd name="connsiteX2" fmla="*/ 523441 w 619527"/>
                      <a:gd name="connsiteY2" fmla="*/ 0 h 576506"/>
                      <a:gd name="connsiteX3" fmla="*/ 619527 w 619527"/>
                      <a:gd name="connsiteY3" fmla="*/ 96086 h 576506"/>
                      <a:gd name="connsiteX4" fmla="*/ 619527 w 619527"/>
                      <a:gd name="connsiteY4" fmla="*/ 480420 h 576506"/>
                      <a:gd name="connsiteX5" fmla="*/ 523441 w 619527"/>
                      <a:gd name="connsiteY5" fmla="*/ 576506 h 576506"/>
                      <a:gd name="connsiteX6" fmla="*/ 96086 w 619527"/>
                      <a:gd name="connsiteY6" fmla="*/ 576506 h 576506"/>
                      <a:gd name="connsiteX7" fmla="*/ 0 w 619527"/>
                      <a:gd name="connsiteY7" fmla="*/ 480420 h 576506"/>
                      <a:gd name="connsiteX8" fmla="*/ 0 w 619527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19527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215127" y="31105"/>
                          <a:pt x="377552" y="18127"/>
                          <a:pt x="523441" y="0"/>
                        </a:cubicBezTo>
                        <a:cubicBezTo>
                          <a:pt x="576686" y="3287"/>
                          <a:pt x="615125" y="47094"/>
                          <a:pt x="619527" y="96086"/>
                        </a:cubicBezTo>
                        <a:cubicBezTo>
                          <a:pt x="646399" y="259681"/>
                          <a:pt x="635580" y="414242"/>
                          <a:pt x="619527" y="480420"/>
                        </a:cubicBezTo>
                        <a:cubicBezTo>
                          <a:pt x="620017" y="532098"/>
                          <a:pt x="580675" y="583804"/>
                          <a:pt x="523441" y="576506"/>
                        </a:cubicBezTo>
                        <a:cubicBezTo>
                          <a:pt x="428623" y="575121"/>
                          <a:pt x="235254" y="541046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619527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297836" y="-1411"/>
                          <a:pt x="406546" y="65"/>
                          <a:pt x="523441" y="0"/>
                        </a:cubicBezTo>
                        <a:cubicBezTo>
                          <a:pt x="577694" y="2004"/>
                          <a:pt x="622036" y="43695"/>
                          <a:pt x="619527" y="96086"/>
                        </a:cubicBezTo>
                        <a:cubicBezTo>
                          <a:pt x="600585" y="142285"/>
                          <a:pt x="607610" y="379325"/>
                          <a:pt x="619527" y="480420"/>
                        </a:cubicBezTo>
                        <a:cubicBezTo>
                          <a:pt x="615555" y="528382"/>
                          <a:pt x="573398" y="573721"/>
                          <a:pt x="523441" y="576506"/>
                        </a:cubicBezTo>
                        <a:cubicBezTo>
                          <a:pt x="397221" y="558128"/>
                          <a:pt x="193223" y="591945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538E67CC-9252-AA5E-F1AD-E952A794FA4F}"/>
              </a:ext>
            </a:extLst>
          </p:cNvPr>
          <p:cNvSpPr/>
          <p:nvPr/>
        </p:nvSpPr>
        <p:spPr>
          <a:xfrm>
            <a:off x="351044" y="3395761"/>
            <a:ext cx="619527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619527"/>
                      <a:gd name="connsiteY0" fmla="*/ 96086 h 576506"/>
                      <a:gd name="connsiteX1" fmla="*/ 96086 w 619527"/>
                      <a:gd name="connsiteY1" fmla="*/ 0 h 576506"/>
                      <a:gd name="connsiteX2" fmla="*/ 523441 w 619527"/>
                      <a:gd name="connsiteY2" fmla="*/ 0 h 576506"/>
                      <a:gd name="connsiteX3" fmla="*/ 619527 w 619527"/>
                      <a:gd name="connsiteY3" fmla="*/ 96086 h 576506"/>
                      <a:gd name="connsiteX4" fmla="*/ 619527 w 619527"/>
                      <a:gd name="connsiteY4" fmla="*/ 480420 h 576506"/>
                      <a:gd name="connsiteX5" fmla="*/ 523441 w 619527"/>
                      <a:gd name="connsiteY5" fmla="*/ 576506 h 576506"/>
                      <a:gd name="connsiteX6" fmla="*/ 96086 w 619527"/>
                      <a:gd name="connsiteY6" fmla="*/ 576506 h 576506"/>
                      <a:gd name="connsiteX7" fmla="*/ 0 w 619527"/>
                      <a:gd name="connsiteY7" fmla="*/ 480420 h 576506"/>
                      <a:gd name="connsiteX8" fmla="*/ 0 w 619527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19527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215127" y="31105"/>
                          <a:pt x="377552" y="18127"/>
                          <a:pt x="523441" y="0"/>
                        </a:cubicBezTo>
                        <a:cubicBezTo>
                          <a:pt x="576686" y="3287"/>
                          <a:pt x="615125" y="47094"/>
                          <a:pt x="619527" y="96086"/>
                        </a:cubicBezTo>
                        <a:cubicBezTo>
                          <a:pt x="646399" y="259681"/>
                          <a:pt x="635580" y="414242"/>
                          <a:pt x="619527" y="480420"/>
                        </a:cubicBezTo>
                        <a:cubicBezTo>
                          <a:pt x="620017" y="532098"/>
                          <a:pt x="580675" y="583804"/>
                          <a:pt x="523441" y="576506"/>
                        </a:cubicBezTo>
                        <a:cubicBezTo>
                          <a:pt x="428623" y="575121"/>
                          <a:pt x="235254" y="541046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619527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297836" y="-1411"/>
                          <a:pt x="406546" y="65"/>
                          <a:pt x="523441" y="0"/>
                        </a:cubicBezTo>
                        <a:cubicBezTo>
                          <a:pt x="577694" y="2004"/>
                          <a:pt x="622036" y="43695"/>
                          <a:pt x="619527" y="96086"/>
                        </a:cubicBezTo>
                        <a:cubicBezTo>
                          <a:pt x="600585" y="142285"/>
                          <a:pt x="607610" y="379325"/>
                          <a:pt x="619527" y="480420"/>
                        </a:cubicBezTo>
                        <a:cubicBezTo>
                          <a:pt x="615555" y="528382"/>
                          <a:pt x="573398" y="573721"/>
                          <a:pt x="523441" y="576506"/>
                        </a:cubicBezTo>
                        <a:cubicBezTo>
                          <a:pt x="397221" y="558128"/>
                          <a:pt x="193223" y="591945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975AA940-B104-8BCC-6123-D676B915F946}"/>
              </a:ext>
            </a:extLst>
          </p:cNvPr>
          <p:cNvSpPr/>
          <p:nvPr/>
        </p:nvSpPr>
        <p:spPr>
          <a:xfrm>
            <a:off x="351044" y="4135349"/>
            <a:ext cx="619527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619527"/>
                      <a:gd name="connsiteY0" fmla="*/ 96086 h 576506"/>
                      <a:gd name="connsiteX1" fmla="*/ 96086 w 619527"/>
                      <a:gd name="connsiteY1" fmla="*/ 0 h 576506"/>
                      <a:gd name="connsiteX2" fmla="*/ 523441 w 619527"/>
                      <a:gd name="connsiteY2" fmla="*/ 0 h 576506"/>
                      <a:gd name="connsiteX3" fmla="*/ 619527 w 619527"/>
                      <a:gd name="connsiteY3" fmla="*/ 96086 h 576506"/>
                      <a:gd name="connsiteX4" fmla="*/ 619527 w 619527"/>
                      <a:gd name="connsiteY4" fmla="*/ 480420 h 576506"/>
                      <a:gd name="connsiteX5" fmla="*/ 523441 w 619527"/>
                      <a:gd name="connsiteY5" fmla="*/ 576506 h 576506"/>
                      <a:gd name="connsiteX6" fmla="*/ 96086 w 619527"/>
                      <a:gd name="connsiteY6" fmla="*/ 576506 h 576506"/>
                      <a:gd name="connsiteX7" fmla="*/ 0 w 619527"/>
                      <a:gd name="connsiteY7" fmla="*/ 480420 h 576506"/>
                      <a:gd name="connsiteX8" fmla="*/ 0 w 619527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19527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215127" y="31105"/>
                          <a:pt x="377552" y="18127"/>
                          <a:pt x="523441" y="0"/>
                        </a:cubicBezTo>
                        <a:cubicBezTo>
                          <a:pt x="576686" y="3287"/>
                          <a:pt x="615125" y="47094"/>
                          <a:pt x="619527" y="96086"/>
                        </a:cubicBezTo>
                        <a:cubicBezTo>
                          <a:pt x="646399" y="259681"/>
                          <a:pt x="635580" y="414242"/>
                          <a:pt x="619527" y="480420"/>
                        </a:cubicBezTo>
                        <a:cubicBezTo>
                          <a:pt x="620017" y="532098"/>
                          <a:pt x="580675" y="583804"/>
                          <a:pt x="523441" y="576506"/>
                        </a:cubicBezTo>
                        <a:cubicBezTo>
                          <a:pt x="428623" y="575121"/>
                          <a:pt x="235254" y="541046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619527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297836" y="-1411"/>
                          <a:pt x="406546" y="65"/>
                          <a:pt x="523441" y="0"/>
                        </a:cubicBezTo>
                        <a:cubicBezTo>
                          <a:pt x="577694" y="2004"/>
                          <a:pt x="622036" y="43695"/>
                          <a:pt x="619527" y="96086"/>
                        </a:cubicBezTo>
                        <a:cubicBezTo>
                          <a:pt x="600585" y="142285"/>
                          <a:pt x="607610" y="379325"/>
                          <a:pt x="619527" y="480420"/>
                        </a:cubicBezTo>
                        <a:cubicBezTo>
                          <a:pt x="615555" y="528382"/>
                          <a:pt x="573398" y="573721"/>
                          <a:pt x="523441" y="576506"/>
                        </a:cubicBezTo>
                        <a:cubicBezTo>
                          <a:pt x="397221" y="558128"/>
                          <a:pt x="193223" y="591945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512AB30E-1B50-45E0-215F-75805619ECDE}"/>
              </a:ext>
            </a:extLst>
          </p:cNvPr>
          <p:cNvSpPr/>
          <p:nvPr/>
        </p:nvSpPr>
        <p:spPr>
          <a:xfrm>
            <a:off x="351042" y="4818908"/>
            <a:ext cx="619527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619527"/>
                      <a:gd name="connsiteY0" fmla="*/ 96086 h 576506"/>
                      <a:gd name="connsiteX1" fmla="*/ 96086 w 619527"/>
                      <a:gd name="connsiteY1" fmla="*/ 0 h 576506"/>
                      <a:gd name="connsiteX2" fmla="*/ 523441 w 619527"/>
                      <a:gd name="connsiteY2" fmla="*/ 0 h 576506"/>
                      <a:gd name="connsiteX3" fmla="*/ 619527 w 619527"/>
                      <a:gd name="connsiteY3" fmla="*/ 96086 h 576506"/>
                      <a:gd name="connsiteX4" fmla="*/ 619527 w 619527"/>
                      <a:gd name="connsiteY4" fmla="*/ 480420 h 576506"/>
                      <a:gd name="connsiteX5" fmla="*/ 523441 w 619527"/>
                      <a:gd name="connsiteY5" fmla="*/ 576506 h 576506"/>
                      <a:gd name="connsiteX6" fmla="*/ 96086 w 619527"/>
                      <a:gd name="connsiteY6" fmla="*/ 576506 h 576506"/>
                      <a:gd name="connsiteX7" fmla="*/ 0 w 619527"/>
                      <a:gd name="connsiteY7" fmla="*/ 480420 h 576506"/>
                      <a:gd name="connsiteX8" fmla="*/ 0 w 619527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19527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215127" y="31105"/>
                          <a:pt x="377552" y="18127"/>
                          <a:pt x="523441" y="0"/>
                        </a:cubicBezTo>
                        <a:cubicBezTo>
                          <a:pt x="576686" y="3287"/>
                          <a:pt x="615125" y="47094"/>
                          <a:pt x="619527" y="96086"/>
                        </a:cubicBezTo>
                        <a:cubicBezTo>
                          <a:pt x="646399" y="259681"/>
                          <a:pt x="635580" y="414242"/>
                          <a:pt x="619527" y="480420"/>
                        </a:cubicBezTo>
                        <a:cubicBezTo>
                          <a:pt x="620017" y="532098"/>
                          <a:pt x="580675" y="583804"/>
                          <a:pt x="523441" y="576506"/>
                        </a:cubicBezTo>
                        <a:cubicBezTo>
                          <a:pt x="428623" y="575121"/>
                          <a:pt x="235254" y="541046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619527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297836" y="-1411"/>
                          <a:pt x="406546" y="65"/>
                          <a:pt x="523441" y="0"/>
                        </a:cubicBezTo>
                        <a:cubicBezTo>
                          <a:pt x="577694" y="2004"/>
                          <a:pt x="622036" y="43695"/>
                          <a:pt x="619527" y="96086"/>
                        </a:cubicBezTo>
                        <a:cubicBezTo>
                          <a:pt x="600585" y="142285"/>
                          <a:pt x="607610" y="379325"/>
                          <a:pt x="619527" y="480420"/>
                        </a:cubicBezTo>
                        <a:cubicBezTo>
                          <a:pt x="615555" y="528382"/>
                          <a:pt x="573398" y="573721"/>
                          <a:pt x="523441" y="576506"/>
                        </a:cubicBezTo>
                        <a:cubicBezTo>
                          <a:pt x="397221" y="558128"/>
                          <a:pt x="193223" y="591945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6138F8DA-4355-0415-B05F-E18B27E290F5}"/>
              </a:ext>
            </a:extLst>
          </p:cNvPr>
          <p:cNvSpPr/>
          <p:nvPr/>
        </p:nvSpPr>
        <p:spPr>
          <a:xfrm>
            <a:off x="351042" y="5539155"/>
            <a:ext cx="619527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619527"/>
                      <a:gd name="connsiteY0" fmla="*/ 96086 h 576506"/>
                      <a:gd name="connsiteX1" fmla="*/ 96086 w 619527"/>
                      <a:gd name="connsiteY1" fmla="*/ 0 h 576506"/>
                      <a:gd name="connsiteX2" fmla="*/ 523441 w 619527"/>
                      <a:gd name="connsiteY2" fmla="*/ 0 h 576506"/>
                      <a:gd name="connsiteX3" fmla="*/ 619527 w 619527"/>
                      <a:gd name="connsiteY3" fmla="*/ 96086 h 576506"/>
                      <a:gd name="connsiteX4" fmla="*/ 619527 w 619527"/>
                      <a:gd name="connsiteY4" fmla="*/ 480420 h 576506"/>
                      <a:gd name="connsiteX5" fmla="*/ 523441 w 619527"/>
                      <a:gd name="connsiteY5" fmla="*/ 576506 h 576506"/>
                      <a:gd name="connsiteX6" fmla="*/ 96086 w 619527"/>
                      <a:gd name="connsiteY6" fmla="*/ 576506 h 576506"/>
                      <a:gd name="connsiteX7" fmla="*/ 0 w 619527"/>
                      <a:gd name="connsiteY7" fmla="*/ 480420 h 576506"/>
                      <a:gd name="connsiteX8" fmla="*/ 0 w 619527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19527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215127" y="31105"/>
                          <a:pt x="377552" y="18127"/>
                          <a:pt x="523441" y="0"/>
                        </a:cubicBezTo>
                        <a:cubicBezTo>
                          <a:pt x="576686" y="3287"/>
                          <a:pt x="615125" y="47094"/>
                          <a:pt x="619527" y="96086"/>
                        </a:cubicBezTo>
                        <a:cubicBezTo>
                          <a:pt x="646399" y="259681"/>
                          <a:pt x="635580" y="414242"/>
                          <a:pt x="619527" y="480420"/>
                        </a:cubicBezTo>
                        <a:cubicBezTo>
                          <a:pt x="620017" y="532098"/>
                          <a:pt x="580675" y="583804"/>
                          <a:pt x="523441" y="576506"/>
                        </a:cubicBezTo>
                        <a:cubicBezTo>
                          <a:pt x="428623" y="575121"/>
                          <a:pt x="235254" y="541046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619527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297836" y="-1411"/>
                          <a:pt x="406546" y="65"/>
                          <a:pt x="523441" y="0"/>
                        </a:cubicBezTo>
                        <a:cubicBezTo>
                          <a:pt x="577694" y="2004"/>
                          <a:pt x="622036" y="43695"/>
                          <a:pt x="619527" y="96086"/>
                        </a:cubicBezTo>
                        <a:cubicBezTo>
                          <a:pt x="600585" y="142285"/>
                          <a:pt x="607610" y="379325"/>
                          <a:pt x="619527" y="480420"/>
                        </a:cubicBezTo>
                        <a:cubicBezTo>
                          <a:pt x="615555" y="528382"/>
                          <a:pt x="573398" y="573721"/>
                          <a:pt x="523441" y="576506"/>
                        </a:cubicBezTo>
                        <a:cubicBezTo>
                          <a:pt x="397221" y="558128"/>
                          <a:pt x="193223" y="591945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ES" sz="1400" b="1">
              <a:solidFill>
                <a:schemeClr val="bg1"/>
              </a:solidFill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F0339274-82CA-309F-BBA0-C08467E83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45" y="2090961"/>
            <a:ext cx="399677" cy="396689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07B45C6-6F46-8915-35F7-62F77E9224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25" y="2829484"/>
            <a:ext cx="313766" cy="30106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41B1A9DF-3270-BD72-3E93-4DB8700CA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733" y="3524249"/>
            <a:ext cx="376518" cy="35784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C2410657-5E5E-AB4A-8251-A5EB622A7F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432" y="4931335"/>
            <a:ext cx="330200" cy="333189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055A0375-C0E4-FCBB-66FF-A407652D14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609" y="5607531"/>
            <a:ext cx="421342" cy="432548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3F1897DA-205A-4822-CCF0-8E4B408E7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913" y="4263837"/>
            <a:ext cx="313766" cy="301066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1328F6BC-98FF-51B9-C1F5-AD97335DA6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525" y="1349188"/>
            <a:ext cx="428066" cy="416860"/>
          </a:xfrm>
          <a:prstGeom prst="rect">
            <a:avLst/>
          </a:prstGeom>
        </p:spPr>
      </p:pic>
      <p:pic>
        <p:nvPicPr>
          <p:cNvPr id="13" name="Imagen 12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40C1316E-5497-6A22-D8FA-EC521E4334A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8362" t="599" r="18189" b="-599"/>
          <a:stretch/>
        </p:blipFill>
        <p:spPr>
          <a:xfrm>
            <a:off x="8718777" y="1400629"/>
            <a:ext cx="3361935" cy="2124358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E8B6227D-5B6A-F497-5F98-A5FE4368C383}"/>
              </a:ext>
            </a:extLst>
          </p:cNvPr>
          <p:cNvSpPr/>
          <p:nvPr/>
        </p:nvSpPr>
        <p:spPr>
          <a:xfrm>
            <a:off x="8731853" y="1386718"/>
            <a:ext cx="3350986" cy="302381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bg1"/>
                </a:solidFill>
              </a:rPr>
              <a:t>Caja y Bigotes del Descuento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76571DD-0A6C-41B4-5FF2-AB7F44BBF223}"/>
              </a:ext>
            </a:extLst>
          </p:cNvPr>
          <p:cNvSpPr/>
          <p:nvPr/>
        </p:nvSpPr>
        <p:spPr>
          <a:xfrm>
            <a:off x="5458197" y="3711712"/>
            <a:ext cx="3145366" cy="290286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bg1"/>
                </a:solidFill>
              </a:rPr>
              <a:t>Diagrama de Sectores Sección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9706293-FD70-7B4C-2AE7-8255210B7528}"/>
              </a:ext>
            </a:extLst>
          </p:cNvPr>
          <p:cNvSpPr/>
          <p:nvPr/>
        </p:nvSpPr>
        <p:spPr>
          <a:xfrm>
            <a:off x="8736006" y="3699616"/>
            <a:ext cx="3278413" cy="290286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bg1"/>
                </a:solidFill>
              </a:rPr>
              <a:t>Diagrama de Sectores Subsección</a:t>
            </a:r>
          </a:p>
        </p:txBody>
      </p:sp>
    </p:spTree>
    <p:extLst>
      <p:ext uri="{BB962C8B-B14F-4D97-AF65-F5344CB8AC3E}">
        <p14:creationId xmlns:p14="http://schemas.microsoft.com/office/powerpoint/2010/main" val="196928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81EA5-0F6E-6383-9425-5E53C5AFA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F3BCF37-DDEA-B903-0FDA-3DECC68714C6}"/>
              </a:ext>
            </a:extLst>
          </p:cNvPr>
          <p:cNvSpPr txBox="1"/>
          <p:nvPr/>
        </p:nvSpPr>
        <p:spPr>
          <a:xfrm>
            <a:off x="981217" y="570679"/>
            <a:ext cx="105219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>
                <a:solidFill>
                  <a:schemeClr val="bg2"/>
                </a:solidFill>
              </a:rPr>
              <a:t>ANÁLISIS MULTIVARIANTE</a:t>
            </a:r>
            <a:r>
              <a:rPr lang="es-ES" sz="2400">
                <a:solidFill>
                  <a:schemeClr val="bg2"/>
                </a:solidFill>
              </a:rPr>
              <a:t>: </a:t>
            </a:r>
            <a:r>
              <a:rPr lang="es-ES" sz="2400" u="sng">
                <a:solidFill>
                  <a:schemeClr val="bg2"/>
                </a:solidFill>
                <a:ea typeface="+mn-lt"/>
                <a:cs typeface="+mn-lt"/>
              </a:rPr>
              <a:t>PRECIO INICIAL Y DESCUENTO RESPECTO A SECCIÓN</a:t>
            </a:r>
            <a:endParaRPr lang="es-ES" u="sng">
              <a:solidFill>
                <a:schemeClr val="bg2"/>
              </a:solidFill>
            </a:endParaRPr>
          </a:p>
        </p:txBody>
      </p:sp>
      <p:pic>
        <p:nvPicPr>
          <p:cNvPr id="2" name="Imagen 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DA7E5AA-8EA5-F8A4-2B29-A119326F7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77" y="1890952"/>
            <a:ext cx="5155218" cy="3076096"/>
          </a:xfrm>
          <a:prstGeom prst="rect">
            <a:avLst/>
          </a:prstGeom>
        </p:spPr>
      </p:pic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EDF0DE2-AD15-8DB2-B764-1D0E641EF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82" y="1885471"/>
            <a:ext cx="5166183" cy="308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25CC1-D833-2A6F-7C59-49CDC09CE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AB64712-DB45-DB8C-D254-37F9AFA484F5}"/>
              </a:ext>
            </a:extLst>
          </p:cNvPr>
          <p:cNvSpPr txBox="1"/>
          <p:nvPr/>
        </p:nvSpPr>
        <p:spPr>
          <a:xfrm>
            <a:off x="1390650" y="491067"/>
            <a:ext cx="105219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>
                <a:solidFill>
                  <a:schemeClr val="bg2"/>
                </a:solidFill>
              </a:rPr>
              <a:t>ANÁLISIS MULTIVARIANTE:</a:t>
            </a:r>
            <a:r>
              <a:rPr lang="es-ES" sz="2400">
                <a:solidFill>
                  <a:schemeClr val="bg2"/>
                </a:solidFill>
              </a:rPr>
              <a:t> </a:t>
            </a:r>
            <a:r>
              <a:rPr lang="es-ES" sz="2400" u="sng">
                <a:solidFill>
                  <a:schemeClr val="bg2"/>
                </a:solidFill>
                <a:ea typeface="+mn-lt"/>
                <a:cs typeface="+mn-lt"/>
              </a:rPr>
              <a:t>DESCUENTO SEGÚN PRECIO INICIAL</a:t>
            </a:r>
            <a:endParaRPr lang="es-ES" u="sng">
              <a:solidFill>
                <a:schemeClr val="bg2"/>
              </a:solidFill>
              <a:ea typeface="+mn-lt"/>
              <a:cs typeface="+mn-lt"/>
            </a:endParaRPr>
          </a:p>
        </p:txBody>
      </p:sp>
      <p:pic>
        <p:nvPicPr>
          <p:cNvPr id="2" name="Imagen 1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3E17A96-EBB1-CC90-3964-3F0B6619C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93" y="2058737"/>
            <a:ext cx="5700815" cy="356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6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074F9-5709-3273-EC53-E361B25AC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C2297FC-8947-6FD9-D1F0-39919B88EB7B}"/>
              </a:ext>
            </a:extLst>
          </p:cNvPr>
          <p:cNvSpPr txBox="1"/>
          <p:nvPr/>
        </p:nvSpPr>
        <p:spPr>
          <a:xfrm>
            <a:off x="1390650" y="491067"/>
            <a:ext cx="105219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>
                <a:solidFill>
                  <a:schemeClr val="bg2"/>
                </a:solidFill>
              </a:rPr>
              <a:t>ANÁLISIS MULTIVARIANTE: </a:t>
            </a:r>
            <a:r>
              <a:rPr lang="es-ES" sz="2400" u="sng">
                <a:solidFill>
                  <a:schemeClr val="bg2"/>
                </a:solidFill>
                <a:ea typeface="+mn-lt"/>
                <a:cs typeface="+mn-lt"/>
              </a:rPr>
              <a:t>SUBSECCIÓN RESPECTO A LA SECCIÓN</a:t>
            </a:r>
            <a:endParaRPr lang="es-ES" u="sng">
              <a:solidFill>
                <a:schemeClr val="bg2"/>
              </a:solidFill>
              <a:ea typeface="+mn-lt"/>
              <a:cs typeface="+mn-lt"/>
            </a:endParaRPr>
          </a:p>
        </p:txBody>
      </p:sp>
      <p:pic>
        <p:nvPicPr>
          <p:cNvPr id="2" name="Imagen 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761C7D2-1253-545A-F15F-BFE61035E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37" y="2123835"/>
            <a:ext cx="5086350" cy="3038475"/>
          </a:xfrm>
          <a:prstGeom prst="rect">
            <a:avLst/>
          </a:prstGeom>
        </p:spPr>
      </p:pic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1DD51BF-10C8-D3D2-0830-44AD7143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703" y="2124555"/>
            <a:ext cx="50196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4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0F802-75A3-4D74-061F-FDF03E7EB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90273A7-4720-E484-E676-E6D2B5AE9DC2}"/>
              </a:ext>
            </a:extLst>
          </p:cNvPr>
          <p:cNvSpPr txBox="1"/>
          <p:nvPr/>
        </p:nvSpPr>
        <p:spPr>
          <a:xfrm>
            <a:off x="1390650" y="491067"/>
            <a:ext cx="105219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/>
              <a:t>ANÁLISIS MULTIVARIANTE: </a:t>
            </a:r>
            <a:r>
              <a:rPr lang="es-ES" sz="2400" u="sng">
                <a:ea typeface="+mn-lt"/>
                <a:cs typeface="+mn-lt"/>
              </a:rPr>
              <a:t>DESCUENTO RESPECTO A LA MARCA</a:t>
            </a:r>
            <a:endParaRPr lang="es-ES" u="sng">
              <a:ea typeface="+mn-lt"/>
              <a:cs typeface="+mn-lt"/>
            </a:endParaRPr>
          </a:p>
        </p:txBody>
      </p:sp>
      <p:pic>
        <p:nvPicPr>
          <p:cNvPr id="2" name="Imagen 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5248384-9F15-532B-4524-F744FF448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48" y="1506423"/>
            <a:ext cx="4214573" cy="3841316"/>
          </a:xfrm>
          <a:prstGeom prst="rect">
            <a:avLst/>
          </a:prstGeom>
        </p:spPr>
      </p:pic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C926596-0F36-4685-648F-ADF0BB5B9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376" y="1543108"/>
            <a:ext cx="4894069" cy="38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1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Application>Microsoft Office PowerPoint</Application>
  <PresentationFormat>Panorámica</PresentationFormat>
  <Slides>13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Circuito</vt:lpstr>
      <vt:lpstr>Análisis de rebajas de  “el corte inglés”</vt:lpstr>
      <vt:lpstr>ÍNDICE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rebajas de  “el corte inglés”</dc:title>
  <dc:creator>Oscar Antonino Manrique</dc:creator>
  <cp:revision>2</cp:revision>
  <dcterms:created xsi:type="dcterms:W3CDTF">2023-12-19T09:02:13Z</dcterms:created>
  <dcterms:modified xsi:type="dcterms:W3CDTF">2023-12-19T15:33:11Z</dcterms:modified>
</cp:coreProperties>
</file>