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268" r:id="rId11"/>
    <p:sldId id="269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Fira Code" panose="020B0809050000020004" pitchFamily="49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B11830-9B93-464B-8679-BC7420CC5303}">
  <a:tblStyle styleId="{8BB11830-9B93-464B-8679-BC7420CC53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7b3cc9d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7b3cc9d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19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369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692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233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731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38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6" r:id="rId4"/>
    <p:sldLayoutId id="2147483658" r:id="rId5"/>
    <p:sldLayoutId id="2147483659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iljimene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666575" y="3867806"/>
            <a:ext cx="7588760" cy="11841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s-ES" sz="12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https://github.com/mgiljimenez</a:t>
            </a:r>
            <a:r>
              <a:rPr lang="es-ES" sz="1200" u="sng" dirty="0"/>
              <a:t> </a:t>
            </a:r>
          </a:p>
          <a:p>
            <a:pPr marL="0" indent="0"/>
            <a:r>
              <a:rPr lang="es-ES" sz="1200" u="sng" dirty="0"/>
              <a:t>htttps://www.linkedin.com/in/miguel-gil-jimenez</a:t>
            </a:r>
          </a:p>
          <a:p>
            <a:pPr marL="0" indent="0"/>
            <a:r>
              <a:rPr lang="es-ES" sz="1200" u="sng" dirty="0"/>
              <a:t>https://www.kaggle.com/competitions/playground-series-s3e15/overview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513718" y="1064309"/>
            <a:ext cx="7513404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Kaggle Competition –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zeitung"/>
              </a:rPr>
              <a:t>Feature Imputation with a Heat Flux Dataset</a:t>
            </a:r>
            <a:r>
              <a:rPr lang="en" dirty="0">
                <a:solidFill>
                  <a:schemeClr val="accent6"/>
                </a:solidFill>
              </a:rPr>
              <a:t>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464" name="Google Shape;464;p27"/>
          <p:cNvSpPr txBox="1"/>
          <p:nvPr/>
        </p:nvSpPr>
        <p:spPr>
          <a:xfrm>
            <a:off x="1413525" y="3557750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" name="Google Shape;474;p28">
            <a:extLst>
              <a:ext uri="{FF2B5EF4-FFF2-40B4-BE49-F238E27FC236}">
                <a16:creationId xmlns:a16="http://schemas.microsoft.com/office/drawing/2014/main" id="{72142B96-127D-268B-EA11-59C7D709364A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S">
                <a:solidFill>
                  <a:schemeClr val="accent3"/>
                </a:solidFill>
              </a:rPr>
              <a:t>Miguel Gil Jimenez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9" name="Google Shape;475;p28">
            <a:extLst>
              <a:ext uri="{FF2B5EF4-FFF2-40B4-BE49-F238E27FC236}">
                <a16:creationId xmlns:a16="http://schemas.microsoft.com/office/drawing/2014/main" id="{F410AEA8-6C4B-B3E2-DD5D-51430ED70AE1}"/>
              </a:ext>
            </a:extLst>
          </p:cNvPr>
          <p:cNvSpPr txBox="1">
            <a:spLocks/>
          </p:cNvSpPr>
          <p:nvPr/>
        </p:nvSpPr>
        <p:spPr>
          <a:xfrm>
            <a:off x="3238214" y="4781400"/>
            <a:ext cx="578890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Kaggle Competition - </a:t>
            </a:r>
            <a:r>
              <a:rPr lang="en-US" b="1" dirty="0">
                <a:solidFill>
                  <a:srgbClr val="FFFFFF"/>
                </a:solidFill>
                <a:latin typeface="zeitung"/>
              </a:rPr>
              <a:t>Feature Imputation with a Heat Flux Dataset</a:t>
            </a:r>
          </a:p>
          <a:p>
            <a:pPr marL="0" indent="0" algn="ctr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67E48894-F1B4-FF43-B73E-CA686F00A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6322"/>
            <a:ext cx="91440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9"/>
          <p:cNvSpPr txBox="1">
            <a:spLocks noGrp="1"/>
          </p:cNvSpPr>
          <p:nvPr>
            <p:ph type="title"/>
          </p:nvPr>
        </p:nvSpPr>
        <p:spPr>
          <a:xfrm>
            <a:off x="407591" y="263631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</a:t>
            </a:r>
            <a:r>
              <a:rPr lang="en" dirty="0"/>
              <a:t>rint(Conclusion)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063440-9BD3-4AC7-3B00-ADC8187467E8}"/>
              </a:ext>
            </a:extLst>
          </p:cNvPr>
          <p:cNvSpPr txBox="1"/>
          <p:nvPr/>
        </p:nvSpPr>
        <p:spPr>
          <a:xfrm>
            <a:off x="230319" y="1324245"/>
            <a:ext cx="66242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s-ES" sz="1400" dirty="0">
                <a:solidFill>
                  <a:schemeClr val="accent6"/>
                </a:solidFill>
              </a:rPr>
              <a:t>-existe una fuerte relación entre las variables </a:t>
            </a:r>
            <a:r>
              <a:rPr lang="es-ES" sz="1400" dirty="0" err="1">
                <a:solidFill>
                  <a:schemeClr val="accent6"/>
                </a:solidFill>
              </a:rPr>
              <a:t>Chf_exp</a:t>
            </a:r>
            <a:r>
              <a:rPr lang="es-ES" sz="1400" dirty="0">
                <a:solidFill>
                  <a:schemeClr val="accent6"/>
                </a:solidFill>
              </a:rPr>
              <a:t> [MW/m2]</a:t>
            </a:r>
          </a:p>
          <a:p>
            <a:pPr marL="171450" indent="-171450">
              <a:buFontTx/>
              <a:buChar char="-"/>
            </a:pPr>
            <a:endParaRPr lang="es-ES" sz="1400" dirty="0">
              <a:solidFill>
                <a:schemeClr val="accent6"/>
              </a:solidFill>
            </a:endParaRPr>
          </a:p>
          <a:p>
            <a:pPr marL="171450" indent="-171450">
              <a:buFontTx/>
              <a:buChar char="-"/>
            </a:pPr>
            <a:r>
              <a:rPr lang="es-ES" sz="1400" dirty="0">
                <a:solidFill>
                  <a:schemeClr val="accent6"/>
                </a:solidFill>
              </a:rPr>
              <a:t>-Los ensambles siempre han mejorado los modelos</a:t>
            </a:r>
          </a:p>
          <a:p>
            <a:pPr marL="171450" indent="-171450">
              <a:buFontTx/>
              <a:buChar char="-"/>
            </a:pPr>
            <a:endParaRPr lang="es-ES" dirty="0">
              <a:solidFill>
                <a:schemeClr val="accent6"/>
              </a:solidFill>
            </a:endParaRPr>
          </a:p>
          <a:p>
            <a:pPr marL="171450" indent="-171450">
              <a:buFontTx/>
              <a:buChar char="-"/>
            </a:pPr>
            <a:r>
              <a:rPr lang="es-ES" sz="1400" dirty="0">
                <a:solidFill>
                  <a:schemeClr val="accent6"/>
                </a:solidFill>
              </a:rPr>
              <a:t>-  primera </a:t>
            </a:r>
            <a:r>
              <a:rPr lang="es-ES" sz="1400" dirty="0" err="1">
                <a:solidFill>
                  <a:schemeClr val="accent6"/>
                </a:solidFill>
              </a:rPr>
              <a:t>Submission</a:t>
            </a:r>
            <a:r>
              <a:rPr lang="es-ES" sz="1400" dirty="0">
                <a:solidFill>
                  <a:schemeClr val="accent6"/>
                </a:solidFill>
              </a:rPr>
              <a:t>: 0.077308</a:t>
            </a:r>
            <a:endParaRPr lang="es-ES" dirty="0">
              <a:solidFill>
                <a:schemeClr val="accent6"/>
              </a:solidFill>
            </a:endParaRPr>
          </a:p>
          <a:p>
            <a:r>
              <a:rPr lang="es-ES" sz="1400" dirty="0">
                <a:solidFill>
                  <a:schemeClr val="accent6"/>
                </a:solidFill>
              </a:rPr>
              <a:t>   </a:t>
            </a:r>
            <a:r>
              <a:rPr lang="es-ES" dirty="0">
                <a:solidFill>
                  <a:schemeClr val="accent6"/>
                </a:solidFill>
              </a:rPr>
              <a:t>-  quinta </a:t>
            </a:r>
            <a:r>
              <a:rPr lang="es-ES" dirty="0" err="1">
                <a:solidFill>
                  <a:schemeClr val="accent6"/>
                </a:solidFill>
              </a:rPr>
              <a:t>Submission</a:t>
            </a:r>
            <a:r>
              <a:rPr lang="es-ES" dirty="0">
                <a:solidFill>
                  <a:schemeClr val="accent6"/>
                </a:solidFill>
              </a:rPr>
              <a:t> : 0.0756</a:t>
            </a:r>
            <a:endParaRPr lang="es-ES" sz="1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1231982" y="1018304"/>
            <a:ext cx="1168782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def </a:t>
            </a:r>
            <a:r>
              <a:rPr lang="en" sz="2500" dirty="0">
                <a:solidFill>
                  <a:schemeClr val="accent6"/>
                </a:solidFill>
              </a:rPr>
              <a:t>final():</a:t>
            </a:r>
            <a:br>
              <a:rPr lang="en" sz="2500" dirty="0">
                <a:solidFill>
                  <a:schemeClr val="accent6"/>
                </a:solidFill>
              </a:rPr>
            </a:br>
            <a:r>
              <a:rPr lang="en" sz="2500" dirty="0">
                <a:solidFill>
                  <a:schemeClr val="accent3"/>
                </a:solidFill>
              </a:rPr>
              <a:t> </a:t>
            </a:r>
            <a:r>
              <a:rPr lang="en" sz="2500" dirty="0">
                <a:solidFill>
                  <a:schemeClr val="accent2"/>
                </a:solidFill>
              </a:rPr>
              <a:t>	print(“Muchas gracias”)</a:t>
            </a:r>
            <a:br>
              <a:rPr lang="en" sz="2500" dirty="0">
                <a:solidFill>
                  <a:schemeClr val="accent2"/>
                </a:solidFill>
              </a:rPr>
            </a:br>
            <a:br>
              <a:rPr lang="en" sz="2500" dirty="0">
                <a:solidFill>
                  <a:schemeClr val="accent2"/>
                </a:solidFill>
              </a:rPr>
            </a:br>
            <a:r>
              <a:rPr lang="en" sz="2500" dirty="0">
                <a:solidFill>
                  <a:schemeClr val="accent2"/>
                </a:solidFill>
              </a:rPr>
              <a:t> </a:t>
            </a:r>
            <a:r>
              <a:rPr lang="en" sz="2500" dirty="0">
                <a:solidFill>
                  <a:schemeClr val="accent6"/>
                </a:solidFill>
              </a:rPr>
              <a:t>final()</a:t>
            </a:r>
            <a:endParaRPr sz="2500" dirty="0">
              <a:solidFill>
                <a:schemeClr val="accent2"/>
              </a:solidFill>
            </a:endParaRPr>
          </a:p>
        </p:txBody>
      </p:sp>
      <p:sp>
        <p:nvSpPr>
          <p:cNvPr id="2" name="Google Shape;474;p28">
            <a:extLst>
              <a:ext uri="{FF2B5EF4-FFF2-40B4-BE49-F238E27FC236}">
                <a16:creationId xmlns:a16="http://schemas.microsoft.com/office/drawing/2014/main" id="{EB3C131D-2810-DF79-C844-78284C7FCB5E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S">
                <a:solidFill>
                  <a:schemeClr val="accent3"/>
                </a:solidFill>
              </a:rPr>
              <a:t>Miguel Gil Jimenez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3" name="Google Shape;475;p28">
            <a:extLst>
              <a:ext uri="{FF2B5EF4-FFF2-40B4-BE49-F238E27FC236}">
                <a16:creationId xmlns:a16="http://schemas.microsoft.com/office/drawing/2014/main" id="{93DCC5A7-20F1-C537-6386-A3F52775F95E}"/>
              </a:ext>
            </a:extLst>
          </p:cNvPr>
          <p:cNvSpPr txBox="1">
            <a:spLocks/>
          </p:cNvSpPr>
          <p:nvPr/>
        </p:nvSpPr>
        <p:spPr>
          <a:xfrm>
            <a:off x="3238214" y="4781400"/>
            <a:ext cx="578890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Kaggle Competition - </a:t>
            </a:r>
            <a:r>
              <a:rPr lang="en-US" b="1">
                <a:solidFill>
                  <a:srgbClr val="FFFFFF"/>
                </a:solidFill>
                <a:latin typeface="zeitung"/>
              </a:rPr>
              <a:t>Feature Imputation with a Heat Flux Dataset</a:t>
            </a:r>
          </a:p>
          <a:p>
            <a:pPr marL="0" indent="0" algn="ctr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</a:t>
            </a:r>
            <a:r>
              <a:rPr lang="en" dirty="0"/>
              <a:t>resentation.index()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388623" y="1113394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sz="2000" dirty="0">
                <a:solidFill>
                  <a:schemeClr val="accent3"/>
                </a:solidFill>
              </a:rPr>
              <a:t>Competición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accent3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sz="2000" dirty="0" err="1">
                <a:solidFill>
                  <a:schemeClr val="accent3"/>
                </a:solidFill>
              </a:rPr>
              <a:t>Dataset</a:t>
            </a:r>
            <a:r>
              <a:rPr lang="es-ES" sz="2000" dirty="0">
                <a:solidFill>
                  <a:schemeClr val="accent3"/>
                </a:solidFill>
              </a:rPr>
              <a:t> Original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sz="2000" dirty="0">
              <a:solidFill>
                <a:schemeClr val="accent3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sz="2000" dirty="0">
                <a:solidFill>
                  <a:schemeClr val="accent3"/>
                </a:solidFill>
              </a:rPr>
              <a:t>¿Cómo abordar los valores Nulos?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sz="2000" dirty="0">
              <a:solidFill>
                <a:schemeClr val="accent3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sz="2000" dirty="0">
                <a:solidFill>
                  <a:schemeClr val="accent3"/>
                </a:solidFill>
              </a:rPr>
              <a:t>Modelos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sz="2000" dirty="0">
              <a:solidFill>
                <a:schemeClr val="accent3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sz="2000" dirty="0" err="1">
                <a:solidFill>
                  <a:schemeClr val="accent3"/>
                </a:solidFill>
              </a:rPr>
              <a:t>Conclusion</a:t>
            </a:r>
            <a:endParaRPr lang="es-ES" sz="2000" dirty="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Miguel Gil Jimenez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3238214" y="4781400"/>
            <a:ext cx="5788908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1400" dirty="0">
                <a:solidFill>
                  <a:schemeClr val="accent3"/>
                </a:solidFill>
              </a:rPr>
              <a:t>Kaggle Competition - </a:t>
            </a:r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Feature Imputation with a Heat Flux Dataset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print(Dataset_Original)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21" name="Imagen 2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27E0F71-34F7-5439-4B69-23039E8CD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08" y="1229703"/>
            <a:ext cx="7672711" cy="1342047"/>
          </a:xfrm>
          <a:prstGeom prst="rect">
            <a:avLst/>
          </a:prstGeom>
        </p:spPr>
      </p:pic>
      <p:sp>
        <p:nvSpPr>
          <p:cNvPr id="22" name="Google Shape;489;p29">
            <a:extLst>
              <a:ext uri="{FF2B5EF4-FFF2-40B4-BE49-F238E27FC236}">
                <a16:creationId xmlns:a16="http://schemas.microsoft.com/office/drawing/2014/main" id="{18BD3243-DE87-283B-33C5-CCDA499FA893}"/>
              </a:ext>
            </a:extLst>
          </p:cNvPr>
          <p:cNvSpPr txBox="1">
            <a:spLocks/>
          </p:cNvSpPr>
          <p:nvPr/>
        </p:nvSpPr>
        <p:spPr>
          <a:xfrm>
            <a:off x="1143250" y="257175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Dataset_Generado</a:t>
            </a:r>
            <a:r>
              <a:rPr lang="es-ES" dirty="0"/>
              <a:t>)</a:t>
            </a:r>
            <a:endParaRPr lang="es-ES" dirty="0">
              <a:solidFill>
                <a:schemeClr val="accent6"/>
              </a:solidFill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E9F74A55-80C3-0DD8-3915-1297AD3A8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408" y="3233327"/>
            <a:ext cx="7672711" cy="1306417"/>
          </a:xfrm>
          <a:prstGeom prst="rect">
            <a:avLst/>
          </a:prstGeom>
        </p:spPr>
      </p:pic>
      <p:sp>
        <p:nvSpPr>
          <p:cNvPr id="29" name="Google Shape;474;p28">
            <a:extLst>
              <a:ext uri="{FF2B5EF4-FFF2-40B4-BE49-F238E27FC236}">
                <a16:creationId xmlns:a16="http://schemas.microsoft.com/office/drawing/2014/main" id="{E7CE67E7-3E08-B5A4-F53F-C91B1F782E02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S">
                <a:solidFill>
                  <a:schemeClr val="accent3"/>
                </a:solidFill>
              </a:rPr>
              <a:t>Miguel Gil Jimenez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32" name="Google Shape;475;p28">
            <a:extLst>
              <a:ext uri="{FF2B5EF4-FFF2-40B4-BE49-F238E27FC236}">
                <a16:creationId xmlns:a16="http://schemas.microsoft.com/office/drawing/2014/main" id="{2EAE2D7E-A7F8-5103-5DFE-8134E3BC5115}"/>
              </a:ext>
            </a:extLst>
          </p:cNvPr>
          <p:cNvSpPr txBox="1">
            <a:spLocks/>
          </p:cNvSpPr>
          <p:nvPr/>
        </p:nvSpPr>
        <p:spPr>
          <a:xfrm>
            <a:off x="3238214" y="4781400"/>
            <a:ext cx="578890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Kaggle Competition - </a:t>
            </a:r>
            <a:r>
              <a:rPr lang="en-US" b="1">
                <a:solidFill>
                  <a:srgbClr val="FFFFFF"/>
                </a:solidFill>
                <a:latin typeface="zeitung"/>
              </a:rPr>
              <a:t>Feature Imputation with a Heat Flux Dataset</a:t>
            </a:r>
          </a:p>
          <a:p>
            <a:pPr marL="0" indent="0" algn="ctr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1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DBFB2FF-FF0E-4FBA-6A31-4EF15F4C39E0}"/>
              </a:ext>
            </a:extLst>
          </p:cNvPr>
          <p:cNvSpPr/>
          <p:nvPr/>
        </p:nvSpPr>
        <p:spPr>
          <a:xfrm>
            <a:off x="5101888" y="1251739"/>
            <a:ext cx="3266116" cy="88002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39D9E24-6F21-3A45-9B3F-490E2DC16F8C}"/>
              </a:ext>
            </a:extLst>
          </p:cNvPr>
          <p:cNvSpPr/>
          <p:nvPr/>
        </p:nvSpPr>
        <p:spPr>
          <a:xfrm>
            <a:off x="1299909" y="1251739"/>
            <a:ext cx="3266116" cy="88002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print(Comparacion_Datasets)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4" name="Imagen 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401BCBB5-996D-5D1B-F1DD-5428804F7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909" y="1558157"/>
            <a:ext cx="3266116" cy="2725931"/>
          </a:xfrm>
          <a:prstGeom prst="rect">
            <a:avLst/>
          </a:prstGeom>
        </p:spPr>
      </p:pic>
      <p:pic>
        <p:nvPicPr>
          <p:cNvPr id="6" name="Imagen 5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0FA88D90-930D-372A-17ED-B1C28EDD9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888" y="1558157"/>
            <a:ext cx="3266116" cy="272593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355EF92-5AA8-C64D-55FF-BEB1E398E50B}"/>
              </a:ext>
            </a:extLst>
          </p:cNvPr>
          <p:cNvSpPr txBox="1"/>
          <p:nvPr/>
        </p:nvSpPr>
        <p:spPr>
          <a:xfrm>
            <a:off x="2323172" y="1276429"/>
            <a:ext cx="1702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Dataset</a:t>
            </a:r>
            <a:r>
              <a:rPr lang="es-ES" dirty="0"/>
              <a:t> Original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6C014B-BD66-3524-5206-D714CAD0694F}"/>
              </a:ext>
            </a:extLst>
          </p:cNvPr>
          <p:cNvSpPr txBox="1"/>
          <p:nvPr/>
        </p:nvSpPr>
        <p:spPr>
          <a:xfrm>
            <a:off x="6141413" y="1276429"/>
            <a:ext cx="1702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Dataset</a:t>
            </a:r>
            <a:r>
              <a:rPr lang="es-ES" dirty="0"/>
              <a:t> Generado</a:t>
            </a:r>
          </a:p>
        </p:txBody>
      </p:sp>
      <p:sp>
        <p:nvSpPr>
          <p:cNvPr id="17" name="Google Shape;474;p28">
            <a:extLst>
              <a:ext uri="{FF2B5EF4-FFF2-40B4-BE49-F238E27FC236}">
                <a16:creationId xmlns:a16="http://schemas.microsoft.com/office/drawing/2014/main" id="{5776438D-D445-E383-14BD-23E0104F999A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S">
                <a:solidFill>
                  <a:schemeClr val="accent3"/>
                </a:solidFill>
              </a:rPr>
              <a:t>Miguel Gil Jimenez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18" name="Google Shape;475;p28">
            <a:extLst>
              <a:ext uri="{FF2B5EF4-FFF2-40B4-BE49-F238E27FC236}">
                <a16:creationId xmlns:a16="http://schemas.microsoft.com/office/drawing/2014/main" id="{4000889F-297E-C707-E48D-BACF8A27B511}"/>
              </a:ext>
            </a:extLst>
          </p:cNvPr>
          <p:cNvSpPr txBox="1">
            <a:spLocks/>
          </p:cNvSpPr>
          <p:nvPr/>
        </p:nvSpPr>
        <p:spPr>
          <a:xfrm>
            <a:off x="3238214" y="4781400"/>
            <a:ext cx="578890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Kaggle Competition - </a:t>
            </a:r>
            <a:r>
              <a:rPr lang="en-US" b="1">
                <a:solidFill>
                  <a:srgbClr val="FFFFFF"/>
                </a:solidFill>
                <a:latin typeface="zeitung"/>
              </a:rPr>
              <a:t>Feature Imputation with a Heat Flux Dataset</a:t>
            </a:r>
          </a:p>
          <a:p>
            <a:pPr marL="0" indent="0" algn="ctr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6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print(Dataset_Generado.isnull())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A8925B1-2650-AA82-CD86-D7CF4F77B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84" y="1175657"/>
            <a:ext cx="4400184" cy="325451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179436DF-DC9F-69E1-C221-0D4571C370C9}"/>
              </a:ext>
            </a:extLst>
          </p:cNvPr>
          <p:cNvSpPr/>
          <p:nvPr/>
        </p:nvSpPr>
        <p:spPr>
          <a:xfrm>
            <a:off x="5877884" y="1175656"/>
            <a:ext cx="2688600" cy="21725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59292F-2C6C-E1E5-D629-8DDC67053012}"/>
              </a:ext>
            </a:extLst>
          </p:cNvPr>
          <p:cNvSpPr txBox="1"/>
          <p:nvPr/>
        </p:nvSpPr>
        <p:spPr>
          <a:xfrm>
            <a:off x="6049124" y="1316738"/>
            <a:ext cx="22349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 err="1"/>
              <a:t>Chf_exp</a:t>
            </a:r>
            <a:r>
              <a:rPr lang="es-ES" b="1" u="sng" dirty="0"/>
              <a:t> [MW/m2]:</a:t>
            </a:r>
          </a:p>
          <a:p>
            <a:endParaRPr lang="es-ES" dirty="0"/>
          </a:p>
          <a:p>
            <a:r>
              <a:rPr lang="es-ES" dirty="0"/>
              <a:t>-Sin nulos</a:t>
            </a:r>
          </a:p>
          <a:p>
            <a:endParaRPr lang="es-ES" dirty="0"/>
          </a:p>
          <a:p>
            <a:r>
              <a:rPr lang="es-ES" dirty="0"/>
              <a:t>-Exactamente los mismos</a:t>
            </a:r>
          </a:p>
          <a:p>
            <a:r>
              <a:rPr lang="es-ES" dirty="0"/>
              <a:t>números que el original</a:t>
            </a:r>
          </a:p>
          <a:p>
            <a:endParaRPr lang="es-ES" dirty="0"/>
          </a:p>
          <a:p>
            <a:r>
              <a:rPr lang="es-ES" dirty="0"/>
              <a:t>-Relación con variables</a:t>
            </a:r>
          </a:p>
        </p:txBody>
      </p:sp>
      <p:sp>
        <p:nvSpPr>
          <p:cNvPr id="19" name="Google Shape;474;p28">
            <a:extLst>
              <a:ext uri="{FF2B5EF4-FFF2-40B4-BE49-F238E27FC236}">
                <a16:creationId xmlns:a16="http://schemas.microsoft.com/office/drawing/2014/main" id="{034156CB-88CA-6648-382B-E2AA6C64C3E1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S">
                <a:solidFill>
                  <a:schemeClr val="accent3"/>
                </a:solidFill>
              </a:rPr>
              <a:t>Miguel Gil Jimenez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20" name="Google Shape;475;p28">
            <a:extLst>
              <a:ext uri="{FF2B5EF4-FFF2-40B4-BE49-F238E27FC236}">
                <a16:creationId xmlns:a16="http://schemas.microsoft.com/office/drawing/2014/main" id="{3E080154-8E58-6E02-3421-FBFF4D121989}"/>
              </a:ext>
            </a:extLst>
          </p:cNvPr>
          <p:cNvSpPr txBox="1">
            <a:spLocks/>
          </p:cNvSpPr>
          <p:nvPr/>
        </p:nvSpPr>
        <p:spPr>
          <a:xfrm>
            <a:off x="3238214" y="4781400"/>
            <a:ext cx="578890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Kaggle Competition - </a:t>
            </a:r>
            <a:r>
              <a:rPr lang="en-US" b="1">
                <a:solidFill>
                  <a:srgbClr val="FFFFFF"/>
                </a:solidFill>
                <a:latin typeface="zeitung"/>
              </a:rPr>
              <a:t>Feature Imputation with a Heat Flux Dataset</a:t>
            </a:r>
          </a:p>
          <a:p>
            <a:pPr marL="0" indent="0" algn="ctr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print(¿Cómo abordar los Nulos?)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AB908028-B283-BAC0-E1F5-548DDFD4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82" y="1154648"/>
            <a:ext cx="7163168" cy="314341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6C88120-0602-7569-3E7A-1DBD8594AA47}"/>
              </a:ext>
            </a:extLst>
          </p:cNvPr>
          <p:cNvSpPr/>
          <p:nvPr/>
        </p:nvSpPr>
        <p:spPr>
          <a:xfrm>
            <a:off x="1403316" y="2740104"/>
            <a:ext cx="6420648" cy="195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Google Shape;474;p28">
            <a:extLst>
              <a:ext uri="{FF2B5EF4-FFF2-40B4-BE49-F238E27FC236}">
                <a16:creationId xmlns:a16="http://schemas.microsoft.com/office/drawing/2014/main" id="{DFFACB80-BD02-C6DD-BA03-D80F31B99F8A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S">
                <a:solidFill>
                  <a:schemeClr val="accent3"/>
                </a:solidFill>
              </a:rPr>
              <a:t>Miguel Gil Jimenez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15" name="Google Shape;475;p28">
            <a:extLst>
              <a:ext uri="{FF2B5EF4-FFF2-40B4-BE49-F238E27FC236}">
                <a16:creationId xmlns:a16="http://schemas.microsoft.com/office/drawing/2014/main" id="{1F1CD0AE-81FB-9B47-8F24-F03767AD94D9}"/>
              </a:ext>
            </a:extLst>
          </p:cNvPr>
          <p:cNvSpPr txBox="1">
            <a:spLocks/>
          </p:cNvSpPr>
          <p:nvPr/>
        </p:nvSpPr>
        <p:spPr>
          <a:xfrm>
            <a:off x="3238214" y="4781400"/>
            <a:ext cx="578890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Kaggle Competition - </a:t>
            </a:r>
            <a:r>
              <a:rPr lang="en-US" b="1">
                <a:solidFill>
                  <a:srgbClr val="FFFFFF"/>
                </a:solidFill>
                <a:latin typeface="zeitung"/>
              </a:rPr>
              <a:t>Feature Imputation with a Heat Flux Dataset</a:t>
            </a:r>
          </a:p>
          <a:p>
            <a:pPr marL="0" indent="0" algn="ctr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9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</a:t>
            </a:r>
            <a:r>
              <a:rPr lang="en" dirty="0"/>
              <a:t>rint(primeros_Modelos)</a:t>
            </a:r>
            <a:endParaRPr dirty="0">
              <a:solidFill>
                <a:schemeClr val="accent6"/>
              </a:solidFill>
            </a:endParaRPr>
          </a:p>
        </p:txBody>
      </p:sp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23060F63-72E6-91A1-D075-7CF8DDE9E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59989"/>
              </p:ext>
            </p:extLst>
          </p:nvPr>
        </p:nvGraphicFramePr>
        <p:xfrm>
          <a:off x="1279912" y="1395279"/>
          <a:ext cx="4942134" cy="2799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71067">
                  <a:extLst>
                    <a:ext uri="{9D8B030D-6E8A-4147-A177-3AD203B41FA5}">
                      <a16:colId xmlns:a16="http://schemas.microsoft.com/office/drawing/2014/main" val="601359338"/>
                    </a:ext>
                  </a:extLst>
                </a:gridCol>
                <a:gridCol w="2471067">
                  <a:extLst>
                    <a:ext uri="{9D8B030D-6E8A-4147-A177-3AD203B41FA5}">
                      <a16:colId xmlns:a16="http://schemas.microsoft.com/office/drawing/2014/main" val="274216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RSME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5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 err="1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LinearRegression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0.08507347170450172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21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u="none" strike="noStrike" cap="none" dirty="0" err="1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DecisionTreeRegressor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0.10578942115781917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2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u="none" strike="noStrike" cap="none" dirty="0" err="1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RandomForestRegressor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0.07474934975675115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35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SVR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0.07965810821588803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5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/>
                        <a:t>Ensamble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u="none" strike="noStrike" cap="none" dirty="0" err="1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DecisionTreeRegressor</a:t>
                      </a:r>
                      <a:r>
                        <a:rPr lang="es-E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u="none" strike="noStrike" cap="none" dirty="0" err="1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RandomForestRegressor</a:t>
                      </a:r>
                      <a:r>
                        <a:rPr lang="es-E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SVR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sym typeface="Arial"/>
                        </a:rPr>
                        <a:t>0.0745267882866566</a:t>
                      </a:r>
                      <a:endParaRPr lang="es-E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22421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94479B83-DCDC-F742-0E76-BEF6756B0200}"/>
              </a:ext>
            </a:extLst>
          </p:cNvPr>
          <p:cNvSpPr/>
          <p:nvPr/>
        </p:nvSpPr>
        <p:spPr>
          <a:xfrm>
            <a:off x="6338521" y="1395279"/>
            <a:ext cx="2468595" cy="173980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7E05A0F-129E-CE92-DFF2-A3A92FC31115}"/>
              </a:ext>
            </a:extLst>
          </p:cNvPr>
          <p:cNvSpPr txBox="1"/>
          <p:nvPr/>
        </p:nvSpPr>
        <p:spPr>
          <a:xfrm>
            <a:off x="6509761" y="1536361"/>
            <a:ext cx="2052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/>
              <a:t>Datos:</a:t>
            </a:r>
          </a:p>
          <a:p>
            <a:endParaRPr lang="es-ES" dirty="0"/>
          </a:p>
          <a:p>
            <a:r>
              <a:rPr lang="es-ES" dirty="0"/>
              <a:t>-Encontrando otras relaciones del </a:t>
            </a:r>
            <a:r>
              <a:rPr lang="es-ES" dirty="0" err="1"/>
              <a:t>Dataset</a:t>
            </a:r>
            <a:r>
              <a:rPr lang="es-ES" dirty="0"/>
              <a:t> Original</a:t>
            </a:r>
          </a:p>
          <a:p>
            <a:r>
              <a:rPr lang="es-ES" dirty="0"/>
              <a:t>(no </a:t>
            </a:r>
            <a:r>
              <a:rPr lang="es-ES" b="1" u="sng" dirty="0" err="1"/>
              <a:t>Chf_exp</a:t>
            </a:r>
            <a:r>
              <a:rPr lang="es-ES" b="1" u="sng" dirty="0"/>
              <a:t> [MW/m2])</a:t>
            </a:r>
          </a:p>
        </p:txBody>
      </p:sp>
      <p:sp>
        <p:nvSpPr>
          <p:cNvPr id="13" name="Google Shape;474;p28">
            <a:extLst>
              <a:ext uri="{FF2B5EF4-FFF2-40B4-BE49-F238E27FC236}">
                <a16:creationId xmlns:a16="http://schemas.microsoft.com/office/drawing/2014/main" id="{FB142B81-1CF2-2CE6-F661-9BFA612D8B7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S">
                <a:solidFill>
                  <a:schemeClr val="accent3"/>
                </a:solidFill>
              </a:rPr>
              <a:t>Miguel Gil Jimenez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14" name="Google Shape;475;p28">
            <a:extLst>
              <a:ext uri="{FF2B5EF4-FFF2-40B4-BE49-F238E27FC236}">
                <a16:creationId xmlns:a16="http://schemas.microsoft.com/office/drawing/2014/main" id="{5121CE53-BC7E-0CEE-32FA-7F62A8E72F1A}"/>
              </a:ext>
            </a:extLst>
          </p:cNvPr>
          <p:cNvSpPr txBox="1">
            <a:spLocks/>
          </p:cNvSpPr>
          <p:nvPr/>
        </p:nvSpPr>
        <p:spPr>
          <a:xfrm>
            <a:off x="3238214" y="4781400"/>
            <a:ext cx="578890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Kaggle Competition - </a:t>
            </a:r>
            <a:r>
              <a:rPr lang="en-US" b="1">
                <a:solidFill>
                  <a:srgbClr val="FFFFFF"/>
                </a:solidFill>
                <a:latin typeface="zeitung"/>
              </a:rPr>
              <a:t>Feature Imputation with a Heat Flux Dataset</a:t>
            </a:r>
          </a:p>
          <a:p>
            <a:pPr marL="0" indent="0" algn="ctr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9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</a:t>
            </a:r>
            <a:r>
              <a:rPr lang="en" dirty="0"/>
              <a:t>rint(mejores_Modelos)</a:t>
            </a:r>
            <a:endParaRPr dirty="0">
              <a:solidFill>
                <a:schemeClr val="accent6"/>
              </a:solidFill>
            </a:endParaRPr>
          </a:p>
        </p:txBody>
      </p:sp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23060F63-72E6-91A1-D075-7CF8DDE9E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47571"/>
              </p:ext>
            </p:extLst>
          </p:nvPr>
        </p:nvGraphicFramePr>
        <p:xfrm>
          <a:off x="1279329" y="1454250"/>
          <a:ext cx="4942134" cy="2565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94536">
                  <a:extLst>
                    <a:ext uri="{9D8B030D-6E8A-4147-A177-3AD203B41FA5}">
                      <a16:colId xmlns:a16="http://schemas.microsoft.com/office/drawing/2014/main" val="601359338"/>
                    </a:ext>
                  </a:extLst>
                </a:gridCol>
                <a:gridCol w="3547598">
                  <a:extLst>
                    <a:ext uri="{9D8B030D-6E8A-4147-A177-3AD203B41FA5}">
                      <a16:colId xmlns:a16="http://schemas.microsoft.com/office/drawing/2014/main" val="274216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RSME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5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XGB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RMSE:   0.0749205441573825 </a:t>
                      </a:r>
                    </a:p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R^2:       0.4488898381415902 </a:t>
                      </a:r>
                    </a:p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MAE:      0.05306506898318904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21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u="none" strike="noStrike" cap="none" dirty="0" err="1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RandomForestRegressor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RMSE:   0.07251644918062068 </a:t>
                      </a:r>
                    </a:p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R^2:       0.4836910734283302 </a:t>
                      </a:r>
                    </a:p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MAE:      0.05035068676579741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2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Ensamble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RMSE:  0.07213794400585104 </a:t>
                      </a:r>
                    </a:p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R^2:      0.4836910734283302 </a:t>
                      </a:r>
                    </a:p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MAE:     0.05035068676579741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353248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37E0ED80-1748-0B2D-4C9D-26020EF75F8A}"/>
              </a:ext>
            </a:extLst>
          </p:cNvPr>
          <p:cNvSpPr/>
          <p:nvPr/>
        </p:nvSpPr>
        <p:spPr>
          <a:xfrm>
            <a:off x="6338521" y="1454250"/>
            <a:ext cx="2468595" cy="73893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A59EF4-D12D-4168-4639-214A14F0A0B4}"/>
              </a:ext>
            </a:extLst>
          </p:cNvPr>
          <p:cNvSpPr txBox="1"/>
          <p:nvPr/>
        </p:nvSpPr>
        <p:spPr>
          <a:xfrm>
            <a:off x="6872147" y="1669828"/>
            <a:ext cx="2052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GridSearchCV</a:t>
            </a:r>
            <a:endParaRPr lang="es-ES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Google Shape;474;p28">
            <a:extLst>
              <a:ext uri="{FF2B5EF4-FFF2-40B4-BE49-F238E27FC236}">
                <a16:creationId xmlns:a16="http://schemas.microsoft.com/office/drawing/2014/main" id="{D83B0DA1-E23A-BEC1-9264-5679527CE1DD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S">
                <a:solidFill>
                  <a:schemeClr val="accent3"/>
                </a:solidFill>
              </a:rPr>
              <a:t>Miguel Gil Jimenez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14" name="Google Shape;475;p28">
            <a:extLst>
              <a:ext uri="{FF2B5EF4-FFF2-40B4-BE49-F238E27FC236}">
                <a16:creationId xmlns:a16="http://schemas.microsoft.com/office/drawing/2014/main" id="{80810414-6378-9A01-65A3-417E0C7728D7}"/>
              </a:ext>
            </a:extLst>
          </p:cNvPr>
          <p:cNvSpPr txBox="1">
            <a:spLocks/>
          </p:cNvSpPr>
          <p:nvPr/>
        </p:nvSpPr>
        <p:spPr>
          <a:xfrm>
            <a:off x="3238214" y="4781400"/>
            <a:ext cx="578890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Kaggle Competition - </a:t>
            </a:r>
            <a:r>
              <a:rPr lang="en-US" b="1">
                <a:solidFill>
                  <a:srgbClr val="FFFFFF"/>
                </a:solidFill>
                <a:latin typeface="zeitung"/>
              </a:rPr>
              <a:t>Feature Imputation with a Heat Flux Dataset</a:t>
            </a:r>
          </a:p>
          <a:p>
            <a:pPr marL="0" indent="0" algn="ctr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07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</a:t>
            </a:r>
            <a:r>
              <a:rPr lang="en" dirty="0"/>
              <a:t>rint(resultados)</a:t>
            </a:r>
            <a:endParaRPr dirty="0">
              <a:solidFill>
                <a:schemeClr val="accent6"/>
              </a:solidFill>
            </a:endParaRPr>
          </a:p>
        </p:txBody>
      </p:sp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23060F63-72E6-91A1-D075-7CF8DDE9E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117939"/>
              </p:ext>
            </p:extLst>
          </p:nvPr>
        </p:nvGraphicFramePr>
        <p:xfrm>
          <a:off x="4799173" y="1454250"/>
          <a:ext cx="4117654" cy="2565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1890">
                  <a:extLst>
                    <a:ext uri="{9D8B030D-6E8A-4147-A177-3AD203B41FA5}">
                      <a16:colId xmlns:a16="http://schemas.microsoft.com/office/drawing/2014/main" val="601359338"/>
                    </a:ext>
                  </a:extLst>
                </a:gridCol>
                <a:gridCol w="2955764">
                  <a:extLst>
                    <a:ext uri="{9D8B030D-6E8A-4147-A177-3AD203B41FA5}">
                      <a16:colId xmlns:a16="http://schemas.microsoft.com/office/drawing/2014/main" val="274216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RSME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5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XGB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RMSE:   0.0749205441573825 </a:t>
                      </a:r>
                    </a:p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R^2:       0.4488898381415902 </a:t>
                      </a:r>
                    </a:p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MAE:      0.05306506898318904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21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u="none" strike="noStrike" cap="none" dirty="0" err="1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RandomForestRegressor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RMSE:   0.07251644918062068 </a:t>
                      </a:r>
                    </a:p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R^2:       0.4836910734283302 </a:t>
                      </a:r>
                    </a:p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MAE:      0.05035068676579741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2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Ensamble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RMSE:  0.07213794400585104 </a:t>
                      </a:r>
                    </a:p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R^2:      0.4836910734283302 </a:t>
                      </a:r>
                    </a:p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MAE:     0.05035068676579741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353248"/>
                  </a:ext>
                </a:extLst>
              </a:tr>
            </a:tbl>
          </a:graphicData>
        </a:graphic>
      </p:graphicFrame>
      <p:sp>
        <p:nvSpPr>
          <p:cNvPr id="3" name="Google Shape;472;p28">
            <a:extLst>
              <a:ext uri="{FF2B5EF4-FFF2-40B4-BE49-F238E27FC236}">
                <a16:creationId xmlns:a16="http://schemas.microsoft.com/office/drawing/2014/main" id="{51A80C9E-5587-0C35-F783-376745362617}"/>
              </a:ext>
            </a:extLst>
          </p:cNvPr>
          <p:cNvSpPr txBox="1">
            <a:spLocks/>
          </p:cNvSpPr>
          <p:nvPr/>
        </p:nvSpPr>
        <p:spPr>
          <a:xfrm>
            <a:off x="963428" y="795830"/>
            <a:ext cx="3484820" cy="277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71450" indent="-171450">
              <a:buFontTx/>
              <a:buChar char="-"/>
            </a:pPr>
            <a:r>
              <a:rPr lang="es-ES" sz="1200" dirty="0"/>
              <a:t>-existe una fuerte relación entre las variables </a:t>
            </a:r>
            <a:r>
              <a:rPr lang="es-ES" sz="1200" dirty="0" err="1"/>
              <a:t>Chf_exp</a:t>
            </a:r>
            <a:r>
              <a:rPr lang="es-ES" sz="1200" dirty="0"/>
              <a:t> [MW/m2]</a:t>
            </a:r>
          </a:p>
          <a:p>
            <a:pPr marL="171450" indent="-171450">
              <a:buFontTx/>
              <a:buChar char="-"/>
            </a:pPr>
            <a:endParaRPr lang="es-ES" sz="1200" dirty="0"/>
          </a:p>
          <a:p>
            <a:pPr marL="171450" indent="-171450">
              <a:buFontTx/>
              <a:buChar char="-"/>
            </a:pPr>
            <a:r>
              <a:rPr lang="es-ES" sz="1200" dirty="0"/>
              <a:t>-Los ensambles siempre han mejorado los modelos</a:t>
            </a:r>
          </a:p>
          <a:p>
            <a:pPr marL="171450" indent="-171450">
              <a:buFontTx/>
              <a:buChar char="-"/>
            </a:pPr>
            <a:endParaRPr lang="es-ES" sz="1200" dirty="0"/>
          </a:p>
        </p:txBody>
      </p:sp>
      <p:sp>
        <p:nvSpPr>
          <p:cNvPr id="10" name="Google Shape;474;p28">
            <a:extLst>
              <a:ext uri="{FF2B5EF4-FFF2-40B4-BE49-F238E27FC236}">
                <a16:creationId xmlns:a16="http://schemas.microsoft.com/office/drawing/2014/main" id="{0007F0B6-0614-50F0-2C15-B103EA1D990E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S">
                <a:solidFill>
                  <a:schemeClr val="accent3"/>
                </a:solidFill>
              </a:rPr>
              <a:t>Miguel Gil Jimenez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11" name="Google Shape;475;p28">
            <a:extLst>
              <a:ext uri="{FF2B5EF4-FFF2-40B4-BE49-F238E27FC236}">
                <a16:creationId xmlns:a16="http://schemas.microsoft.com/office/drawing/2014/main" id="{62BA5856-5362-2649-EE2F-89CF74727D9F}"/>
              </a:ext>
            </a:extLst>
          </p:cNvPr>
          <p:cNvSpPr txBox="1">
            <a:spLocks/>
          </p:cNvSpPr>
          <p:nvPr/>
        </p:nvSpPr>
        <p:spPr>
          <a:xfrm>
            <a:off x="3238214" y="4781400"/>
            <a:ext cx="578890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Kaggle Competition - </a:t>
            </a:r>
            <a:r>
              <a:rPr lang="en-US" b="1">
                <a:solidFill>
                  <a:srgbClr val="FFFFFF"/>
                </a:solidFill>
                <a:latin typeface="zeitung"/>
              </a:rPr>
              <a:t>Feature Imputation with a Heat Flux Dataset</a:t>
            </a:r>
          </a:p>
          <a:p>
            <a:pPr marL="0" indent="0" algn="ctr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2822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460</Words>
  <Application>Microsoft Office PowerPoint</Application>
  <PresentationFormat>Presentación en pantalla (16:9)</PresentationFormat>
  <Paragraphs>112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zeitung</vt:lpstr>
      <vt:lpstr>Arial</vt:lpstr>
      <vt:lpstr>Consolas</vt:lpstr>
      <vt:lpstr>Fira Code</vt:lpstr>
      <vt:lpstr>Programming Language Workshop for Beginners by Slidesgo</vt:lpstr>
      <vt:lpstr>Presentación de PowerPoint</vt:lpstr>
      <vt:lpstr>presentation.index()</vt:lpstr>
      <vt:lpstr>print(Dataset_Original)</vt:lpstr>
      <vt:lpstr>print(Comparacion_Datasets)</vt:lpstr>
      <vt:lpstr>print(Dataset_Generado.isnull())</vt:lpstr>
      <vt:lpstr>print(¿Cómo abordar los Nulos?)</vt:lpstr>
      <vt:lpstr>print(primeros_Modelos)</vt:lpstr>
      <vt:lpstr>print(mejores_Modelos)</vt:lpstr>
      <vt:lpstr>print(resultados)</vt:lpstr>
      <vt:lpstr>print(Conclusion)</vt:lpstr>
      <vt:lpstr>def final():   print(“Muchas gracias”)   final()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presentation.predict(</dc:title>
  <dc:creator>Miguel</dc:creator>
  <cp:lastModifiedBy>Miguel Gil</cp:lastModifiedBy>
  <cp:revision>2</cp:revision>
  <dcterms:modified xsi:type="dcterms:W3CDTF">2023-05-28T22:44:18Z</dcterms:modified>
</cp:coreProperties>
</file>