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0" r:id="rId3"/>
    <p:sldId id="257" r:id="rId4"/>
    <p:sldId id="258" r:id="rId5"/>
    <p:sldId id="261" r:id="rId6"/>
    <p:sldId id="259"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681"/>
  </p:normalViewPr>
  <p:slideViewPr>
    <p:cSldViewPr snapToGrid="0">
      <p:cViewPr varScale="1">
        <p:scale>
          <a:sx n="99" d="100"/>
          <a:sy n="99" d="100"/>
        </p:scale>
        <p:origin x="1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12/15/22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12/15/22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98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12/15/22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70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12/15/22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27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12/15/22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78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12/15/22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4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12/15/22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1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12/15/22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6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12/15/22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9638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12/15/22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15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12/15/22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30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12/15/22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665974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D9609E8-86D7-26BD-CD13-1D5D4CF07EE5}"/>
              </a:ext>
            </a:extLst>
          </p:cNvPr>
          <p:cNvSpPr>
            <a:spLocks noGrp="1"/>
          </p:cNvSpPr>
          <p:nvPr>
            <p:ph type="ctrTitle"/>
          </p:nvPr>
        </p:nvSpPr>
        <p:spPr>
          <a:xfrm>
            <a:off x="4739751" y="768334"/>
            <a:ext cx="6479629" cy="2866405"/>
          </a:xfrm>
        </p:spPr>
        <p:txBody>
          <a:bodyPr>
            <a:normAutofit/>
          </a:bodyPr>
          <a:lstStyle/>
          <a:p>
            <a:pPr>
              <a:lnSpc>
                <a:spcPct val="90000"/>
              </a:lnSpc>
            </a:pPr>
            <a:r>
              <a:rPr lang="en-US" sz="5100" dirty="0"/>
              <a:t>The Effects of Distance on College Admission Emails</a:t>
            </a:r>
          </a:p>
        </p:txBody>
      </p:sp>
      <p:sp>
        <p:nvSpPr>
          <p:cNvPr id="3" name="Subtitle 2">
            <a:extLst>
              <a:ext uri="{FF2B5EF4-FFF2-40B4-BE49-F238E27FC236}">
                <a16:creationId xmlns:a16="http://schemas.microsoft.com/office/drawing/2014/main" id="{E11C3B7D-2C0A-58EA-CA38-4AF682EBCD72}"/>
              </a:ext>
            </a:extLst>
          </p:cNvPr>
          <p:cNvSpPr>
            <a:spLocks noGrp="1"/>
          </p:cNvSpPr>
          <p:nvPr>
            <p:ph type="subTitle" idx="1"/>
          </p:nvPr>
        </p:nvSpPr>
        <p:spPr>
          <a:xfrm>
            <a:off x="4739751" y="4283239"/>
            <a:ext cx="6479629" cy="1475177"/>
          </a:xfrm>
        </p:spPr>
        <p:txBody>
          <a:bodyPr>
            <a:normAutofit/>
          </a:bodyPr>
          <a:lstStyle/>
          <a:p>
            <a:r>
              <a:rPr lang="en-US" dirty="0"/>
              <a:t>Michael Gillis</a:t>
            </a:r>
          </a:p>
          <a:p>
            <a:r>
              <a:rPr lang="en-US" dirty="0"/>
              <a:t>MATH 2113 Statistics with R</a:t>
            </a:r>
          </a:p>
          <a:p>
            <a:r>
              <a:rPr lang="en-US" dirty="0"/>
              <a:t>Final Project</a:t>
            </a:r>
          </a:p>
        </p:txBody>
      </p:sp>
      <p:pic>
        <p:nvPicPr>
          <p:cNvPr id="4" name="Picture 3" descr="Person holding mouse">
            <a:extLst>
              <a:ext uri="{FF2B5EF4-FFF2-40B4-BE49-F238E27FC236}">
                <a16:creationId xmlns:a16="http://schemas.microsoft.com/office/drawing/2014/main" id="{C421A921-08E2-611E-365B-2DCB7A78A6B8}"/>
              </a:ext>
            </a:extLst>
          </p:cNvPr>
          <p:cNvPicPr>
            <a:picLocks noChangeAspect="1"/>
          </p:cNvPicPr>
          <p:nvPr/>
        </p:nvPicPr>
        <p:blipFill rotWithShape="1">
          <a:blip r:embed="rId2"/>
          <a:srcRect l="31385" r="27995"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78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F6D2-42EC-FFBA-7C90-1CDD695357B4}"/>
              </a:ext>
            </a:extLst>
          </p:cNvPr>
          <p:cNvSpPr>
            <a:spLocks noGrp="1"/>
          </p:cNvSpPr>
          <p:nvPr>
            <p:ph type="title"/>
          </p:nvPr>
        </p:nvSpPr>
        <p:spPr/>
        <p:txBody>
          <a:bodyPr/>
          <a:lstStyle/>
          <a:p>
            <a:r>
              <a:rPr lang="en-US" dirty="0"/>
              <a:t>Summary Statistics</a:t>
            </a:r>
          </a:p>
        </p:txBody>
      </p:sp>
      <p:pic>
        <p:nvPicPr>
          <p:cNvPr id="8" name="Picture Placeholder 7" descr="Chart, histogram&#10;&#10;Description automatically generated">
            <a:extLst>
              <a:ext uri="{FF2B5EF4-FFF2-40B4-BE49-F238E27FC236}">
                <a16:creationId xmlns:a16="http://schemas.microsoft.com/office/drawing/2014/main" id="{F231122C-1AC4-914D-9095-9E1634A6F268}"/>
              </a:ext>
            </a:extLst>
          </p:cNvPr>
          <p:cNvPicPr>
            <a:picLocks noGrp="1" noChangeAspect="1"/>
          </p:cNvPicPr>
          <p:nvPr>
            <p:ph type="pic" idx="1"/>
          </p:nvPr>
        </p:nvPicPr>
        <p:blipFill rotWithShape="1">
          <a:blip r:embed="rId2"/>
          <a:srcRect l="-1" t="395" r="-1" b="-325"/>
          <a:stretch/>
        </p:blipFill>
        <p:spPr>
          <a:xfrm>
            <a:off x="7003263" y="2160016"/>
            <a:ext cx="3493353" cy="4285673"/>
          </a:xfrm>
          <a:ln w="38100">
            <a:solidFill>
              <a:schemeClr val="accent1"/>
            </a:solidFill>
          </a:ln>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FC5115B4-2BB1-2C91-E167-BC780DE38208}"/>
              </a:ext>
            </a:extLst>
          </p:cNvPr>
          <p:cNvSpPr>
            <a:spLocks noGrp="1"/>
          </p:cNvSpPr>
          <p:nvPr>
            <p:ph type="body" sz="half" idx="2"/>
          </p:nvPr>
        </p:nvSpPr>
        <p:spPr>
          <a:xfrm>
            <a:off x="565151" y="2160016"/>
            <a:ext cx="5530850" cy="3601211"/>
          </a:xfrm>
        </p:spPr>
        <p:txBody>
          <a:bodyPr/>
          <a:lstStyle/>
          <a:p>
            <a:pPr marL="285750" indent="-285750">
              <a:buFont typeface="Arial" panose="020B0604020202020204" pitchFamily="34" charset="0"/>
              <a:buChar char="•"/>
            </a:pPr>
            <a:r>
              <a:rPr lang="en-US" dirty="0"/>
              <a:t>152 different colleges from across the U.S. sent a total of 7294 emails throughout the 2 years (n=152).</a:t>
            </a:r>
          </a:p>
          <a:p>
            <a:pPr marL="285750" indent="-285750">
              <a:buFont typeface="Arial" panose="020B0604020202020204" pitchFamily="34" charset="0"/>
              <a:buChar char="•"/>
            </a:pPr>
            <a:r>
              <a:rPr lang="en-US" dirty="0"/>
              <a:t>Count has a median of 42 emails with an IQR of 18 to 65.</a:t>
            </a:r>
          </a:p>
          <a:p>
            <a:pPr marL="285750" indent="-285750">
              <a:buFont typeface="Arial" panose="020B0604020202020204" pitchFamily="34" charset="0"/>
              <a:buChar char="•"/>
            </a:pPr>
            <a:r>
              <a:rPr lang="en-US" dirty="0"/>
              <a:t>Distance has a median of 312 miles with an IQR of 137.5 to 921.5.</a:t>
            </a:r>
          </a:p>
          <a:p>
            <a:pPr marL="285750" indent="-285750">
              <a:buFont typeface="Arial" panose="020B0604020202020204" pitchFamily="34" charset="0"/>
              <a:buChar char="•"/>
            </a:pPr>
            <a:r>
              <a:rPr lang="en-US" dirty="0"/>
              <a:t>The distributions of these variables (see histograms) are heavily skewed, so I used the Student’s </a:t>
            </a:r>
            <a:r>
              <a:rPr lang="en-US" i="1" dirty="0"/>
              <a:t>t-</a:t>
            </a:r>
            <a:r>
              <a:rPr lang="en-US" dirty="0"/>
              <a:t>distribution to analyze the data.</a:t>
            </a:r>
          </a:p>
          <a:p>
            <a:pPr marL="742950" lvl="1" indent="-285750">
              <a:buFont typeface="Arial" panose="020B0604020202020204" pitchFamily="34" charset="0"/>
              <a:buChar char="•"/>
            </a:pPr>
            <a:r>
              <a:rPr lang="en-US" dirty="0"/>
              <a:t>Because I’m using linear regression, and n=152, I’m using 152-2=150 degrees of freedom in the model.</a:t>
            </a:r>
          </a:p>
        </p:txBody>
      </p:sp>
      <p:pic>
        <p:nvPicPr>
          <p:cNvPr id="6" name="Picture 5">
            <a:extLst>
              <a:ext uri="{FF2B5EF4-FFF2-40B4-BE49-F238E27FC236}">
                <a16:creationId xmlns:a16="http://schemas.microsoft.com/office/drawing/2014/main" id="{BC7D630F-82D8-D301-8913-7831BF3E0C04}"/>
              </a:ext>
            </a:extLst>
          </p:cNvPr>
          <p:cNvPicPr>
            <a:picLocks noChangeAspect="1"/>
          </p:cNvPicPr>
          <p:nvPr/>
        </p:nvPicPr>
        <p:blipFill rotWithShape="1">
          <a:blip r:embed="rId3"/>
          <a:srcRect r="53125" b="10880"/>
          <a:stretch/>
        </p:blipFill>
        <p:spPr>
          <a:xfrm>
            <a:off x="7111703" y="247027"/>
            <a:ext cx="3276471" cy="1637191"/>
          </a:xfrm>
          <a:prstGeom prst="rect">
            <a:avLst/>
          </a:prstGeom>
          <a:ln w="38100">
            <a:solidFill>
              <a:schemeClr val="accent1"/>
            </a:solidFill>
          </a:ln>
          <a:effectLst/>
        </p:spPr>
      </p:pic>
    </p:spTree>
    <p:extLst>
      <p:ext uri="{BB962C8B-B14F-4D97-AF65-F5344CB8AC3E}">
        <p14:creationId xmlns:p14="http://schemas.microsoft.com/office/powerpoint/2010/main" val="204487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F6D2-42EC-FFBA-7C90-1CDD695357B4}"/>
              </a:ext>
            </a:extLst>
          </p:cNvPr>
          <p:cNvSpPr>
            <a:spLocks noGrp="1"/>
          </p:cNvSpPr>
          <p:nvPr>
            <p:ph type="title"/>
          </p:nvPr>
        </p:nvSpPr>
        <p:spPr>
          <a:xfrm>
            <a:off x="565150" y="770889"/>
            <a:ext cx="3840595" cy="1389127"/>
          </a:xfrm>
        </p:spPr>
        <p:txBody>
          <a:bodyPr>
            <a:normAutofit/>
          </a:bodyPr>
          <a:lstStyle/>
          <a:p>
            <a:r>
              <a:rPr lang="en-US" dirty="0"/>
              <a:t>Simple Linear Regression Model</a:t>
            </a:r>
          </a:p>
        </p:txBody>
      </p:sp>
      <p:pic>
        <p:nvPicPr>
          <p:cNvPr id="8" name="Picture Placeholder 7">
            <a:extLst>
              <a:ext uri="{FF2B5EF4-FFF2-40B4-BE49-F238E27FC236}">
                <a16:creationId xmlns:a16="http://schemas.microsoft.com/office/drawing/2014/main" id="{F231122C-1AC4-914D-9095-9E1634A6F268}"/>
              </a:ext>
            </a:extLst>
          </p:cNvPr>
          <p:cNvPicPr>
            <a:picLocks noGrp="1" noChangeAspect="1"/>
          </p:cNvPicPr>
          <p:nvPr>
            <p:ph type="pic" idx="1"/>
          </p:nvPr>
        </p:nvPicPr>
        <p:blipFill rotWithShape="1">
          <a:blip r:embed="rId2"/>
          <a:srcRect b="-387"/>
          <a:stretch/>
        </p:blipFill>
        <p:spPr>
          <a:xfrm>
            <a:off x="7003263" y="2160016"/>
            <a:ext cx="3493353" cy="4517875"/>
          </a:xfrm>
          <a:ln w="38100">
            <a:solidFill>
              <a:schemeClr val="accent1"/>
            </a:solidFill>
          </a:ln>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FC5115B4-2BB1-2C91-E167-BC780DE38208}"/>
                  </a:ext>
                </a:extLst>
              </p:cNvPr>
              <p:cNvSpPr>
                <a:spLocks noGrp="1"/>
              </p:cNvSpPr>
              <p:nvPr>
                <p:ph type="body" sz="half" idx="2"/>
              </p:nvPr>
            </p:nvSpPr>
            <p:spPr>
              <a:xfrm>
                <a:off x="565150" y="2160016"/>
                <a:ext cx="5971117" cy="3601211"/>
              </a:xfrm>
            </p:spPr>
            <p:txBody>
              <a:bodyPr>
                <a:normAutofit/>
              </a:bodyPr>
              <a:lstStyle/>
              <a:p>
                <a:pPr marL="285750" indent="-285750">
                  <a:buFont typeface="Arial" panose="020B0604020202020204" pitchFamily="34" charset="0"/>
                  <a:buChar char="•"/>
                </a:pPr>
                <a:r>
                  <a:rPr lang="en-US" dirty="0"/>
                  <a:t>The criteria for linear regression are met:</a:t>
                </a:r>
              </a:p>
              <a:p>
                <a:pPr marL="742950" lvl="1" indent="-285750">
                  <a:buFont typeface="Arial" panose="020B0604020202020204" pitchFamily="34" charset="0"/>
                  <a:buChar char="•"/>
                </a:pPr>
                <a:r>
                  <a:rPr lang="en-US" dirty="0"/>
                  <a:t>The relationship is linear (Scatterplot).</a:t>
                </a:r>
              </a:p>
              <a:p>
                <a:pPr marL="742950" lvl="1" indent="-285750">
                  <a:buFont typeface="Arial" panose="020B0604020202020204" pitchFamily="34" charset="0"/>
                  <a:buChar char="•"/>
                </a:pPr>
                <a:r>
                  <a:rPr lang="en-US" dirty="0"/>
                  <a:t>The residuals are evenly distributed above/below horizon line (Residual Plot).</a:t>
                </a:r>
              </a:p>
              <a:p>
                <a:pPr marL="742950" lvl="1" indent="-285750">
                  <a:buFont typeface="Arial" panose="020B0604020202020204" pitchFamily="34" charset="0"/>
                  <a:buChar char="•"/>
                </a:pPr>
                <a:r>
                  <a:rPr lang="en-US" dirty="0"/>
                  <a:t>There is no clear pattern to the residuals (Residual Plot).</a:t>
                </a:r>
              </a:p>
              <a:p>
                <a:pPr marL="285750" indent="-285750">
                  <a:buFont typeface="Arial" panose="020B0604020202020204" pitchFamily="34" charset="0"/>
                  <a:buChar char="•"/>
                </a:pPr>
                <a:r>
                  <a:rPr lang="en-US" dirty="0"/>
                  <a:t>The simple model found a significant association (</a:t>
                </a:r>
                <a:r>
                  <a:rPr lang="en-US" i="1" dirty="0"/>
                  <a:t>p</a:t>
                </a:r>
                <a:r>
                  <a:rPr lang="en-US" dirty="0"/>
                  <a:t>&lt;0.05) between distance and count.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for this association is 0.0274, and the slope of the least squares regression line (β) is -0.0077.</a:t>
                </a:r>
              </a:p>
              <a:p>
                <a:pPr marL="285750" indent="-285750">
                  <a:buFont typeface="Arial" panose="020B0604020202020204" pitchFamily="34" charset="0"/>
                  <a:buChar char="•"/>
                </a:pPr>
                <a:r>
                  <a:rPr lang="en-US" dirty="0"/>
                  <a:t>Average GPA has an insignificant association with count (</a:t>
                </a:r>
                <a:r>
                  <a:rPr lang="en-US" i="1" dirty="0"/>
                  <a:t>p</a:t>
                </a:r>
                <a:r>
                  <a:rPr lang="en-US" dirty="0"/>
                  <a:t>&gt;0.10), so it will be excluded from the multivariable model.</a:t>
                </a:r>
              </a:p>
            </p:txBody>
          </p:sp>
        </mc:Choice>
        <mc:Fallback xmlns="">
          <p:sp>
            <p:nvSpPr>
              <p:cNvPr id="4" name="Text Placeholder 3">
                <a:extLst>
                  <a:ext uri="{FF2B5EF4-FFF2-40B4-BE49-F238E27FC236}">
                    <a16:creationId xmlns:a16="http://schemas.microsoft.com/office/drawing/2014/main" id="{FC5115B4-2BB1-2C91-E167-BC780DE38208}"/>
                  </a:ext>
                </a:extLst>
              </p:cNvPr>
              <p:cNvSpPr>
                <a:spLocks noGrp="1" noRot="1" noChangeAspect="1" noMove="1" noResize="1" noEditPoints="1" noAdjustHandles="1" noChangeArrowheads="1" noChangeShapeType="1" noTextEdit="1"/>
              </p:cNvSpPr>
              <p:nvPr>
                <p:ph type="body" sz="half" idx="2"/>
              </p:nvPr>
            </p:nvSpPr>
            <p:spPr>
              <a:xfrm>
                <a:off x="565150" y="2160016"/>
                <a:ext cx="5971117" cy="3601211"/>
              </a:xfrm>
              <a:blipFill>
                <a:blip r:embed="rId3"/>
                <a:stretch>
                  <a:fillRect l="-425" t="-351" r="-84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6D1D6E7D-2935-39A0-8689-592A6F82FB5C}"/>
              </a:ext>
            </a:extLst>
          </p:cNvPr>
          <p:cNvPicPr>
            <a:picLocks noChangeAspect="1"/>
          </p:cNvPicPr>
          <p:nvPr/>
        </p:nvPicPr>
        <p:blipFill rotWithShape="1">
          <a:blip r:embed="rId4"/>
          <a:srcRect l="-39" r="48741" b="10219"/>
          <a:stretch/>
        </p:blipFill>
        <p:spPr>
          <a:xfrm>
            <a:off x="7055437" y="180109"/>
            <a:ext cx="3389003" cy="1685636"/>
          </a:xfrm>
          <a:prstGeom prst="rect">
            <a:avLst/>
          </a:prstGeom>
          <a:ln w="38100">
            <a:solidFill>
              <a:schemeClr val="accent1"/>
            </a:solidFill>
          </a:ln>
          <a:effectLst/>
        </p:spPr>
      </p:pic>
    </p:spTree>
    <p:extLst>
      <p:ext uri="{BB962C8B-B14F-4D97-AF65-F5344CB8AC3E}">
        <p14:creationId xmlns:p14="http://schemas.microsoft.com/office/powerpoint/2010/main" val="308122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F6D2-42EC-FFBA-7C90-1CDD695357B4}"/>
              </a:ext>
            </a:extLst>
          </p:cNvPr>
          <p:cNvSpPr>
            <a:spLocks noGrp="1"/>
          </p:cNvSpPr>
          <p:nvPr>
            <p:ph type="title"/>
          </p:nvPr>
        </p:nvSpPr>
        <p:spPr>
          <a:xfrm>
            <a:off x="565150" y="770889"/>
            <a:ext cx="4091517" cy="1389127"/>
          </a:xfrm>
        </p:spPr>
        <p:txBody>
          <a:bodyPr>
            <a:normAutofit/>
          </a:bodyPr>
          <a:lstStyle/>
          <a:p>
            <a:r>
              <a:rPr lang="en-US" dirty="0"/>
              <a:t>Multivariable Linear Regression Model</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FC5115B4-2BB1-2C91-E167-BC780DE38208}"/>
                  </a:ext>
                </a:extLst>
              </p:cNvPr>
              <p:cNvSpPr>
                <a:spLocks noGrp="1"/>
              </p:cNvSpPr>
              <p:nvPr>
                <p:ph type="body" sz="half" idx="2"/>
              </p:nvPr>
            </p:nvSpPr>
            <p:spPr>
              <a:xfrm>
                <a:off x="565150" y="2160016"/>
                <a:ext cx="5183717" cy="3601211"/>
              </a:xfrm>
            </p:spPr>
            <p:txBody>
              <a:bodyPr>
                <a:normAutofit/>
              </a:bodyPr>
              <a:lstStyle/>
              <a:p>
                <a:pPr marL="285750" indent="-285750">
                  <a:buFont typeface="Arial" panose="020B0604020202020204" pitchFamily="34" charset="0"/>
                  <a:buChar char="•"/>
                </a:pPr>
                <a:r>
                  <a:rPr lang="en-US" dirty="0"/>
                  <a:t>The multivariable model found a significant association (</a:t>
                </a:r>
                <a:r>
                  <a:rPr lang="en-US" i="1" dirty="0"/>
                  <a:t>p</a:t>
                </a:r>
                <a:r>
                  <a:rPr lang="en-US" dirty="0"/>
                  <a:t>&lt;0.05) between distance and count.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for this association is 0.0588, and the slope of the least squares regression line (β) is -0.0063.</a:t>
                </a:r>
              </a:p>
              <a:p>
                <a:pPr marL="742950" lvl="1" indent="-285750">
                  <a:buFont typeface="Arial" panose="020B0604020202020204" pitchFamily="34" charset="0"/>
                  <a:buChar char="•"/>
                </a:pPr>
                <a:r>
                  <a:rPr lang="en-US" dirty="0"/>
                  <a:t>This is controlling for other predictors: Acceptance Rate, Enrollment Size, and Endowment.</a:t>
                </a:r>
              </a:p>
              <a:p>
                <a:pPr marL="285750" indent="-285750">
                  <a:buFont typeface="Arial" panose="020B0604020202020204" pitchFamily="34" charset="0"/>
                  <a:buChar char="•"/>
                </a:pPr>
                <a:r>
                  <a:rPr lang="en-US" dirty="0"/>
                  <a:t>Enrollment size also has a significant association with count (</a:t>
                </a:r>
                <a:r>
                  <a:rPr lang="en-US" i="1" dirty="0"/>
                  <a:t>p</a:t>
                </a:r>
                <a:r>
                  <a:rPr lang="en-US" dirty="0"/>
                  <a:t>&lt;0.05), with 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of 0.0588 and β of -0.0004.</a:t>
                </a:r>
              </a:p>
              <a:p>
                <a:pPr marL="285750" indent="-285750">
                  <a:buFont typeface="Arial" panose="020B0604020202020204" pitchFamily="34" charset="0"/>
                  <a:buChar char="•"/>
                </a:pPr>
                <a:r>
                  <a:rPr lang="en-US" dirty="0"/>
                  <a:t>All other variables had </a:t>
                </a:r>
                <a:r>
                  <a:rPr lang="en-US" i="1" dirty="0"/>
                  <a:t>p</a:t>
                </a:r>
                <a:r>
                  <a:rPr lang="en-US" dirty="0"/>
                  <a:t>-values above the level of significance in the multivariable model.</a:t>
                </a:r>
              </a:p>
            </p:txBody>
          </p:sp>
        </mc:Choice>
        <mc:Fallback xmlns="">
          <p:sp>
            <p:nvSpPr>
              <p:cNvPr id="4" name="Text Placeholder 3">
                <a:extLst>
                  <a:ext uri="{FF2B5EF4-FFF2-40B4-BE49-F238E27FC236}">
                    <a16:creationId xmlns:a16="http://schemas.microsoft.com/office/drawing/2014/main" id="{FC5115B4-2BB1-2C91-E167-BC780DE38208}"/>
                  </a:ext>
                </a:extLst>
              </p:cNvPr>
              <p:cNvSpPr>
                <a:spLocks noGrp="1" noRot="1" noChangeAspect="1" noMove="1" noResize="1" noEditPoints="1" noAdjustHandles="1" noChangeArrowheads="1" noChangeShapeType="1" noTextEdit="1"/>
              </p:cNvSpPr>
              <p:nvPr>
                <p:ph type="body" sz="half" idx="2"/>
              </p:nvPr>
            </p:nvSpPr>
            <p:spPr>
              <a:xfrm>
                <a:off x="565150" y="2160016"/>
                <a:ext cx="5183717" cy="3601211"/>
              </a:xfrm>
              <a:blipFill>
                <a:blip r:embed="rId2"/>
                <a:stretch>
                  <a:fillRect l="-489" t="-351" r="-12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22FBC88-45C2-A898-2A9D-1C1D0BC18B3E}"/>
              </a:ext>
            </a:extLst>
          </p:cNvPr>
          <p:cNvPicPr>
            <a:picLocks noChangeAspect="1"/>
          </p:cNvPicPr>
          <p:nvPr/>
        </p:nvPicPr>
        <p:blipFill rotWithShape="1">
          <a:blip r:embed="rId3"/>
          <a:srcRect t="1811" r="51026" b="12926"/>
          <a:stretch/>
        </p:blipFill>
        <p:spPr>
          <a:xfrm>
            <a:off x="5748867" y="305519"/>
            <a:ext cx="5568076" cy="2319866"/>
          </a:xfrm>
          <a:prstGeom prst="rect">
            <a:avLst/>
          </a:prstGeom>
          <a:ln w="38100">
            <a:solidFill>
              <a:schemeClr val="accent1"/>
            </a:solidFill>
          </a:ln>
        </p:spPr>
      </p:pic>
    </p:spTree>
    <p:extLst>
      <p:ext uri="{BB962C8B-B14F-4D97-AF65-F5344CB8AC3E}">
        <p14:creationId xmlns:p14="http://schemas.microsoft.com/office/powerpoint/2010/main" val="199884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3D39-A0FA-E0BD-49EB-5B65425F6D2D}"/>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864A5869-8C75-1AB4-5598-C7C997C11F7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663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BA97-AF81-57D7-7D80-961EB1B2588D}"/>
              </a:ext>
            </a:extLst>
          </p:cNvPr>
          <p:cNvSpPr>
            <a:spLocks noGrp="1"/>
          </p:cNvSpPr>
          <p:nvPr>
            <p:ph type="title"/>
          </p:nvPr>
        </p:nvSpPr>
        <p:spPr/>
        <p:txBody>
          <a:bodyPr/>
          <a:lstStyle/>
          <a:p>
            <a:r>
              <a:rPr lang="en-US" dirty="0"/>
              <a:t>Interpretation of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07DA17-40A6-95BF-F72F-02657DDAAF6A}"/>
                  </a:ext>
                </a:extLst>
              </p:cNvPr>
              <p:cNvSpPr>
                <a:spLocks noGrp="1"/>
              </p:cNvSpPr>
              <p:nvPr>
                <p:ph idx="1"/>
              </p:nvPr>
            </p:nvSpPr>
            <p:spPr>
              <a:xfrm>
                <a:off x="565150" y="1684867"/>
                <a:ext cx="10263717" cy="4076361"/>
              </a:xfrm>
            </p:spPr>
            <p:txBody>
              <a:bodyPr>
                <a:normAutofit lnSpcReduction="10000"/>
              </a:bodyPr>
              <a:lstStyle/>
              <a:p>
                <a:r>
                  <a:rPr lang="en-US" dirty="0"/>
                  <a:t>Both the simple and multivariable models found a significant association between the variables distance and count.</a:t>
                </a:r>
              </a:p>
              <a:p>
                <a:pPr lvl="1"/>
                <a:r>
                  <a:rPr lang="en-US" dirty="0"/>
                  <a:t>Because the test performed was one-tailed, we can say that this association is negative.</a:t>
                </a:r>
              </a:p>
              <a:p>
                <a:pPr lvl="1"/>
                <a:r>
                  <a:rPr lang="en-US" dirty="0"/>
                  <a:t>As the distance from the student’s hometown increases, the </a:t>
                </a:r>
                <a:r>
                  <a:rPr lang="en-US" i="1" dirty="0"/>
                  <a:t>predicted</a:t>
                </a:r>
                <a:r>
                  <a:rPr lang="en-US" dirty="0"/>
                  <a:t> email count decreases. (Slope of LSRL is negative)</a:t>
                </a:r>
              </a:p>
              <a:p>
                <a:pPr lvl="1"/>
                <a:r>
                  <a:rPr lang="en-US" dirty="0"/>
                  <a:t>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value of the multivariable association was 0.0588, which means that 5.88% of the variation in email count is accounted for by the model.</a:t>
                </a:r>
              </a:p>
              <a:p>
                <a:r>
                  <a:rPr lang="en-US" dirty="0"/>
                  <a:t>Enrollment size and count also had a significant association, meaning that as enrollment size increases, the predicted value for count decreases.</a:t>
                </a:r>
              </a:p>
            </p:txBody>
          </p:sp>
        </mc:Choice>
        <mc:Fallback xmlns="">
          <p:sp>
            <p:nvSpPr>
              <p:cNvPr id="3" name="Content Placeholder 2">
                <a:extLst>
                  <a:ext uri="{FF2B5EF4-FFF2-40B4-BE49-F238E27FC236}">
                    <a16:creationId xmlns:a16="http://schemas.microsoft.com/office/drawing/2014/main" id="{1807DA17-40A6-95BF-F72F-02657DDAAF6A}"/>
                  </a:ext>
                </a:extLst>
              </p:cNvPr>
              <p:cNvSpPr>
                <a:spLocks noGrp="1" noRot="1" noChangeAspect="1" noMove="1" noResize="1" noEditPoints="1" noAdjustHandles="1" noChangeArrowheads="1" noChangeShapeType="1" noTextEdit="1"/>
              </p:cNvSpPr>
              <p:nvPr>
                <p:ph idx="1"/>
              </p:nvPr>
            </p:nvSpPr>
            <p:spPr>
              <a:xfrm>
                <a:off x="565150" y="1684867"/>
                <a:ext cx="10263717" cy="4076361"/>
              </a:xfrm>
              <a:blipFill>
                <a:blip r:embed="rId2"/>
                <a:stretch>
                  <a:fillRect l="-865" t="-2174"/>
                </a:stretch>
              </a:blipFill>
            </p:spPr>
            <p:txBody>
              <a:bodyPr/>
              <a:lstStyle/>
              <a:p>
                <a:r>
                  <a:rPr lang="en-US">
                    <a:noFill/>
                  </a:rPr>
                  <a:t> </a:t>
                </a:r>
              </a:p>
            </p:txBody>
          </p:sp>
        </mc:Fallback>
      </mc:AlternateContent>
    </p:spTree>
    <p:extLst>
      <p:ext uri="{BB962C8B-B14F-4D97-AF65-F5344CB8AC3E}">
        <p14:creationId xmlns:p14="http://schemas.microsoft.com/office/powerpoint/2010/main" val="130549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BA97-AF81-57D7-7D80-961EB1B2588D}"/>
              </a:ext>
            </a:extLst>
          </p:cNvPr>
          <p:cNvSpPr>
            <a:spLocks noGrp="1"/>
          </p:cNvSpPr>
          <p:nvPr>
            <p:ph type="title"/>
          </p:nvPr>
        </p:nvSpPr>
        <p:spPr>
          <a:xfrm>
            <a:off x="565150" y="770890"/>
            <a:ext cx="8824383" cy="1268984"/>
          </a:xfrm>
        </p:spPr>
        <p:txBody>
          <a:bodyPr>
            <a:normAutofit/>
          </a:bodyPr>
          <a:lstStyle/>
          <a:p>
            <a:r>
              <a:rPr lang="en-US" dirty="0"/>
              <a:t>Application to Research 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07DA17-40A6-95BF-F72F-02657DDAAF6A}"/>
                  </a:ext>
                </a:extLst>
              </p:cNvPr>
              <p:cNvSpPr>
                <a:spLocks noGrp="1"/>
              </p:cNvSpPr>
              <p:nvPr>
                <p:ph idx="1"/>
              </p:nvPr>
            </p:nvSpPr>
            <p:spPr>
              <a:xfrm>
                <a:off x="565150" y="1684867"/>
                <a:ext cx="10263717" cy="4076361"/>
              </a:xfrm>
            </p:spPr>
            <p:txBody>
              <a:bodyPr>
                <a:normAutofit lnSpcReduction="10000"/>
              </a:bodyPr>
              <a:lstStyle/>
              <a:p>
                <a:r>
                  <a:rPr lang="en-US" dirty="0"/>
                  <a:t>The outputs of the models suggest a significant association between distance and count. This means that there is evidence to suggest that the distance of a college from a student’s hometown is negatively correlated with the number of emails that college sends that student.</a:t>
                </a:r>
              </a:p>
              <a:p>
                <a:pPr lvl="1"/>
                <a:r>
                  <a:rPr lang="en-US" dirty="0"/>
                  <a:t>However,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value is low, only account for 5% of the variability, so more research would need to be done to definitively link these two variables.</a:t>
                </a:r>
              </a:p>
              <a:p>
                <a:r>
                  <a:rPr lang="en-US" dirty="0"/>
                  <a:t>The outputs of the models also suggest a significant association between enrollment size and count.</a:t>
                </a:r>
              </a:p>
              <a:p>
                <a:pPr lvl="1"/>
                <a:r>
                  <a:rPr lang="en-US" dirty="0"/>
                  <a:t>However, this is also only accounting for a small amount of variability, and this specific research was not centered around this variable, so much more research would need to be done to begin to prove any link between these two variables.</a:t>
                </a:r>
              </a:p>
            </p:txBody>
          </p:sp>
        </mc:Choice>
        <mc:Fallback xmlns="">
          <p:sp>
            <p:nvSpPr>
              <p:cNvPr id="3" name="Content Placeholder 2">
                <a:extLst>
                  <a:ext uri="{FF2B5EF4-FFF2-40B4-BE49-F238E27FC236}">
                    <a16:creationId xmlns:a16="http://schemas.microsoft.com/office/drawing/2014/main" id="{1807DA17-40A6-95BF-F72F-02657DDAAF6A}"/>
                  </a:ext>
                </a:extLst>
              </p:cNvPr>
              <p:cNvSpPr>
                <a:spLocks noGrp="1" noRot="1" noChangeAspect="1" noMove="1" noResize="1" noEditPoints="1" noAdjustHandles="1" noChangeArrowheads="1" noChangeShapeType="1" noTextEdit="1"/>
              </p:cNvSpPr>
              <p:nvPr>
                <p:ph idx="1"/>
              </p:nvPr>
            </p:nvSpPr>
            <p:spPr>
              <a:xfrm>
                <a:off x="565150" y="1684867"/>
                <a:ext cx="10263717" cy="4076361"/>
              </a:xfrm>
              <a:blipFill>
                <a:blip r:embed="rId2"/>
                <a:stretch>
                  <a:fillRect l="-865" t="-2174" r="-1236" b="-2174"/>
                </a:stretch>
              </a:blipFill>
            </p:spPr>
            <p:txBody>
              <a:bodyPr/>
              <a:lstStyle/>
              <a:p>
                <a:r>
                  <a:rPr lang="en-US">
                    <a:noFill/>
                  </a:rPr>
                  <a:t> </a:t>
                </a:r>
              </a:p>
            </p:txBody>
          </p:sp>
        </mc:Fallback>
      </mc:AlternateContent>
    </p:spTree>
    <p:extLst>
      <p:ext uri="{BB962C8B-B14F-4D97-AF65-F5344CB8AC3E}">
        <p14:creationId xmlns:p14="http://schemas.microsoft.com/office/powerpoint/2010/main" val="301101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CA02-A356-0720-0D5A-3309004AB18B}"/>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F88C8DCA-9562-D01A-85D2-D9BE2ABA1D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6005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4E8B-54C6-2372-1829-997F8335750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15A99ED-9D51-C2AD-7E39-C22F9E43C70F}"/>
              </a:ext>
            </a:extLst>
          </p:cNvPr>
          <p:cNvSpPr>
            <a:spLocks noGrp="1"/>
          </p:cNvSpPr>
          <p:nvPr>
            <p:ph idx="1"/>
          </p:nvPr>
        </p:nvSpPr>
        <p:spPr/>
        <p:txBody>
          <a:bodyPr/>
          <a:lstStyle/>
          <a:p>
            <a:r>
              <a:rPr lang="en-US" dirty="0"/>
              <a:t>For two years, I received thousands of emails from hundreds of different colleges across the country.</a:t>
            </a:r>
          </a:p>
          <a:p>
            <a:r>
              <a:rPr lang="en-US" dirty="0"/>
              <a:t>While some sent me many emails consistently, others sent them in small bursts, or only a few at all.</a:t>
            </a:r>
          </a:p>
          <a:p>
            <a:r>
              <a:rPr lang="en-US" dirty="0"/>
              <a:t>What factors lead to receiving an email from a college?</a:t>
            </a:r>
          </a:p>
        </p:txBody>
      </p:sp>
    </p:spTree>
    <p:extLst>
      <p:ext uri="{BB962C8B-B14F-4D97-AF65-F5344CB8AC3E}">
        <p14:creationId xmlns:p14="http://schemas.microsoft.com/office/powerpoint/2010/main" val="84308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4E8B-54C6-2372-1829-997F8335750F}"/>
              </a:ext>
            </a:extLst>
          </p:cNvPr>
          <p:cNvSpPr>
            <a:spLocks noGrp="1"/>
          </p:cNvSpPr>
          <p:nvPr>
            <p:ph type="title"/>
          </p:nvPr>
        </p:nvSpPr>
        <p:spPr/>
        <p:txBody>
          <a:bodyPr/>
          <a:lstStyle/>
          <a:p>
            <a:r>
              <a:rPr lang="en-US" dirty="0"/>
              <a:t>Background (Cont.)</a:t>
            </a:r>
          </a:p>
        </p:txBody>
      </p:sp>
      <p:sp>
        <p:nvSpPr>
          <p:cNvPr id="3" name="Content Placeholder 2">
            <a:extLst>
              <a:ext uri="{FF2B5EF4-FFF2-40B4-BE49-F238E27FC236}">
                <a16:creationId xmlns:a16="http://schemas.microsoft.com/office/drawing/2014/main" id="{915A99ED-9D51-C2AD-7E39-C22F9E43C70F}"/>
              </a:ext>
            </a:extLst>
          </p:cNvPr>
          <p:cNvSpPr>
            <a:spLocks noGrp="1"/>
          </p:cNvSpPr>
          <p:nvPr>
            <p:ph idx="1"/>
          </p:nvPr>
        </p:nvSpPr>
        <p:spPr>
          <a:xfrm>
            <a:off x="565149" y="2160016"/>
            <a:ext cx="8788575" cy="3601212"/>
          </a:xfrm>
        </p:spPr>
        <p:txBody>
          <a:bodyPr>
            <a:normAutofit fontScale="92500" lnSpcReduction="10000"/>
          </a:bodyPr>
          <a:lstStyle/>
          <a:p>
            <a:r>
              <a:rPr lang="en-US" dirty="0"/>
              <a:t>Many different characteristics can be used to categorize colleges.</a:t>
            </a:r>
          </a:p>
          <a:p>
            <a:pPr lvl="1"/>
            <a:r>
              <a:rPr lang="en-US" dirty="0"/>
              <a:t>Distance from the student’s hometown, endowment, enrollment size, etc.</a:t>
            </a:r>
          </a:p>
          <a:p>
            <a:r>
              <a:rPr lang="en-US" dirty="0"/>
              <a:t>I hypothesized that distance would be the most impactful characteristic when determining the number of emails a student receives from that college.</a:t>
            </a:r>
          </a:p>
          <a:p>
            <a:r>
              <a:rPr lang="en-US" dirty="0"/>
              <a:t>Central Research Question: Is the distance of a college from a student’s hometown associated with the number of emails the student receives from that college? (Negative correlation)</a:t>
            </a:r>
          </a:p>
        </p:txBody>
      </p:sp>
    </p:spTree>
    <p:extLst>
      <p:ext uri="{BB962C8B-B14F-4D97-AF65-F5344CB8AC3E}">
        <p14:creationId xmlns:p14="http://schemas.microsoft.com/office/powerpoint/2010/main" val="84884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B628-42F1-C2E9-3C28-FF7CA1E24BBA}"/>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16CC42F4-228E-3991-5A86-55F65001471E}"/>
              </a:ext>
            </a:extLst>
          </p:cNvPr>
          <p:cNvSpPr>
            <a:spLocks noGrp="1"/>
          </p:cNvSpPr>
          <p:nvPr>
            <p:ph type="body" idx="1"/>
          </p:nvPr>
        </p:nvSpPr>
        <p:spPr/>
        <p:txBody>
          <a:bodyPr/>
          <a:lstStyle/>
          <a:p>
            <a:r>
              <a:rPr lang="en-US" dirty="0"/>
              <a:t>Data Source, Variables, Analysis</a:t>
            </a:r>
          </a:p>
        </p:txBody>
      </p:sp>
    </p:spTree>
    <p:extLst>
      <p:ext uri="{BB962C8B-B14F-4D97-AF65-F5344CB8AC3E}">
        <p14:creationId xmlns:p14="http://schemas.microsoft.com/office/powerpoint/2010/main" val="163857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D716-6B17-ABC1-930B-27CD92FE3FB5}"/>
              </a:ext>
            </a:extLst>
          </p:cNvPr>
          <p:cNvSpPr>
            <a:spLocks noGrp="1"/>
          </p:cNvSpPr>
          <p:nvPr>
            <p:ph type="title"/>
          </p:nvPr>
        </p:nvSpPr>
        <p:spPr/>
        <p:txBody>
          <a:bodyPr/>
          <a:lstStyle/>
          <a:p>
            <a:r>
              <a:rPr lang="en-US" dirty="0"/>
              <a:t>Data Source</a:t>
            </a:r>
          </a:p>
        </p:txBody>
      </p:sp>
      <p:pic>
        <p:nvPicPr>
          <p:cNvPr id="6" name="Picture Placeholder 5" descr="Chart&#10;&#10;Description automatically generated with medium confidence">
            <a:extLst>
              <a:ext uri="{FF2B5EF4-FFF2-40B4-BE49-F238E27FC236}">
                <a16:creationId xmlns:a16="http://schemas.microsoft.com/office/drawing/2014/main" id="{F678706B-6CAF-2879-0832-20C6701A3479}"/>
              </a:ext>
            </a:extLst>
          </p:cNvPr>
          <p:cNvPicPr>
            <a:picLocks noGrp="1" noChangeAspect="1"/>
          </p:cNvPicPr>
          <p:nvPr>
            <p:ph type="pic" idx="1"/>
          </p:nvPr>
        </p:nvPicPr>
        <p:blipFill rotWithShape="1">
          <a:blip r:embed="rId2"/>
          <a:srcRect l="41" r="51429"/>
          <a:stretch/>
        </p:blipFill>
        <p:spPr>
          <a:xfrm>
            <a:off x="4632711" y="770889"/>
            <a:ext cx="6209358" cy="4990338"/>
          </a:xfrm>
          <a:ln w="38100">
            <a:solidFill>
              <a:schemeClr val="accent1"/>
            </a:solidFill>
          </a:ln>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726729C3-25B7-5DED-FB0F-3A3F7998204E}"/>
              </a:ext>
            </a:extLst>
          </p:cNvPr>
          <p:cNvSpPr>
            <a:spLocks noGrp="1"/>
          </p:cNvSpPr>
          <p:nvPr>
            <p:ph type="body" sz="half" idx="2"/>
          </p:nvPr>
        </p:nvSpPr>
        <p:spPr>
          <a:xfrm>
            <a:off x="565151" y="2160016"/>
            <a:ext cx="3609982" cy="3601211"/>
          </a:xfrm>
        </p:spPr>
        <p:txBody>
          <a:bodyPr/>
          <a:lstStyle/>
          <a:p>
            <a:pPr marL="285750" indent="-285750">
              <a:buFont typeface="Arial" panose="020B0604020202020204" pitchFamily="34" charset="0"/>
              <a:buChar char="•"/>
            </a:pPr>
            <a:r>
              <a:rPr lang="en-US" dirty="0"/>
              <a:t>To track this data, I recorded every email that was sent to me by a college from September 2019 to September 2021. (Junior and Senior years of high school)</a:t>
            </a:r>
          </a:p>
          <a:p>
            <a:pPr marL="285750" indent="-285750">
              <a:buFont typeface="Arial" panose="020B0604020202020204" pitchFamily="34" charset="0"/>
              <a:buChar char="•"/>
            </a:pPr>
            <a:r>
              <a:rPr lang="en-US" dirty="0"/>
              <a:t>At first, I only recorded the college name and the date of the email.</a:t>
            </a:r>
          </a:p>
          <a:p>
            <a:pPr marL="285750" indent="-285750">
              <a:buFont typeface="Arial" panose="020B0604020202020204" pitchFamily="34" charset="0"/>
              <a:buChar char="•"/>
            </a:pPr>
            <a:r>
              <a:rPr lang="en-US" dirty="0"/>
              <a:t>Later, I added different characteristics to each college, taking the data from the U.S. News and World Report database.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5602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1655-BBD1-238E-980C-64E30BC286E9}"/>
              </a:ext>
            </a:extLst>
          </p:cNvPr>
          <p:cNvSpPr>
            <a:spLocks noGrp="1"/>
          </p:cNvSpPr>
          <p:nvPr>
            <p:ph type="title"/>
          </p:nvPr>
        </p:nvSpPr>
        <p:spPr/>
        <p:txBody>
          <a:bodyPr/>
          <a:lstStyle/>
          <a:p>
            <a:r>
              <a:rPr lang="en-US" dirty="0"/>
              <a:t>Variables</a:t>
            </a:r>
          </a:p>
        </p:txBody>
      </p:sp>
      <p:pic>
        <p:nvPicPr>
          <p:cNvPr id="6" name="Picture Placeholder 5" descr="Timeline&#10;&#10;Description automatically generated with medium confidence">
            <a:extLst>
              <a:ext uri="{FF2B5EF4-FFF2-40B4-BE49-F238E27FC236}">
                <a16:creationId xmlns:a16="http://schemas.microsoft.com/office/drawing/2014/main" id="{37AAC852-B72B-491E-D84D-638EDDE79D5A}"/>
              </a:ext>
            </a:extLst>
          </p:cNvPr>
          <p:cNvPicPr>
            <a:picLocks noGrp="1" noChangeAspect="1"/>
          </p:cNvPicPr>
          <p:nvPr>
            <p:ph type="pic" idx="1"/>
          </p:nvPr>
        </p:nvPicPr>
        <p:blipFill rotWithShape="1">
          <a:blip r:embed="rId2"/>
          <a:srcRect l="298" r="-298" b="9778"/>
          <a:stretch/>
        </p:blipFill>
        <p:spPr>
          <a:xfrm>
            <a:off x="4636107" y="770889"/>
            <a:ext cx="6209358" cy="4990338"/>
          </a:xfrm>
          <a:ln w="38100">
            <a:solidFill>
              <a:schemeClr val="tx1"/>
            </a:solidFill>
          </a:ln>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90051BB2-C3AD-3ADC-5910-99E8134FEC9C}"/>
              </a:ext>
            </a:extLst>
          </p:cNvPr>
          <p:cNvSpPr>
            <a:spLocks noGrp="1"/>
          </p:cNvSpPr>
          <p:nvPr>
            <p:ph type="body" sz="half" idx="2"/>
          </p:nvPr>
        </p:nvSpPr>
        <p:spPr>
          <a:xfrm>
            <a:off x="565150" y="2160016"/>
            <a:ext cx="3803650" cy="3601211"/>
          </a:xfrm>
        </p:spPr>
        <p:txBody>
          <a:bodyPr>
            <a:normAutofit lnSpcReduction="10000"/>
          </a:bodyPr>
          <a:lstStyle/>
          <a:p>
            <a:pPr marL="285750" indent="-285750">
              <a:buFont typeface="Arial" panose="020B0604020202020204" pitchFamily="34" charset="0"/>
              <a:buChar char="•"/>
            </a:pPr>
            <a:r>
              <a:rPr lang="en-US" sz="1800" dirty="0"/>
              <a:t>In order to perform this statistical analysis, I had to clean up this data that I had collected and define all my variables.</a:t>
            </a:r>
          </a:p>
          <a:p>
            <a:pPr marL="285750" indent="-285750">
              <a:buFont typeface="Arial" panose="020B0604020202020204" pitchFamily="34" charset="0"/>
              <a:buChar char="•"/>
            </a:pPr>
            <a:r>
              <a:rPr lang="en-US" sz="1800" dirty="0"/>
              <a:t>Variables:</a:t>
            </a:r>
          </a:p>
          <a:p>
            <a:pPr marL="742950" lvl="1" indent="-285750">
              <a:spcBef>
                <a:spcPts val="300"/>
              </a:spcBef>
              <a:buFont typeface="Arial" panose="020B0604020202020204" pitchFamily="34" charset="0"/>
              <a:buChar char="•"/>
            </a:pPr>
            <a:r>
              <a:rPr lang="en-US" sz="1600" dirty="0"/>
              <a:t>College Name (ID)</a:t>
            </a:r>
          </a:p>
          <a:p>
            <a:pPr marL="742950" lvl="1" indent="-285750">
              <a:spcBef>
                <a:spcPts val="300"/>
              </a:spcBef>
              <a:buFont typeface="Arial" panose="020B0604020202020204" pitchFamily="34" charset="0"/>
              <a:buChar char="•"/>
            </a:pPr>
            <a:r>
              <a:rPr lang="en-US" sz="1600" dirty="0"/>
              <a:t>Count per College</a:t>
            </a:r>
          </a:p>
          <a:p>
            <a:pPr marL="742950" lvl="1" indent="-285750">
              <a:spcBef>
                <a:spcPts val="300"/>
              </a:spcBef>
              <a:buFont typeface="Arial" panose="020B0604020202020204" pitchFamily="34" charset="0"/>
              <a:buChar char="•"/>
            </a:pPr>
            <a:r>
              <a:rPr lang="en-US" sz="1600" dirty="0"/>
              <a:t>Distance</a:t>
            </a:r>
          </a:p>
          <a:p>
            <a:pPr marL="742950" lvl="1" indent="-285750">
              <a:spcBef>
                <a:spcPts val="300"/>
              </a:spcBef>
              <a:buFont typeface="Arial" panose="020B0604020202020204" pitchFamily="34" charset="0"/>
              <a:buChar char="•"/>
            </a:pPr>
            <a:r>
              <a:rPr lang="en-US" sz="1600" dirty="0"/>
              <a:t>Average GPA (4.0 Scale)</a:t>
            </a:r>
          </a:p>
          <a:p>
            <a:pPr marL="742950" lvl="1" indent="-285750">
              <a:spcBef>
                <a:spcPts val="300"/>
              </a:spcBef>
              <a:buFont typeface="Arial" panose="020B0604020202020204" pitchFamily="34" charset="0"/>
              <a:buChar char="•"/>
            </a:pPr>
            <a:r>
              <a:rPr lang="en-US" sz="1600" dirty="0"/>
              <a:t>Acceptance Rate (%)</a:t>
            </a:r>
          </a:p>
          <a:p>
            <a:pPr marL="742950" lvl="1" indent="-285750">
              <a:spcBef>
                <a:spcPts val="300"/>
              </a:spcBef>
              <a:buFont typeface="Arial" panose="020B0604020202020204" pitchFamily="34" charset="0"/>
              <a:buChar char="•"/>
            </a:pPr>
            <a:r>
              <a:rPr lang="en-US" sz="1600" dirty="0"/>
              <a:t>Enrollment Size</a:t>
            </a:r>
          </a:p>
          <a:p>
            <a:pPr marL="742950" lvl="1" indent="-285750">
              <a:spcBef>
                <a:spcPts val="300"/>
              </a:spcBef>
              <a:buFont typeface="Arial" panose="020B0604020202020204" pitchFamily="34" charset="0"/>
              <a:buChar char="•"/>
            </a:pPr>
            <a:r>
              <a:rPr lang="en-US" sz="1600" dirty="0"/>
              <a:t>Endowment (mil. $)</a:t>
            </a:r>
          </a:p>
        </p:txBody>
      </p:sp>
    </p:spTree>
    <p:extLst>
      <p:ext uri="{BB962C8B-B14F-4D97-AF65-F5344CB8AC3E}">
        <p14:creationId xmlns:p14="http://schemas.microsoft.com/office/powerpoint/2010/main" val="150191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240B-C565-BAB2-53E3-01897B15235D}"/>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F36421C5-76A1-ECCB-5900-801254363024}"/>
              </a:ext>
            </a:extLst>
          </p:cNvPr>
          <p:cNvSpPr>
            <a:spLocks noGrp="1"/>
          </p:cNvSpPr>
          <p:nvPr>
            <p:ph idx="1"/>
          </p:nvPr>
        </p:nvSpPr>
        <p:spPr>
          <a:xfrm>
            <a:off x="323274" y="1764145"/>
            <a:ext cx="10206182" cy="4163338"/>
          </a:xfrm>
        </p:spPr>
        <p:txBody>
          <a:bodyPr>
            <a:normAutofit/>
          </a:bodyPr>
          <a:lstStyle/>
          <a:p>
            <a:r>
              <a:rPr lang="en-US" dirty="0"/>
              <a:t>All of the variables except for the identifier were quantitative, and some were skewed, so I reported the median and Q1, Q3 (interquartile range), in a table for their summary stats.</a:t>
            </a:r>
          </a:p>
          <a:p>
            <a:r>
              <a:rPr lang="en-US" dirty="0"/>
              <a:t>I used a simple linear regression model to analyze the association between distance and count (</a:t>
            </a:r>
            <a:r>
              <a:rPr lang="en-US" i="1" dirty="0"/>
              <a:t>p</a:t>
            </a:r>
            <a:r>
              <a:rPr lang="en-US" dirty="0"/>
              <a:t> &lt; 0.05), and then to find any insignificant variables to exclude from my multivariable model (</a:t>
            </a:r>
            <a:r>
              <a:rPr lang="en-US" i="1" dirty="0"/>
              <a:t>p</a:t>
            </a:r>
            <a:r>
              <a:rPr lang="en-US" dirty="0"/>
              <a:t> &gt; .10)</a:t>
            </a:r>
          </a:p>
          <a:p>
            <a:r>
              <a:rPr lang="en-US" dirty="0"/>
              <a:t>I then used a multivariable linear regression model to analyze the relationship between distance and count, while controlling for other significant predictor variables.</a:t>
            </a:r>
          </a:p>
          <a:p>
            <a:r>
              <a:rPr lang="en-US" dirty="0"/>
              <a:t>I ran one-tailed tests, so the </a:t>
            </a:r>
            <a:r>
              <a:rPr lang="en-US" i="1" dirty="0"/>
              <a:t>p</a:t>
            </a:r>
            <a:r>
              <a:rPr lang="en-US" dirty="0"/>
              <a:t>-values I got from R were divided by 2.</a:t>
            </a:r>
          </a:p>
        </p:txBody>
      </p:sp>
    </p:spTree>
    <p:extLst>
      <p:ext uri="{BB962C8B-B14F-4D97-AF65-F5344CB8AC3E}">
        <p14:creationId xmlns:p14="http://schemas.microsoft.com/office/powerpoint/2010/main" val="249170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D98-4B34-F047-CFEC-8619343748C6}"/>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F0E1A57B-2775-68E8-4666-78D8720461E6}"/>
              </a:ext>
            </a:extLst>
          </p:cNvPr>
          <p:cNvSpPr>
            <a:spLocks noGrp="1"/>
          </p:cNvSpPr>
          <p:nvPr>
            <p:ph type="body" idx="1"/>
          </p:nvPr>
        </p:nvSpPr>
        <p:spPr>
          <a:xfrm>
            <a:off x="438943" y="4264690"/>
            <a:ext cx="5318414" cy="1500187"/>
          </a:xfrm>
        </p:spPr>
        <p:txBody>
          <a:bodyPr/>
          <a:lstStyle/>
          <a:p>
            <a:r>
              <a:rPr lang="en-US" dirty="0"/>
              <a:t>Summary Stats, Simple Model Results, Multivariable Model Results</a:t>
            </a:r>
          </a:p>
        </p:txBody>
      </p:sp>
    </p:spTree>
    <p:extLst>
      <p:ext uri="{BB962C8B-B14F-4D97-AF65-F5344CB8AC3E}">
        <p14:creationId xmlns:p14="http://schemas.microsoft.com/office/powerpoint/2010/main" val="3342960727"/>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412A24"/>
      </a:dk2>
      <a:lt2>
        <a:srgbClr val="E8E2E4"/>
      </a:lt2>
      <a:accent1>
        <a:srgbClr val="81AA99"/>
      </a:accent1>
      <a:accent2>
        <a:srgbClr val="76AC80"/>
      </a:accent2>
      <a:accent3>
        <a:srgbClr val="8AAA81"/>
      </a:accent3>
      <a:accent4>
        <a:srgbClr val="96A873"/>
      </a:accent4>
      <a:accent5>
        <a:srgbClr val="A5A27D"/>
      </a:accent5>
      <a:accent6>
        <a:srgbClr val="B79A7A"/>
      </a:accent6>
      <a:hlink>
        <a:srgbClr val="AE6985"/>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84</TotalTime>
  <Words>984</Words>
  <Application>Microsoft Macintosh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 Math</vt:lpstr>
      <vt:lpstr>Neue Haas Grotesk Text Pro</vt:lpstr>
      <vt:lpstr>PunchcardVTI</vt:lpstr>
      <vt:lpstr>The Effects of Distance on College Admission Emails</vt:lpstr>
      <vt:lpstr>Introduction</vt:lpstr>
      <vt:lpstr>Background</vt:lpstr>
      <vt:lpstr>Background (Cont.)</vt:lpstr>
      <vt:lpstr>Methods</vt:lpstr>
      <vt:lpstr>Data Source</vt:lpstr>
      <vt:lpstr>Variables</vt:lpstr>
      <vt:lpstr>Statistical Analysis</vt:lpstr>
      <vt:lpstr>Results</vt:lpstr>
      <vt:lpstr>Summary Statistics</vt:lpstr>
      <vt:lpstr>Simple Linear Regression Model</vt:lpstr>
      <vt:lpstr>Multivariable Linear Regression Model</vt:lpstr>
      <vt:lpstr>Discussion</vt:lpstr>
      <vt:lpstr>Interpretation of Results</vt:lpstr>
      <vt:lpstr>Application to Research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Distance on College Admission Emails</dc:title>
  <dc:creator>Michael John Gillis</dc:creator>
  <cp:lastModifiedBy>Michael John Gillis</cp:lastModifiedBy>
  <cp:revision>2</cp:revision>
  <dcterms:created xsi:type="dcterms:W3CDTF">2022-12-14T18:29:22Z</dcterms:created>
  <dcterms:modified xsi:type="dcterms:W3CDTF">2022-12-15T15:15:16Z</dcterms:modified>
</cp:coreProperties>
</file>