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8"/>
  </p:notesMasterIdLst>
  <p:sldIdLst>
    <p:sldId id="317" r:id="rId2"/>
    <p:sldId id="256" r:id="rId3"/>
    <p:sldId id="318" r:id="rId4"/>
    <p:sldId id="257" r:id="rId5"/>
    <p:sldId id="284" r:id="rId6"/>
    <p:sldId id="319" r:id="rId7"/>
    <p:sldId id="259" r:id="rId8"/>
    <p:sldId id="283" r:id="rId9"/>
    <p:sldId id="280" r:id="rId10"/>
    <p:sldId id="285" r:id="rId11"/>
    <p:sldId id="263" r:id="rId12"/>
    <p:sldId id="286" r:id="rId13"/>
    <p:sldId id="265" r:id="rId14"/>
    <p:sldId id="266" r:id="rId15"/>
    <p:sldId id="267" r:id="rId16"/>
    <p:sldId id="320" r:id="rId17"/>
    <p:sldId id="308" r:id="rId18"/>
    <p:sldId id="287" r:id="rId19"/>
    <p:sldId id="288" r:id="rId20"/>
    <p:sldId id="289" r:id="rId21"/>
    <p:sldId id="298" r:id="rId22"/>
    <p:sldId id="300" r:id="rId23"/>
    <p:sldId id="306" r:id="rId24"/>
    <p:sldId id="313" r:id="rId25"/>
    <p:sldId id="321" r:id="rId26"/>
    <p:sldId id="301" r:id="rId27"/>
    <p:sldId id="309" r:id="rId28"/>
    <p:sldId id="310" r:id="rId29"/>
    <p:sldId id="311" r:id="rId30"/>
    <p:sldId id="307" r:id="rId31"/>
    <p:sldId id="277" r:id="rId32"/>
    <p:sldId id="330" r:id="rId33"/>
    <p:sldId id="322" r:id="rId34"/>
    <p:sldId id="291" r:id="rId35"/>
    <p:sldId id="292" r:id="rId36"/>
    <p:sldId id="293" r:id="rId37"/>
    <p:sldId id="294" r:id="rId38"/>
    <p:sldId id="295" r:id="rId39"/>
    <p:sldId id="296" r:id="rId40"/>
    <p:sldId id="323" r:id="rId41"/>
    <p:sldId id="297" r:id="rId42"/>
    <p:sldId id="324" r:id="rId43"/>
    <p:sldId id="325" r:id="rId44"/>
    <p:sldId id="329" r:id="rId45"/>
    <p:sldId id="327" r:id="rId46"/>
    <p:sldId id="331" r:id="rId47"/>
  </p:sldIdLst>
  <p:sldSz cx="10080625" cy="7559675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CC33"/>
    <a:srgbClr val="0000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4" autoAdjust="0"/>
    <p:restoredTop sz="94737" autoAdjust="0"/>
  </p:normalViewPr>
  <p:slideViewPr>
    <p:cSldViewPr snapToGrid="0">
      <p:cViewPr>
        <p:scale>
          <a:sx n="66" d="100"/>
          <a:sy n="66" d="100"/>
        </p:scale>
        <p:origin x="108" y="-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41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28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3337" cy="383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5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ea typeface="DejaVuSans"/>
                <a:cs typeface="DejaVuSans"/>
              </a:defRPr>
            </a:lvl1pPr>
          </a:lstStyle>
          <a:p>
            <a:fld id="{597F93AA-66B0-46DF-88FB-5AA58BC47286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AE023D-B986-4BB4-A1E1-B9E0B73EEB40}" type="slidenum">
              <a:rPr lang="en-GB"/>
              <a:pPr/>
              <a:t>2</a:t>
            </a:fld>
            <a:endParaRPr lang="en-GB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CEBC2C-1834-4BE2-9192-EE2BEA0593FA}" type="slidenum">
              <a:rPr lang="en-GB"/>
              <a:pPr/>
              <a:t>13</a:t>
            </a:fld>
            <a:endParaRPr lang="en-GB"/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174526-9D83-43A7-AEE2-63A0AF89E57B}" type="slidenum">
              <a:rPr lang="en-GB"/>
              <a:pPr/>
              <a:t>14</a:t>
            </a:fld>
            <a:endParaRPr lang="en-GB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6E0885-2118-4399-A6EC-1878D64AAC35}" type="slidenum">
              <a:rPr lang="en-GB"/>
              <a:pPr/>
              <a:t>15</a:t>
            </a:fld>
            <a:endParaRPr lang="en-GB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1F9283-4590-4B81-9052-ADE78C9B00CA}" type="slidenum">
              <a:rPr lang="en-GB"/>
              <a:pPr/>
              <a:t>17</a:t>
            </a:fld>
            <a:endParaRPr lang="en-GB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3B3ECE-EEFC-4202-80BD-4A03B00ED55B}" type="slidenum">
              <a:rPr lang="en-GB"/>
              <a:pPr/>
              <a:t>18</a:t>
            </a:fld>
            <a:endParaRPr lang="en-GB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B9AA23-3EC3-4460-81D5-DE16B92193BB}" type="slidenum">
              <a:rPr lang="en-GB"/>
              <a:pPr/>
              <a:t>19</a:t>
            </a:fld>
            <a:endParaRPr lang="en-GB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43B86A-7F26-49B6-83AD-F69E9CF34347}" type="slidenum">
              <a:rPr lang="en-GB"/>
              <a:pPr/>
              <a:t>20</a:t>
            </a:fld>
            <a:endParaRPr lang="en-GB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79C730-FBE5-4711-90BB-C6011FAADAA1}" type="slidenum">
              <a:rPr lang="en-GB"/>
              <a:pPr/>
              <a:t>21</a:t>
            </a:fld>
            <a:endParaRPr lang="en-GB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9EB9BC-C96A-4602-A3EC-97E9F9A21343}" type="slidenum">
              <a:rPr lang="en-GB"/>
              <a:pPr/>
              <a:t>22</a:t>
            </a:fld>
            <a:endParaRPr lang="en-GB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F2E6C7-B916-478C-81F8-E2CE48F97351}" type="slidenum">
              <a:rPr lang="en-GB"/>
              <a:pPr/>
              <a:t>23</a:t>
            </a:fld>
            <a:endParaRPr lang="en-GB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AC0931-9FCC-4633-8F43-FCB873E21EB5}" type="slidenum">
              <a:rPr lang="en-GB"/>
              <a:pPr/>
              <a:t>4</a:t>
            </a:fld>
            <a:endParaRPr lang="en-GB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FFA0BE-52F9-414A-A69E-2A6DED8651B2}" type="slidenum">
              <a:rPr lang="en-GB"/>
              <a:pPr/>
              <a:t>24</a:t>
            </a:fld>
            <a:endParaRPr lang="en-GB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76C77B-EA58-40E1-A803-B539D51FCEEF}" type="slidenum">
              <a:rPr lang="en-GB"/>
              <a:pPr/>
              <a:t>26</a:t>
            </a:fld>
            <a:endParaRPr lang="en-GB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5AA200-6B41-4FB9-9E66-22663C6E772B}" type="slidenum">
              <a:rPr lang="en-GB"/>
              <a:pPr/>
              <a:t>27</a:t>
            </a:fld>
            <a:endParaRPr lang="en-GB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23BABA-0D79-46BD-96FE-C5D04B7AC933}" type="slidenum">
              <a:rPr lang="en-GB"/>
              <a:pPr/>
              <a:t>28</a:t>
            </a:fld>
            <a:endParaRPr lang="en-GB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FADCED-D76B-40E8-AF13-48DC4E0792D9}" type="slidenum">
              <a:rPr lang="en-GB"/>
              <a:pPr/>
              <a:t>29</a:t>
            </a:fld>
            <a:endParaRPr lang="en-GB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D59CBA-4D0F-4752-9986-864140080A2E}" type="slidenum">
              <a:rPr lang="en-GB"/>
              <a:pPr/>
              <a:t>30</a:t>
            </a:fld>
            <a:endParaRPr lang="en-GB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C50D5D-8B34-4B1D-A848-194EBED5D939}" type="slidenum">
              <a:rPr lang="en-GB"/>
              <a:pPr/>
              <a:t>31</a:t>
            </a:fld>
            <a:endParaRPr lang="en-GB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C50D5D-8B34-4B1D-A848-194EBED5D939}" type="slidenum">
              <a:rPr lang="en-GB"/>
              <a:pPr/>
              <a:t>32</a:t>
            </a:fld>
            <a:endParaRPr lang="en-GB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6B7716D-4D2F-40B8-8D9D-7D6F5A0AE738}" type="slidenum">
              <a:rPr lang="en-GB"/>
              <a:pPr/>
              <a:t>34</a:t>
            </a:fld>
            <a:endParaRPr lang="en-GB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8705308-BF67-412D-93BC-673AC1303933}" type="slidenum">
              <a:rPr lang="en-GB"/>
              <a:pPr/>
              <a:t>35</a:t>
            </a:fld>
            <a:endParaRPr lang="en-GB"/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3A0B89-F035-4B03-8168-8FC1F944A95E}" type="slidenum">
              <a:rPr lang="en-GB"/>
              <a:pPr/>
              <a:t>5</a:t>
            </a:fld>
            <a:endParaRPr lang="en-GB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A75236-2310-4F91-AEFB-636B0522EE5E}" type="slidenum">
              <a:rPr lang="en-GB"/>
              <a:pPr/>
              <a:t>36</a:t>
            </a:fld>
            <a:endParaRPr lang="en-GB"/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34F4E7-C4B8-4DEE-B2F1-0D04E1AF5C3B}" type="slidenum">
              <a:rPr lang="en-GB"/>
              <a:pPr/>
              <a:t>37</a:t>
            </a:fld>
            <a:endParaRPr lang="en-GB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B147C9-B25F-4395-9074-D8E47EE77813}" type="slidenum">
              <a:rPr lang="en-GB"/>
              <a:pPr/>
              <a:t>38</a:t>
            </a:fld>
            <a:endParaRPr lang="en-GB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BC3D64-AD2B-4FAB-A944-EEAB02810B8F}" type="slidenum">
              <a:rPr lang="en-GB"/>
              <a:pPr/>
              <a:t>39</a:t>
            </a:fld>
            <a:endParaRPr lang="en-GB"/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2FD983-E3C6-44CC-98D4-FD58EBEA6A91}" type="slidenum">
              <a:rPr lang="en-GB"/>
              <a:pPr/>
              <a:t>41</a:t>
            </a:fld>
            <a:endParaRPr lang="en-GB"/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42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43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44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802787-3A29-46E5-BDFE-0F2FBA6C3F9C}" type="slidenum">
              <a:rPr lang="en-GB"/>
              <a:pPr/>
              <a:t>45</a:t>
            </a:fld>
            <a:endParaRPr lang="en-GB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1E6046-AF8E-4E30-AC03-9A94731FFE54}" type="slidenum">
              <a:rPr lang="en-GB"/>
              <a:pPr/>
              <a:t>7</a:t>
            </a:fld>
            <a:endParaRPr lang="en-GB"/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31330C8-698B-4094-A183-21735DA8A25D}" type="slidenum">
              <a:rPr lang="en-GB"/>
              <a:pPr/>
              <a:t>8</a:t>
            </a:fld>
            <a:endParaRPr lang="en-GB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83A626-DBA1-410D-AB86-458D6CE8D230}" type="slidenum">
              <a:rPr lang="en-GB"/>
              <a:pPr/>
              <a:t>9</a:t>
            </a:fld>
            <a:endParaRPr lang="en-GB"/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536B47-34A6-4B4B-A545-584E03C86BFB}" type="slidenum">
              <a:rPr lang="en-GB"/>
              <a:pPr/>
              <a:t>10</a:t>
            </a:fld>
            <a:endParaRPr lang="en-GB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270F75-2A4E-47C6-9DBC-D4813B0834CE}" type="slidenum">
              <a:rPr lang="en-GB"/>
              <a:pPr/>
              <a:t>11</a:t>
            </a:fld>
            <a:endParaRPr lang="en-GB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029576F-AEF4-4227-8945-E1ACB6D774D9}" type="slidenum">
              <a:rPr lang="en-GB"/>
              <a:pPr/>
              <a:t>12</a:t>
            </a:fld>
            <a:endParaRPr lang="en-GB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519613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47" y="2435895"/>
            <a:ext cx="8568531" cy="1259946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094" y="3863834"/>
            <a:ext cx="7056438" cy="1175949"/>
          </a:xfrm>
        </p:spPr>
        <p:txBody>
          <a:bodyPr/>
          <a:lstStyle>
            <a:lvl1pPr marL="0" indent="0" algn="ctr">
              <a:buFontTx/>
              <a:buNone/>
              <a:defRPr sz="4000" b="1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5650" y="6719888"/>
            <a:ext cx="2100263" cy="4191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4875" y="6719888"/>
            <a:ext cx="3190875" cy="4191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24713" y="6719888"/>
            <a:ext cx="2100262" cy="419100"/>
          </a:xfrm>
        </p:spPr>
        <p:txBody>
          <a:bodyPr/>
          <a:lstStyle>
            <a:lvl1pPr>
              <a:defRPr/>
            </a:lvl1pPr>
          </a:lstStyle>
          <a:p>
            <a:fld id="{6FEEB8F5-A486-4015-9464-5D6037188F4D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CEBB2-6FFD-4DCE-8011-3F8C03612A9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34461" y="923960"/>
            <a:ext cx="2394148" cy="59637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2016" y="923960"/>
            <a:ext cx="7014435" cy="59637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C6D64-2D13-4AB0-BA71-7EB0599F08F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207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207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20700"/>
          </a:xfrm>
        </p:spPr>
        <p:txBody>
          <a:bodyPr/>
          <a:lstStyle>
            <a:lvl1pPr>
              <a:defRPr/>
            </a:lvl1pPr>
          </a:lstStyle>
          <a:p>
            <a:fld id="{C250D7AE-51FC-444B-872B-D4655EB517AA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326B7-DD2A-4062-B2A5-F1D28F803316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D1459-201C-4270-A230-C99FE4E550E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2015" y="1847921"/>
            <a:ext cx="4704292" cy="503978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4318" y="1847921"/>
            <a:ext cx="4704292" cy="503978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3DC02-B80D-4125-921D-28D0D7E50221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EC03-EF7A-451D-9252-0F2121FE0837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2ED0D-5CDF-49F7-9F60-786DB9DD3C5D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7B90A-05AF-4F9B-9A81-36453F520155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4F253-4C03-418D-80A3-2A777A97040A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E6ACC-FC31-430E-AF22-9943F148B8A8}" type="slidenum">
              <a:rPr lang="en-GB"/>
              <a:pPr/>
              <a:t>‹N°›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923925"/>
            <a:ext cx="9575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 style du titre du masque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847850"/>
            <a:ext cx="95758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6550" y="6972300"/>
            <a:ext cx="21002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9013" y="6972300"/>
            <a:ext cx="31908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7950" y="6972300"/>
            <a:ext cx="21002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/>
            </a:lvl1pPr>
          </a:lstStyle>
          <a:p>
            <a:fld id="{2D222975-114C-4B29-B55D-236E1E16FF9D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med">
    <p:wipe dir="d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77825" indent="-377825" algn="l" rtl="0" fontAlgn="base">
        <a:spcBef>
          <a:spcPct val="20000"/>
        </a:spcBef>
        <a:spcAft>
          <a:spcPct val="0"/>
        </a:spcAft>
        <a:buChar char="•"/>
        <a:defRPr sz="3500">
          <a:solidFill>
            <a:schemeClr val="bg1"/>
          </a:solidFill>
          <a:latin typeface="+mn-lt"/>
          <a:ea typeface="+mn-ea"/>
          <a:cs typeface="+mn-cs"/>
        </a:defRPr>
      </a:lvl1pPr>
      <a:lvl2pPr marL="817563" indent="-314325" algn="l" rtl="0" fontAlgn="base">
        <a:spcBef>
          <a:spcPct val="20000"/>
        </a:spcBef>
        <a:spcAft>
          <a:spcPct val="0"/>
        </a:spcAft>
        <a:buChar char="–"/>
        <a:defRPr sz="3100">
          <a:solidFill>
            <a:schemeClr val="bg1"/>
          </a:solidFill>
          <a:latin typeface="+mn-lt"/>
        </a:defRPr>
      </a:lvl2pPr>
      <a:lvl3pPr marL="1258888" indent="-250825" algn="l" rtl="0" fontAlgn="base">
        <a:spcBef>
          <a:spcPct val="20000"/>
        </a:spcBef>
        <a:spcAft>
          <a:spcPct val="0"/>
        </a:spcAft>
        <a:buChar char="•"/>
        <a:defRPr sz="2600">
          <a:solidFill>
            <a:schemeClr val="bg1"/>
          </a:solidFill>
          <a:latin typeface="+mn-lt"/>
        </a:defRPr>
      </a:lvl3pPr>
      <a:lvl4pPr marL="1763713" indent="-25082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4pPr>
      <a:lvl5pPr marL="2266950" indent="-250825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5pPr>
      <a:lvl6pPr marL="2771844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275815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779787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283758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Virtualization for autonomous administration of servers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 bwMode="auto">
          <a:xfrm>
            <a:off x="6826262" y="2636829"/>
            <a:ext cx="2160000" cy="27860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896908" y="2636829"/>
            <a:ext cx="2160000" cy="27860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3218643" y="292258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56908" y="4922845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56908" y="3019051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2" y="4922845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cxnSp>
        <p:nvCxnSpPr>
          <p:cNvPr id="24" name="Connecteur droit 23"/>
          <p:cNvCxnSpPr/>
          <p:nvPr/>
        </p:nvCxnSpPr>
        <p:spPr bwMode="auto">
          <a:xfrm rot="5400000" flipH="1" flipV="1">
            <a:off x="1214438" y="4189413"/>
            <a:ext cx="1525587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>
            <a:spLocks noChangeArrowheads="1"/>
          </p:cNvSpPr>
          <p:nvPr/>
        </p:nvSpPr>
        <p:spPr bwMode="auto">
          <a:xfrm rot="-5400000">
            <a:off x="1085850" y="4014788"/>
            <a:ext cx="14160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>
                <a:solidFill>
                  <a:schemeClr val="bg1"/>
                </a:solidFill>
              </a:rPr>
              <a:t>xm migrate</a:t>
            </a:r>
          </a:p>
        </p:txBody>
      </p:sp>
      <p:pic>
        <p:nvPicPr>
          <p:cNvPr id="1435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0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750" y="279400"/>
            <a:ext cx="9072563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Preliminary Study</a:t>
            </a:r>
            <a:br>
              <a:rPr lang="en-GB" smtClean="0"/>
            </a:br>
            <a:endParaRPr lang="en-GB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72E-7 -4.48877E-6 L 0.58215 -4.48877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9"/>
          <p:cNvSpPr>
            <a:spLocks noChangeArrowheads="1"/>
          </p:cNvSpPr>
          <p:nvPr/>
        </p:nvSpPr>
        <p:spPr bwMode="auto">
          <a:xfrm>
            <a:off x="2897188" y="1636713"/>
            <a:ext cx="3786187" cy="4143375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897188" y="5595938"/>
            <a:ext cx="3779837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Physical Machine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76575" y="1816100"/>
            <a:ext cx="2160588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DomU-1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76575" y="5237163"/>
            <a:ext cx="3421063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Dom0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76575" y="1816100"/>
            <a:ext cx="2160588" cy="900113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897188" y="1636713"/>
            <a:ext cx="3779837" cy="4140200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76575" y="2897188"/>
            <a:ext cx="3421063" cy="2520950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436938" y="4337050"/>
            <a:ext cx="2879725" cy="171450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xenbr0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416550" y="32559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vif2.0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3616325" y="32559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vif1.0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4516438" y="32559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vif2.0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3616325" y="379571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vif0.0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4516438" y="4695825"/>
            <a:ext cx="720725" cy="360363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eth0</a:t>
            </a:r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3436938" y="3076575"/>
            <a:ext cx="2879725" cy="1439863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416550" y="1816100"/>
            <a:ext cx="1081088" cy="180975"/>
          </a:xfrm>
          <a:prstGeom prst="rect">
            <a:avLst/>
          </a:prstGeom>
          <a:solidFill>
            <a:srgbClr val="C0C0C0"/>
          </a:solidFill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sz="1200">
                <a:solidFill>
                  <a:srgbClr val="666666"/>
                </a:solidFill>
                <a:ea typeface="msmincho"/>
                <a:cs typeface="msmincho"/>
              </a:rPr>
              <a:t>DomU-2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3257550" y="21764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eth0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4337050" y="21764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eth1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597525" y="2176463"/>
            <a:ext cx="720725" cy="360362"/>
          </a:xfrm>
          <a:prstGeom prst="rect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 sz="1200">
                <a:solidFill>
                  <a:srgbClr val="FFFFFF"/>
                </a:solidFill>
                <a:ea typeface="msmincho"/>
                <a:cs typeface="msmincho"/>
              </a:rPr>
              <a:t>eth0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37275" y="3795713"/>
            <a:ext cx="720725" cy="36036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80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9000" tIns="54000" rIns="99000" bIns="54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defRPr/>
            </a:pPr>
            <a:r>
              <a:rPr lang="en-GB" sz="1200">
                <a:solidFill>
                  <a:srgbClr val="FFFFFF"/>
                </a:solidFill>
                <a:latin typeface="Arial" charset="0"/>
                <a:ea typeface="msmincho" charset="0"/>
                <a:cs typeface="msmincho" charset="0"/>
              </a:rPr>
              <a:t>peth0</a:t>
            </a: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5416550" y="1816100"/>
            <a:ext cx="1081088" cy="900113"/>
          </a:xfrm>
          <a:prstGeom prst="rect">
            <a:avLst/>
          </a:prstGeom>
          <a:noFill/>
          <a:ln w="36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cxnSp>
        <p:nvCxnSpPr>
          <p:cNvPr id="15382" name="AutoShape 21"/>
          <p:cNvCxnSpPr>
            <a:cxnSpLocks noChangeShapeType="1"/>
            <a:stCxn id="15374" idx="1"/>
            <a:endCxn id="15373" idx="1"/>
          </p:cNvCxnSpPr>
          <p:nvPr/>
        </p:nvCxnSpPr>
        <p:spPr bwMode="auto">
          <a:xfrm rot="10800000">
            <a:off x="3616325" y="3976688"/>
            <a:ext cx="900113" cy="900112"/>
          </a:xfrm>
          <a:prstGeom prst="bentConnector3">
            <a:avLst>
              <a:gd name="adj1" fmla="val 138097"/>
            </a:avLst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3" name="AutoShape 22"/>
          <p:cNvCxnSpPr>
            <a:cxnSpLocks noChangeShapeType="1"/>
            <a:stCxn id="15371" idx="0"/>
            <a:endCxn id="15377" idx="2"/>
          </p:cNvCxnSpPr>
          <p:nvPr/>
        </p:nvCxnSpPr>
        <p:spPr bwMode="auto">
          <a:xfrm flipH="1" flipV="1">
            <a:off x="3616325" y="2536825"/>
            <a:ext cx="360363" cy="719138"/>
          </a:xfrm>
          <a:prstGeom prst="straightConnector1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4" name="AutoShape 23"/>
          <p:cNvCxnSpPr>
            <a:cxnSpLocks noChangeShapeType="1"/>
            <a:stCxn id="15378" idx="2"/>
            <a:endCxn id="15372" idx="0"/>
          </p:cNvCxnSpPr>
          <p:nvPr/>
        </p:nvCxnSpPr>
        <p:spPr bwMode="auto">
          <a:xfrm>
            <a:off x="4697413" y="2536825"/>
            <a:ext cx="180975" cy="720725"/>
          </a:xfrm>
          <a:prstGeom prst="straightConnector1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5" name="AutoShape 24"/>
          <p:cNvCxnSpPr>
            <a:cxnSpLocks noChangeShapeType="1"/>
            <a:stCxn id="15379" idx="2"/>
            <a:endCxn id="15370" idx="0"/>
          </p:cNvCxnSpPr>
          <p:nvPr/>
        </p:nvCxnSpPr>
        <p:spPr bwMode="auto">
          <a:xfrm flipH="1">
            <a:off x="5776913" y="2536825"/>
            <a:ext cx="179387" cy="720725"/>
          </a:xfrm>
          <a:prstGeom prst="straightConnector1">
            <a:avLst/>
          </a:prstGeom>
          <a:noFill/>
          <a:ln w="1800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5386" name="AutoShape 25"/>
          <p:cNvCxnSpPr>
            <a:cxnSpLocks noChangeShapeType="1"/>
            <a:stCxn id="10259" idx="1"/>
            <a:endCxn id="15374" idx="3"/>
          </p:cNvCxnSpPr>
          <p:nvPr/>
        </p:nvCxnSpPr>
        <p:spPr bwMode="auto">
          <a:xfrm flipH="1">
            <a:off x="5237163" y="3976688"/>
            <a:ext cx="900112" cy="900112"/>
          </a:xfrm>
          <a:prstGeom prst="bentConnector3">
            <a:avLst>
              <a:gd name="adj1" fmla="val 50000"/>
            </a:avLst>
          </a:prstGeom>
          <a:noFill/>
          <a:ln w="18000">
            <a:solidFill>
              <a:schemeClr val="bg1"/>
            </a:solidFill>
            <a:prstDash val="sysDot"/>
            <a:round/>
            <a:headEnd/>
            <a:tailEnd/>
          </a:ln>
        </p:spPr>
      </p:cxnSp>
      <p:sp>
        <p:nvSpPr>
          <p:cNvPr id="15387" name="Rectangle 26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2562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Preliminary Study</a:t>
            </a:r>
            <a:br>
              <a:rPr lang="en-GB" smtClean="0"/>
            </a:br>
            <a:endParaRPr lang="en-GB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 bwMode="auto">
          <a:xfrm>
            <a:off x="896908" y="2136763"/>
            <a:ext cx="2160000" cy="32861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6826262" y="2136763"/>
            <a:ext cx="2160000" cy="32861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" name="Connecteur en angle 19"/>
          <p:cNvCxnSpPr/>
          <p:nvPr/>
        </p:nvCxnSpPr>
        <p:spPr bwMode="auto">
          <a:xfrm flipV="1">
            <a:off x="2676525" y="2636838"/>
            <a:ext cx="4649788" cy="2511425"/>
          </a:xfrm>
          <a:prstGeom prst="bentConnector3">
            <a:avLst>
              <a:gd name="adj1" fmla="val 535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/>
          <p:nvPr/>
        </p:nvCxnSpPr>
        <p:spPr bwMode="auto">
          <a:xfrm flipV="1">
            <a:off x="2676525" y="2657475"/>
            <a:ext cx="20638" cy="2490788"/>
          </a:xfrm>
          <a:prstGeom prst="bentConnector3">
            <a:avLst>
              <a:gd name="adj1" fmla="val 12587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èche droite 13"/>
          <p:cNvSpPr/>
          <p:nvPr/>
        </p:nvSpPr>
        <p:spPr bwMode="auto">
          <a:xfrm>
            <a:off x="3218643" y="235107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Preliminary Study </a:t>
            </a:r>
            <a:r>
              <a:rPr lang="en-GB" sz="4400">
                <a:solidFill>
                  <a:schemeClr val="tx2"/>
                </a:solidFill>
                <a:latin typeface="Arial Black" pitchFamily="34" charset="0"/>
              </a:rPr>
              <a:t/>
            </a:r>
            <a:br>
              <a:rPr lang="en-GB" sz="4400">
                <a:solidFill>
                  <a:schemeClr val="tx2"/>
                </a:solidFill>
                <a:latin typeface="Arial Black" pitchFamily="34" charset="0"/>
              </a:rPr>
            </a:b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55503" y="4494217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56908" y="2447547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2" y="4922845"/>
            <a:ext cx="1440000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cxnSp>
        <p:nvCxnSpPr>
          <p:cNvPr id="24" name="Connecteur droit 23"/>
          <p:cNvCxnSpPr/>
          <p:nvPr/>
        </p:nvCxnSpPr>
        <p:spPr bwMode="auto">
          <a:xfrm rot="5400000" flipH="1" flipV="1">
            <a:off x="1143001" y="3660775"/>
            <a:ext cx="1668462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>
            <a:spLocks noChangeArrowheads="1"/>
          </p:cNvSpPr>
          <p:nvPr/>
        </p:nvSpPr>
        <p:spPr bwMode="auto">
          <a:xfrm rot="-5400000">
            <a:off x="1085850" y="3486150"/>
            <a:ext cx="14160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>
                <a:solidFill>
                  <a:schemeClr val="bg1"/>
                </a:solidFill>
              </a:rPr>
              <a:t>xm migrate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73828" y="4994283"/>
            <a:ext cx="1403351" cy="30797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 sz="1600" b="1" dirty="0">
                <a:solidFill>
                  <a:schemeClr val="bg1"/>
                </a:solidFill>
                <a:ea typeface="msmincho" charset="0"/>
                <a:cs typeface="msmincho" charset="0"/>
              </a:rPr>
              <a:t>NFS server</a:t>
            </a:r>
          </a:p>
        </p:txBody>
      </p:sp>
      <p:pic>
        <p:nvPicPr>
          <p:cNvPr id="16412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3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72E-7 -4.48877E-6 L 0.58215 -4.48877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Requirements</a:t>
            </a:r>
            <a:br>
              <a:rPr lang="en-GB" smtClean="0"/>
            </a:br>
            <a:endParaRPr lang="en-GB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2562" cy="4899025"/>
          </a:xfrm>
        </p:spPr>
        <p:txBody>
          <a:bodyPr/>
          <a:lstStyle/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Migration requirements: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no task interruption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TCP connection keeping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Results consistency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CPU load independence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Migration performance study: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Interruption duration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Migration duration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Delay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Integration in </a:t>
            </a:r>
            <a:r>
              <a:rPr lang="en-GB" sz="2400" dirty="0" err="1" smtClean="0"/>
              <a:t>TUNe</a:t>
            </a:r>
            <a:endParaRPr lang="en-GB" sz="2400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5"/>
          <p:cNvGrpSpPr>
            <a:grpSpLocks/>
          </p:cNvGrpSpPr>
          <p:nvPr/>
        </p:nvGrpSpPr>
        <p:grpSpPr bwMode="auto">
          <a:xfrm>
            <a:off x="4149725" y="3867150"/>
            <a:ext cx="1779588" cy="684213"/>
            <a:chOff x="2624" y="2436"/>
            <a:chExt cx="1121" cy="431"/>
          </a:xfrm>
        </p:grpSpPr>
        <p:pic>
          <p:nvPicPr>
            <p:cNvPr id="18461" name="Picture 6"/>
            <p:cNvPicPr>
              <a:picLocks noChangeAspect="1" noChangeArrowheads="1"/>
            </p:cNvPicPr>
            <p:nvPr/>
          </p:nvPicPr>
          <p:blipFill>
            <a:blip r:embed="rId3"/>
            <a:srcRect r="67595" b="23628"/>
            <a:stretch>
              <a:fillRect/>
            </a:stretch>
          </p:blipFill>
          <p:spPr bwMode="auto">
            <a:xfrm>
              <a:off x="2624" y="2436"/>
              <a:ext cx="367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2" name="Picture 7"/>
            <p:cNvPicPr>
              <a:picLocks noChangeAspect="1" noChangeArrowheads="1"/>
            </p:cNvPicPr>
            <p:nvPr/>
          </p:nvPicPr>
          <p:blipFill>
            <a:blip r:embed="rId3"/>
            <a:srcRect l="31175" r="52007" b="23628"/>
            <a:stretch>
              <a:fillRect/>
            </a:stretch>
          </p:blipFill>
          <p:spPr bwMode="auto">
            <a:xfrm>
              <a:off x="2972" y="2436"/>
              <a:ext cx="188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3" name="Picture 8"/>
            <p:cNvPicPr>
              <a:picLocks noChangeAspect="1" noChangeArrowheads="1"/>
            </p:cNvPicPr>
            <p:nvPr/>
          </p:nvPicPr>
          <p:blipFill>
            <a:blip r:embed="rId3"/>
            <a:srcRect l="47237" r="41568" b="23628"/>
            <a:stretch>
              <a:fillRect/>
            </a:stretch>
          </p:blipFill>
          <p:spPr bwMode="auto">
            <a:xfrm>
              <a:off x="3146" y="2436"/>
              <a:ext cx="125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4" name="Picture 9"/>
            <p:cNvPicPr>
              <a:picLocks noChangeAspect="1" noChangeArrowheads="1"/>
            </p:cNvPicPr>
            <p:nvPr/>
          </p:nvPicPr>
          <p:blipFill>
            <a:blip r:embed="rId3"/>
            <a:srcRect l="57155" r="32167" b="23628"/>
            <a:stretch>
              <a:fillRect/>
            </a:stretch>
          </p:blipFill>
          <p:spPr bwMode="auto">
            <a:xfrm>
              <a:off x="3263" y="2438"/>
              <a:ext cx="118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65" name="Picture 10"/>
            <p:cNvPicPr>
              <a:picLocks noChangeAspect="1" noChangeArrowheads="1"/>
            </p:cNvPicPr>
            <p:nvPr/>
          </p:nvPicPr>
          <p:blipFill>
            <a:blip r:embed="rId3"/>
            <a:srcRect l="67595" b="23628"/>
            <a:stretch>
              <a:fillRect/>
            </a:stretch>
          </p:blipFill>
          <p:spPr bwMode="auto">
            <a:xfrm>
              <a:off x="3379" y="2436"/>
              <a:ext cx="367" cy="4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pic>
        <p:nvPicPr>
          <p:cNvPr id="18435" name="Image 75" descr="switch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0188" y="3851275"/>
            <a:ext cx="20066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2" descr="E:\VirtualDocs\Travail en cours\Projet Long\black-white 2 Gloss big\scalable\apps\256\tscli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6550" y="1136650"/>
            <a:ext cx="178752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323" name="AutoShape 11"/>
          <p:cNvCxnSpPr>
            <a:cxnSpLocks noChangeShapeType="1"/>
            <a:endCxn id="87042" idx="2"/>
          </p:cNvCxnSpPr>
          <p:nvPr/>
        </p:nvCxnSpPr>
        <p:spPr bwMode="auto">
          <a:xfrm rot="5400000" flipH="1" flipV="1">
            <a:off x="4574381" y="3386932"/>
            <a:ext cx="930275" cy="1588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4897438" y="2279650"/>
            <a:ext cx="928687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sz="1200" b="1">
                <a:solidFill>
                  <a:schemeClr val="bg1"/>
                </a:solidFill>
                <a:ea typeface="msmincho"/>
                <a:cs typeface="msmincho"/>
              </a:rPr>
              <a:t>A-204-06</a:t>
            </a: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5897563" y="1636713"/>
            <a:ext cx="1620837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DHCP Server</a:t>
            </a: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5897563" y="1997075"/>
            <a:ext cx="143986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NFS Server</a:t>
            </a:r>
          </a:p>
        </p:txBody>
      </p:sp>
      <p:cxnSp>
        <p:nvCxnSpPr>
          <p:cNvPr id="13328" name="AutoShape 16"/>
          <p:cNvCxnSpPr>
            <a:cxnSpLocks noChangeShapeType="1"/>
            <a:stCxn id="87044" idx="0"/>
            <a:endCxn id="13318" idx="2"/>
          </p:cNvCxnSpPr>
          <p:nvPr/>
        </p:nvCxnSpPr>
        <p:spPr bwMode="auto">
          <a:xfrm rot="5400000" flipH="1" flipV="1">
            <a:off x="2643981" y="3410745"/>
            <a:ext cx="657225" cy="2938462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29" name="AutoShape 17"/>
          <p:cNvCxnSpPr>
            <a:cxnSpLocks noChangeShapeType="1"/>
            <a:stCxn id="47" idx="0"/>
            <a:endCxn id="13319" idx="2"/>
          </p:cNvCxnSpPr>
          <p:nvPr/>
        </p:nvCxnSpPr>
        <p:spPr bwMode="auto">
          <a:xfrm rot="5400000" flipH="1" flipV="1">
            <a:off x="3741738" y="4527550"/>
            <a:ext cx="1085850" cy="1133475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30" name="AutoShape 18"/>
          <p:cNvCxnSpPr>
            <a:cxnSpLocks noChangeShapeType="1"/>
            <a:stCxn id="50" idx="0"/>
            <a:endCxn id="13321" idx="2"/>
          </p:cNvCxnSpPr>
          <p:nvPr/>
        </p:nvCxnSpPr>
        <p:spPr bwMode="auto">
          <a:xfrm rot="16200000" flipV="1">
            <a:off x="5055394" y="4758532"/>
            <a:ext cx="1082675" cy="674687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31" name="AutoShape 19"/>
          <p:cNvCxnSpPr>
            <a:cxnSpLocks noChangeShapeType="1"/>
            <a:stCxn id="13322" idx="2"/>
            <a:endCxn id="53" idx="0"/>
          </p:cNvCxnSpPr>
          <p:nvPr/>
        </p:nvCxnSpPr>
        <p:spPr bwMode="auto">
          <a:xfrm rot="16200000" flipH="1">
            <a:off x="6601620" y="3590131"/>
            <a:ext cx="728662" cy="2651125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4397375" y="4043363"/>
            <a:ext cx="1260475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b="1">
                <a:solidFill>
                  <a:schemeClr val="bg1"/>
                </a:solidFill>
                <a:ea typeface="msmincho"/>
                <a:cs typeface="msmincho"/>
              </a:rPr>
              <a:t>Switch</a:t>
            </a:r>
          </a:p>
        </p:txBody>
      </p:sp>
      <p:grpSp>
        <p:nvGrpSpPr>
          <p:cNvPr id="18446" name="Groupe 44"/>
          <p:cNvGrpSpPr>
            <a:grpSpLocks/>
          </p:cNvGrpSpPr>
          <p:nvPr/>
        </p:nvGrpSpPr>
        <p:grpSpPr bwMode="auto">
          <a:xfrm>
            <a:off x="825500" y="5208588"/>
            <a:ext cx="1357313" cy="1357312"/>
            <a:chOff x="896908" y="2922581"/>
            <a:chExt cx="1357322" cy="1357322"/>
          </a:xfrm>
        </p:grpSpPr>
        <p:pic>
          <p:nvPicPr>
            <p:cNvPr id="18459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60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A-204-02</a:t>
              </a:r>
            </a:p>
          </p:txBody>
        </p:sp>
      </p:grpSp>
      <p:sp>
        <p:nvSpPr>
          <p:cNvPr id="18447" name="Text Box 25"/>
          <p:cNvSpPr txBox="1">
            <a:spLocks noChangeArrowheads="1"/>
          </p:cNvSpPr>
          <p:nvPr/>
        </p:nvSpPr>
        <p:spPr bwMode="auto">
          <a:xfrm>
            <a:off x="2814638" y="1636713"/>
            <a:ext cx="1439862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DNS Server</a:t>
            </a:r>
          </a:p>
        </p:txBody>
      </p:sp>
      <p:sp>
        <p:nvSpPr>
          <p:cNvPr id="18448" name="Text Box 26"/>
          <p:cNvSpPr txBox="1">
            <a:spLocks noChangeArrowheads="1"/>
          </p:cNvSpPr>
          <p:nvPr/>
        </p:nvSpPr>
        <p:spPr bwMode="auto">
          <a:xfrm>
            <a:off x="2814638" y="1997075"/>
            <a:ext cx="143986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GB" i="1">
                <a:solidFill>
                  <a:srgbClr val="FFFFFF"/>
                </a:solidFill>
                <a:ea typeface="msmincho"/>
                <a:cs typeface="msmincho"/>
              </a:rPr>
              <a:t>NTP Server</a:t>
            </a:r>
          </a:p>
        </p:txBody>
      </p:sp>
      <p:sp>
        <p:nvSpPr>
          <p:cNvPr id="18449" name="Rectangle 27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2562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Architecture</a:t>
            </a:r>
            <a:br>
              <a:rPr lang="en-GB" smtClean="0"/>
            </a:br>
            <a:endParaRPr lang="en-GB" smtClean="0"/>
          </a:p>
        </p:txBody>
      </p:sp>
      <p:grpSp>
        <p:nvGrpSpPr>
          <p:cNvPr id="18450" name="Groupe 45"/>
          <p:cNvGrpSpPr>
            <a:grpSpLocks/>
          </p:cNvGrpSpPr>
          <p:nvPr/>
        </p:nvGrpSpPr>
        <p:grpSpPr bwMode="auto">
          <a:xfrm>
            <a:off x="3040063" y="5637213"/>
            <a:ext cx="1357312" cy="1357312"/>
            <a:chOff x="896908" y="2922581"/>
            <a:chExt cx="1357322" cy="1357322"/>
          </a:xfrm>
        </p:grpSpPr>
        <p:pic>
          <p:nvPicPr>
            <p:cNvPr id="18457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8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A-204-03</a:t>
              </a:r>
            </a:p>
          </p:txBody>
        </p:sp>
      </p:grpSp>
      <p:grpSp>
        <p:nvGrpSpPr>
          <p:cNvPr id="18451" name="Groupe 48"/>
          <p:cNvGrpSpPr>
            <a:grpSpLocks/>
          </p:cNvGrpSpPr>
          <p:nvPr/>
        </p:nvGrpSpPr>
        <p:grpSpPr bwMode="auto">
          <a:xfrm flipH="1">
            <a:off x="5254625" y="5637213"/>
            <a:ext cx="1357313" cy="1357312"/>
            <a:chOff x="896908" y="2922581"/>
            <a:chExt cx="1357322" cy="1357322"/>
          </a:xfrm>
        </p:grpSpPr>
        <p:pic>
          <p:nvPicPr>
            <p:cNvPr id="18455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A-204-04</a:t>
              </a:r>
            </a:p>
          </p:txBody>
        </p:sp>
      </p:grpSp>
      <p:grpSp>
        <p:nvGrpSpPr>
          <p:cNvPr id="18452" name="Groupe 51"/>
          <p:cNvGrpSpPr>
            <a:grpSpLocks/>
          </p:cNvGrpSpPr>
          <p:nvPr/>
        </p:nvGrpSpPr>
        <p:grpSpPr bwMode="auto">
          <a:xfrm flipH="1">
            <a:off x="7469188" y="5280025"/>
            <a:ext cx="1643062" cy="1357313"/>
            <a:chOff x="896908" y="2922581"/>
            <a:chExt cx="1357322" cy="1357322"/>
          </a:xfrm>
        </p:grpSpPr>
        <p:pic>
          <p:nvPicPr>
            <p:cNvPr id="18453" name="Picture 4" descr="E:\VirtualDocs\Travail en cours\Projet Long\black-white 2 Gloss big\scalable\devices32\256\comput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96908" y="2922581"/>
              <a:ext cx="1357322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1039784" y="3636961"/>
              <a:ext cx="806450" cy="260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 sz="1000" b="1">
                  <a:solidFill>
                    <a:srgbClr val="FFFFFF"/>
                  </a:solidFill>
                  <a:ea typeface="msmincho"/>
                  <a:cs typeface="msmincho"/>
                </a:rPr>
                <a:t>A-204-05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Architecture</a:t>
            </a:r>
            <a:br>
              <a:rPr lang="en-GB" smtClean="0"/>
            </a:br>
            <a:endParaRPr lang="en-GB" smtClean="0"/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179388" y="1800225"/>
            <a:ext cx="9720262" cy="4319588"/>
          </a:xfrm>
          <a:prstGeom prst="roundRect">
            <a:avLst>
              <a:gd name="adj" fmla="val 7185"/>
            </a:avLst>
          </a:prstGeom>
          <a:solidFill>
            <a:srgbClr val="E6E6FF">
              <a:alpha val="20000"/>
            </a:srgb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054725" y="3959225"/>
            <a:ext cx="692150" cy="1366838"/>
            <a:chOff x="3814" y="2494"/>
            <a:chExt cx="436" cy="861"/>
          </a:xfrm>
        </p:grpSpPr>
        <p:sp>
          <p:nvSpPr>
            <p:cNvPr id="19487" name="Rectangle 5"/>
            <p:cNvSpPr>
              <a:spLocks noChangeArrowheads="1"/>
            </p:cNvSpPr>
            <p:nvPr/>
          </p:nvSpPr>
          <p:spPr bwMode="auto">
            <a:xfrm>
              <a:off x="3814" y="2494"/>
              <a:ext cx="437" cy="8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339975" y="3986213"/>
            <a:ext cx="5218113" cy="1952625"/>
            <a:chOff x="1474" y="2511"/>
            <a:chExt cx="3287" cy="1230"/>
          </a:xfrm>
        </p:grpSpPr>
        <p:sp>
          <p:nvSpPr>
            <p:cNvPr id="19486" name="Rectangle 7"/>
            <p:cNvSpPr>
              <a:spLocks noChangeArrowheads="1"/>
            </p:cNvSpPr>
            <p:nvPr/>
          </p:nvSpPr>
          <p:spPr bwMode="auto">
            <a:xfrm>
              <a:off x="1474" y="2511"/>
              <a:ext cx="3288" cy="123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2339975" y="5580063"/>
            <a:ext cx="5218113" cy="358775"/>
            <a:chOff x="1474" y="3515"/>
            <a:chExt cx="3287" cy="226"/>
          </a:xfrm>
        </p:grpSpPr>
        <p:sp>
          <p:nvSpPr>
            <p:cNvPr id="19485" name="Rectangle 9"/>
            <p:cNvSpPr>
              <a:spLocks noChangeArrowheads="1"/>
            </p:cNvSpPr>
            <p:nvPr/>
          </p:nvSpPr>
          <p:spPr bwMode="auto">
            <a:xfrm>
              <a:off x="1474" y="3515"/>
              <a:ext cx="3288" cy="227"/>
            </a:xfrm>
            <a:prstGeom prst="rect">
              <a:avLst/>
            </a:prstGeom>
            <a:solidFill>
              <a:srgbClr val="28009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sz="2000" i="1">
                  <a:solidFill>
                    <a:srgbClr val="FFFFFF"/>
                  </a:solidFill>
                  <a:ea typeface="msmincho"/>
                  <a:cs typeface="msmincho"/>
                </a:rPr>
                <a:t>dom0</a:t>
              </a:r>
            </a:p>
          </p:txBody>
        </p:sp>
      </p:grpSp>
      <p:grpSp>
        <p:nvGrpSpPr>
          <p:cNvPr id="19463" name="Group 10"/>
          <p:cNvGrpSpPr>
            <a:grpSpLocks/>
          </p:cNvGrpSpPr>
          <p:nvPr/>
        </p:nvGrpSpPr>
        <p:grpSpPr bwMode="auto">
          <a:xfrm>
            <a:off x="2519363" y="4886325"/>
            <a:ext cx="4859337" cy="512763"/>
            <a:chOff x="1587" y="3078"/>
            <a:chExt cx="3061" cy="323"/>
          </a:xfrm>
        </p:grpSpPr>
        <p:sp>
          <p:nvSpPr>
            <p:cNvPr id="19484" name="Rectangle 11"/>
            <p:cNvSpPr>
              <a:spLocks noChangeArrowheads="1"/>
            </p:cNvSpPr>
            <p:nvPr/>
          </p:nvSpPr>
          <p:spPr bwMode="auto">
            <a:xfrm>
              <a:off x="1587" y="3078"/>
              <a:ext cx="3062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Ubuntu Gutsy Gibbon / Xen Management</a:t>
              </a:r>
            </a:p>
          </p:txBody>
        </p:sp>
      </p:grpSp>
      <p:grpSp>
        <p:nvGrpSpPr>
          <p:cNvPr id="19464" name="Group 12"/>
          <p:cNvGrpSpPr>
            <a:grpSpLocks/>
          </p:cNvGrpSpPr>
          <p:nvPr/>
        </p:nvGrpSpPr>
        <p:grpSpPr bwMode="auto">
          <a:xfrm>
            <a:off x="3959225" y="4165600"/>
            <a:ext cx="1978025" cy="512763"/>
            <a:chOff x="2494" y="2624"/>
            <a:chExt cx="1246" cy="323"/>
          </a:xfrm>
        </p:grpSpPr>
        <p:sp>
          <p:nvSpPr>
            <p:cNvPr id="19483" name="Rectangle 13"/>
            <p:cNvSpPr>
              <a:spLocks noChangeArrowheads="1"/>
            </p:cNvSpPr>
            <p:nvPr/>
          </p:nvSpPr>
          <p:spPr bwMode="auto">
            <a:xfrm>
              <a:off x="2494" y="2624"/>
              <a:ext cx="1247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Xend Daemon</a:t>
              </a:r>
            </a:p>
          </p:txBody>
        </p:sp>
      </p:grpSp>
      <p:cxnSp>
        <p:nvCxnSpPr>
          <p:cNvPr id="19465" name="AutoShape 14"/>
          <p:cNvCxnSpPr>
            <a:cxnSpLocks noChangeShapeType="1"/>
          </p:cNvCxnSpPr>
          <p:nvPr/>
        </p:nvCxnSpPr>
        <p:spPr bwMode="auto">
          <a:xfrm>
            <a:off x="4949825" y="4679950"/>
            <a:ext cx="1588" cy="206375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grpSp>
        <p:nvGrpSpPr>
          <p:cNvPr id="19466" name="Group 15"/>
          <p:cNvGrpSpPr>
            <a:grpSpLocks/>
          </p:cNvGrpSpPr>
          <p:nvPr/>
        </p:nvGrpSpPr>
        <p:grpSpPr bwMode="auto">
          <a:xfrm>
            <a:off x="8755063" y="2519363"/>
            <a:ext cx="692150" cy="1366837"/>
            <a:chOff x="5515" y="1587"/>
            <a:chExt cx="436" cy="861"/>
          </a:xfrm>
        </p:grpSpPr>
        <p:sp>
          <p:nvSpPr>
            <p:cNvPr id="19482" name="Rectangle 16"/>
            <p:cNvSpPr>
              <a:spLocks noChangeArrowheads="1"/>
            </p:cNvSpPr>
            <p:nvPr/>
          </p:nvSpPr>
          <p:spPr bwMode="auto">
            <a:xfrm>
              <a:off x="5515" y="1587"/>
              <a:ext cx="437" cy="8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7" name="Group 17"/>
          <p:cNvGrpSpPr>
            <a:grpSpLocks/>
          </p:cNvGrpSpPr>
          <p:nvPr/>
        </p:nvGrpSpPr>
        <p:grpSpPr bwMode="auto">
          <a:xfrm>
            <a:off x="5219700" y="1979613"/>
            <a:ext cx="4498975" cy="1258887"/>
            <a:chOff x="3288" y="1247"/>
            <a:chExt cx="2834" cy="793"/>
          </a:xfrm>
        </p:grpSpPr>
        <p:sp>
          <p:nvSpPr>
            <p:cNvPr id="19481" name="Rectangle 18"/>
            <p:cNvSpPr>
              <a:spLocks noChangeArrowheads="1"/>
            </p:cNvSpPr>
            <p:nvPr/>
          </p:nvSpPr>
          <p:spPr bwMode="auto">
            <a:xfrm>
              <a:off x="3288" y="1247"/>
              <a:ext cx="2835" cy="79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68" name="Group 19"/>
          <p:cNvGrpSpPr>
            <a:grpSpLocks/>
          </p:cNvGrpSpPr>
          <p:nvPr/>
        </p:nvGrpSpPr>
        <p:grpSpPr bwMode="auto">
          <a:xfrm>
            <a:off x="5219700" y="2879725"/>
            <a:ext cx="4498975" cy="358775"/>
            <a:chOff x="3288" y="1814"/>
            <a:chExt cx="2834" cy="226"/>
          </a:xfrm>
        </p:grpSpPr>
        <p:sp>
          <p:nvSpPr>
            <p:cNvPr id="19480" name="Rectangle 20"/>
            <p:cNvSpPr>
              <a:spLocks noChangeArrowheads="1"/>
            </p:cNvSpPr>
            <p:nvPr/>
          </p:nvSpPr>
          <p:spPr bwMode="auto">
            <a:xfrm>
              <a:off x="3288" y="1814"/>
              <a:ext cx="2835" cy="227"/>
            </a:xfrm>
            <a:prstGeom prst="rect">
              <a:avLst/>
            </a:prstGeom>
            <a:solidFill>
              <a:srgbClr val="28009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</a:pPr>
              <a:r>
                <a:rPr lang="en-GB" sz="2000" i="1">
                  <a:solidFill>
                    <a:srgbClr val="FFFFFF"/>
                  </a:solidFill>
                  <a:ea typeface="msmincho"/>
                  <a:cs typeface="msmincho"/>
                </a:rPr>
                <a:t>domU-1</a:t>
              </a:r>
            </a:p>
          </p:txBody>
        </p:sp>
      </p:grpSp>
      <p:grpSp>
        <p:nvGrpSpPr>
          <p:cNvPr id="19469" name="Group 21"/>
          <p:cNvGrpSpPr>
            <a:grpSpLocks/>
          </p:cNvGrpSpPr>
          <p:nvPr/>
        </p:nvGrpSpPr>
        <p:grpSpPr bwMode="auto">
          <a:xfrm>
            <a:off x="5400675" y="2185988"/>
            <a:ext cx="4138613" cy="512762"/>
            <a:chOff x="3402" y="1377"/>
            <a:chExt cx="2607" cy="323"/>
          </a:xfrm>
        </p:grpSpPr>
        <p:sp>
          <p:nvSpPr>
            <p:cNvPr id="19479" name="Rectangle 22"/>
            <p:cNvSpPr>
              <a:spLocks noChangeArrowheads="1"/>
            </p:cNvSpPr>
            <p:nvPr/>
          </p:nvSpPr>
          <p:spPr bwMode="auto">
            <a:xfrm>
              <a:off x="3402" y="1377"/>
              <a:ext cx="2608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Ubuntu Dapper Drake / NFS root</a:t>
              </a:r>
            </a:p>
          </p:txBody>
        </p:sp>
      </p:grpSp>
      <p:grpSp>
        <p:nvGrpSpPr>
          <p:cNvPr id="19470" name="Group 23"/>
          <p:cNvGrpSpPr>
            <a:grpSpLocks/>
          </p:cNvGrpSpPr>
          <p:nvPr/>
        </p:nvGrpSpPr>
        <p:grpSpPr bwMode="auto">
          <a:xfrm>
            <a:off x="360363" y="1979613"/>
            <a:ext cx="4498975" cy="1258887"/>
            <a:chOff x="227" y="1247"/>
            <a:chExt cx="2834" cy="793"/>
          </a:xfrm>
        </p:grpSpPr>
        <p:sp>
          <p:nvSpPr>
            <p:cNvPr id="19478" name="Rectangle 24"/>
            <p:cNvSpPr>
              <a:spLocks noChangeArrowheads="1"/>
            </p:cNvSpPr>
            <p:nvPr/>
          </p:nvSpPr>
          <p:spPr bwMode="auto">
            <a:xfrm>
              <a:off x="227" y="1247"/>
              <a:ext cx="2835" cy="79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/>
            </a:p>
          </p:txBody>
        </p:sp>
      </p:grpSp>
      <p:grpSp>
        <p:nvGrpSpPr>
          <p:cNvPr id="19471" name="Group 25"/>
          <p:cNvGrpSpPr>
            <a:grpSpLocks/>
          </p:cNvGrpSpPr>
          <p:nvPr/>
        </p:nvGrpSpPr>
        <p:grpSpPr bwMode="auto">
          <a:xfrm>
            <a:off x="360363" y="2879725"/>
            <a:ext cx="4498975" cy="358775"/>
            <a:chOff x="227" y="1814"/>
            <a:chExt cx="2834" cy="226"/>
          </a:xfrm>
        </p:grpSpPr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227" y="1814"/>
              <a:ext cx="2835" cy="227"/>
            </a:xfrm>
            <a:prstGeom prst="rect">
              <a:avLst/>
            </a:prstGeom>
            <a:solidFill>
              <a:srgbClr val="28009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</a:pPr>
              <a:r>
                <a:rPr lang="en-GB" sz="2000" i="1">
                  <a:solidFill>
                    <a:srgbClr val="FFFFFF"/>
                  </a:solidFill>
                  <a:ea typeface="msmincho"/>
                  <a:cs typeface="msmincho"/>
                </a:rPr>
                <a:t>domU-1</a:t>
              </a:r>
            </a:p>
          </p:txBody>
        </p:sp>
      </p:grpSp>
      <p:grpSp>
        <p:nvGrpSpPr>
          <p:cNvPr id="19472" name="Group 27"/>
          <p:cNvGrpSpPr>
            <a:grpSpLocks/>
          </p:cNvGrpSpPr>
          <p:nvPr/>
        </p:nvGrpSpPr>
        <p:grpSpPr bwMode="auto">
          <a:xfrm>
            <a:off x="539750" y="2185988"/>
            <a:ext cx="4138613" cy="512762"/>
            <a:chOff x="340" y="1377"/>
            <a:chExt cx="2607" cy="323"/>
          </a:xfrm>
        </p:grpSpPr>
        <p:sp>
          <p:nvSpPr>
            <p:cNvPr id="19476" name="Rectangle 28"/>
            <p:cNvSpPr>
              <a:spLocks noChangeArrowheads="1"/>
            </p:cNvSpPr>
            <p:nvPr/>
          </p:nvSpPr>
          <p:spPr bwMode="auto">
            <a:xfrm>
              <a:off x="340" y="1377"/>
              <a:ext cx="2608" cy="3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2000">
                  <a:solidFill>
                    <a:srgbClr val="FFFFFF"/>
                  </a:solidFill>
                  <a:ea typeface="msmincho"/>
                  <a:cs typeface="msmincho"/>
                </a:rPr>
                <a:t>GNU/Linux Debian Etch / NFS root</a:t>
              </a:r>
            </a:p>
          </p:txBody>
        </p:sp>
      </p:grpSp>
      <p:cxnSp>
        <p:nvCxnSpPr>
          <p:cNvPr id="19473" name="AutoShape 29"/>
          <p:cNvCxnSpPr>
            <a:cxnSpLocks noChangeShapeType="1"/>
          </p:cNvCxnSpPr>
          <p:nvPr/>
        </p:nvCxnSpPr>
        <p:spPr bwMode="auto">
          <a:xfrm>
            <a:off x="2609850" y="3240088"/>
            <a:ext cx="2339975" cy="746125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19474" name="AutoShape 30"/>
          <p:cNvCxnSpPr>
            <a:cxnSpLocks noChangeShapeType="1"/>
          </p:cNvCxnSpPr>
          <p:nvPr/>
        </p:nvCxnSpPr>
        <p:spPr bwMode="auto">
          <a:xfrm flipH="1">
            <a:off x="4949825" y="3240088"/>
            <a:ext cx="2519363" cy="746125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pic>
        <p:nvPicPr>
          <p:cNvPr id="1947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6202363"/>
            <a:ext cx="13589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Tests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ChangeArrowheads="1"/>
          </p:cNvSpPr>
          <p:nvPr/>
        </p:nvSpPr>
        <p:spPr bwMode="auto">
          <a:xfrm>
            <a:off x="71438" y="1279525"/>
            <a:ext cx="9898062" cy="4929188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Test Scheme</a:t>
            </a:r>
            <a:br>
              <a:rPr lang="en-GB" smtClean="0"/>
            </a:br>
            <a:endParaRPr lang="en-GB" smtClean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1438" y="1279525"/>
          <a:ext cx="9898062" cy="4933950"/>
        </p:xfrm>
        <a:graphic>
          <a:graphicData uri="http://schemas.openxmlformats.org/drawingml/2006/table">
            <a:tbl>
              <a:tblPr/>
              <a:tblGrid>
                <a:gridCol w="3325812"/>
                <a:gridCol w="214313"/>
                <a:gridCol w="214312"/>
                <a:gridCol w="614362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TCP connections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preservation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Migration of streaming server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Results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integrity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Writting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 in a file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CPU load independency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Migration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with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different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 CPU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loads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Interruption duration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Ping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probing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Delay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Comparison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with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 local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execution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 of LU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factorizations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Migration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duration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Comparison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with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equivalent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</a:rPr>
                        <a:t> RMI calls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218643" y="292258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Results consistency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2565391"/>
            <a:ext cx="1826670" cy="2143140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18" name="Carré corné 17"/>
          <p:cNvSpPr/>
          <p:nvPr/>
        </p:nvSpPr>
        <p:spPr bwMode="auto">
          <a:xfrm>
            <a:off x="1536951" y="3065457"/>
            <a:ext cx="1124985" cy="142876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pic>
        <p:nvPicPr>
          <p:cNvPr id="22546" name="Picture 1" descr="E:\VirtualDocs\Travail en cours\Projet Long\black-white 2 Gloss big\scalable\apps\xclip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3422650"/>
            <a:ext cx="1125538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7" name="ZoneTexte 18"/>
          <p:cNvSpPr txBox="1">
            <a:spLocks noChangeArrowheads="1"/>
          </p:cNvSpPr>
          <p:nvPr/>
        </p:nvSpPr>
        <p:spPr bwMode="auto">
          <a:xfrm>
            <a:off x="1573213" y="3065463"/>
            <a:ext cx="1052512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>
                <a:solidFill>
                  <a:srgbClr val="002060"/>
                </a:solidFill>
              </a:rPr>
              <a:t>Writting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>
                <a:solidFill>
                  <a:srgbClr val="002060"/>
                </a:solidFill>
              </a:rPr>
              <a:t>in a file</a:t>
            </a:r>
          </a:p>
        </p:txBody>
      </p:sp>
      <p:pic>
        <p:nvPicPr>
          <p:cNvPr id="2254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218643" y="413702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CPU Load Independence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4172746"/>
            <a:ext cx="1826670" cy="500066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111500" y="5280025"/>
            <a:ext cx="1787525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CPU loading</a:t>
            </a:r>
          </a:p>
        </p:txBody>
      </p:sp>
      <p:pic>
        <p:nvPicPr>
          <p:cNvPr id="2356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Éclair 10"/>
          <p:cNvSpPr/>
          <p:nvPr/>
        </p:nvSpPr>
        <p:spPr bwMode="auto">
          <a:xfrm rot="5400000">
            <a:off x="2075635" y="5458630"/>
            <a:ext cx="1357322" cy="8572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Plan</a:t>
            </a:r>
            <a:br>
              <a:rPr lang="en-GB" smtClean="0"/>
            </a:br>
            <a:endParaRPr lang="en-GB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065213"/>
            <a:ext cx="9072562" cy="5602287"/>
          </a:xfrm>
        </p:spPr>
        <p:txBody>
          <a:bodyPr/>
          <a:lstStyle/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Context</a:t>
            </a:r>
            <a:endParaRPr lang="en-GB" sz="2400" dirty="0"/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Client Specifications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err="1" smtClean="0"/>
              <a:t>Xen</a:t>
            </a:r>
            <a:r>
              <a:rPr lang="en-GB" sz="2400" dirty="0" smtClean="0"/>
              <a:t> setting up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Preliminary study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Requirements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Architecture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Test Scheme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Integration in </a:t>
            </a:r>
            <a:r>
              <a:rPr lang="en-GB" sz="2400" dirty="0" err="1" smtClean="0"/>
              <a:t>TUNe</a:t>
            </a:r>
            <a:endParaRPr lang="en-GB" sz="2400" dirty="0" smtClean="0"/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Introduction to </a:t>
            </a:r>
            <a:r>
              <a:rPr lang="en-GB" sz="1900" dirty="0" err="1">
                <a:ea typeface="+mn-ea"/>
                <a:cs typeface="+mn-cs"/>
              </a:rPr>
              <a:t>TUNe</a:t>
            </a:r>
            <a:endParaRPr lang="en-GB" sz="1900" dirty="0">
              <a:ea typeface="+mn-ea"/>
              <a:cs typeface="+mn-cs"/>
            </a:endParaRP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Architecture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Wrappers and </a:t>
            </a:r>
            <a:r>
              <a:rPr lang="en-GB" sz="1900" dirty="0" err="1">
                <a:ea typeface="+mn-ea"/>
                <a:cs typeface="+mn-cs"/>
              </a:rPr>
              <a:t>Reconf</a:t>
            </a:r>
            <a:r>
              <a:rPr lang="en-GB" sz="1900" dirty="0">
                <a:ea typeface="+mn-ea"/>
                <a:cs typeface="+mn-cs"/>
              </a:rPr>
              <a:t> diagrams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Project Management</a:t>
            </a:r>
          </a:p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Conclusion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417598" y="413702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Interruption Duration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4172746"/>
            <a:ext cx="1826670" cy="500066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19" name="Flèche vers le haut 18"/>
          <p:cNvSpPr/>
          <p:nvPr/>
        </p:nvSpPr>
        <p:spPr bwMode="auto">
          <a:xfrm>
            <a:off x="3182924" y="2279639"/>
            <a:ext cx="976115" cy="2176925"/>
          </a:xfrm>
          <a:prstGeom prst="upArrow">
            <a:avLst>
              <a:gd name="adj1" fmla="val 55437"/>
              <a:gd name="adj2" fmla="val 63715"/>
            </a:avLst>
          </a:prstGeom>
          <a:solidFill>
            <a:schemeClr val="accent1"/>
          </a:solidFill>
          <a:ln w="349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3063778" lon="18504989" rev="7897608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/>
          <a:lstStyle/>
          <a:p>
            <a:pPr defTabSz="914400" eaLnBrk="0" hangingPunct="0"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 rot="-2727265">
            <a:off x="3247232" y="3098006"/>
            <a:ext cx="1071562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chemeClr val="accent2"/>
                </a:solidFill>
                <a:ea typeface="msmincho"/>
                <a:cs typeface="msmincho"/>
              </a:rPr>
              <a:t>Pings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229100" y="6423025"/>
            <a:ext cx="1620838" cy="34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FFFFFF"/>
                </a:solidFill>
                <a:ea typeface="msmincho"/>
                <a:cs typeface="msmincho"/>
              </a:rPr>
              <a:t>Results: 1s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723974" y="1993888"/>
            <a:ext cx="1316602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Monitor Computer</a:t>
            </a:r>
          </a:p>
        </p:txBody>
      </p:sp>
      <p:pic>
        <p:nvPicPr>
          <p:cNvPr id="2459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1636713"/>
            <a:ext cx="13589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8938" y="1779588"/>
            <a:ext cx="6438900" cy="397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75 -0.24565 L -0.36875 0.0686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droite 13"/>
          <p:cNvSpPr/>
          <p:nvPr/>
        </p:nvSpPr>
        <p:spPr bwMode="auto">
          <a:xfrm>
            <a:off x="3218643" y="363696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Delay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82660" y="3136895"/>
            <a:ext cx="1826670" cy="1571636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82660" y="4922845"/>
            <a:ext cx="1826671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grpSp>
        <p:nvGrpSpPr>
          <p:cNvPr id="1042" name="Groupe 20"/>
          <p:cNvGrpSpPr>
            <a:grpSpLocks/>
          </p:cNvGrpSpPr>
          <p:nvPr/>
        </p:nvGrpSpPr>
        <p:grpSpPr bwMode="auto">
          <a:xfrm>
            <a:off x="1220788" y="3636963"/>
            <a:ext cx="1749425" cy="857250"/>
            <a:chOff x="1371435" y="4424774"/>
            <a:chExt cx="1749197" cy="857256"/>
          </a:xfrm>
        </p:grpSpPr>
        <p:sp>
          <p:nvSpPr>
            <p:cNvPr id="18" name="Carré corné 17"/>
            <p:cNvSpPr/>
            <p:nvPr/>
          </p:nvSpPr>
          <p:spPr bwMode="auto">
            <a:xfrm>
              <a:off x="1444857" y="4424774"/>
              <a:ext cx="1602354" cy="85725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46" name="ZoneTexte 18"/>
            <p:cNvSpPr txBox="1">
              <a:spLocks noChangeArrowheads="1"/>
            </p:cNvSpPr>
            <p:nvPr/>
          </p:nvSpPr>
          <p:spPr bwMode="auto">
            <a:xfrm>
              <a:off x="1371435" y="4549601"/>
              <a:ext cx="1749197" cy="607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b="1">
                  <a:solidFill>
                    <a:srgbClr val="002060"/>
                  </a:solidFill>
                </a:rPr>
                <a:t>LU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b="1">
                  <a:solidFill>
                    <a:srgbClr val="002060"/>
                  </a:solidFill>
                </a:rPr>
                <a:t>Factorizations</a:t>
              </a:r>
            </a:p>
          </p:txBody>
        </p:sp>
      </p:grp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-6604000" y="1350963"/>
          <a:ext cx="6324600" cy="4468812"/>
        </p:xfrm>
        <a:graphic>
          <a:graphicData uri="http://schemas.openxmlformats.org/presentationml/2006/ole">
            <p:oleObj spid="_x0000_s1026" r:id="rId6" imgW="6336000" imgH="4480560" progId="">
              <p:embed/>
            </p:oleObj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948 0.0928 L 0.81948 0.0734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Delay</a:t>
            </a: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82660" y="2565391"/>
            <a:ext cx="1826670" cy="1143008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82660" y="3851275"/>
            <a:ext cx="1826671" cy="1571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grpSp>
        <p:nvGrpSpPr>
          <p:cNvPr id="25612" name="Groupe 19"/>
          <p:cNvGrpSpPr>
            <a:grpSpLocks/>
          </p:cNvGrpSpPr>
          <p:nvPr/>
        </p:nvGrpSpPr>
        <p:grpSpPr bwMode="auto">
          <a:xfrm>
            <a:off x="1371600" y="4422775"/>
            <a:ext cx="1449388" cy="857250"/>
            <a:chOff x="1468412" y="4422779"/>
            <a:chExt cx="1449120" cy="857256"/>
          </a:xfrm>
        </p:grpSpPr>
        <p:sp>
          <p:nvSpPr>
            <p:cNvPr id="18" name="Carré corné 17"/>
            <p:cNvSpPr/>
            <p:nvPr/>
          </p:nvSpPr>
          <p:spPr bwMode="auto">
            <a:xfrm>
              <a:off x="1468412" y="4422779"/>
              <a:ext cx="1449120" cy="85725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25625" name="Image 14" descr="Image3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71556" y="4422779"/>
              <a:ext cx="545976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26" name="ZoneTexte 18"/>
            <p:cNvSpPr txBox="1">
              <a:spLocks noChangeArrowheads="1"/>
            </p:cNvSpPr>
            <p:nvPr/>
          </p:nvSpPr>
          <p:spPr bwMode="auto">
            <a:xfrm>
              <a:off x="1468412" y="4676423"/>
              <a:ext cx="1005403" cy="349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b="1">
                  <a:solidFill>
                    <a:srgbClr val="002060"/>
                  </a:solidFill>
                </a:rPr>
                <a:t>Chrono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611563" y="2994025"/>
            <a:ext cx="2416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hangingPunct="0">
              <a:buFont typeface="Wingdings" charset="2"/>
              <a:buNone/>
              <a:defRPr/>
            </a:pP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Ping </a:t>
            </a:r>
            <a:r>
              <a:rPr lang="fr-F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pong</a:t>
            </a: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 Migration</a:t>
            </a:r>
          </a:p>
        </p:txBody>
      </p:sp>
      <p:pic>
        <p:nvPicPr>
          <p:cNvPr id="25614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Flèche droite 24"/>
          <p:cNvSpPr/>
          <p:nvPr/>
        </p:nvSpPr>
        <p:spPr bwMode="auto">
          <a:xfrm flipH="1">
            <a:off x="3254362" y="3208333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/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27" name="Flèche droite 26"/>
          <p:cNvSpPr/>
          <p:nvPr/>
        </p:nvSpPr>
        <p:spPr bwMode="auto">
          <a:xfrm>
            <a:off x="3254362" y="256539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/>
            <a:endParaRPr lang="fr-FR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417598" y="4137027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000">
                <a:solidFill>
                  <a:srgbClr val="99EFF1"/>
                </a:solidFill>
                <a:latin typeface="Arial Black" pitchFamily="34" charset="0"/>
              </a:rPr>
              <a:t>TCP Connection Preservation</a:t>
            </a:r>
            <a:endParaRPr lang="en-GB" sz="40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2660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3279771"/>
            <a:ext cx="1826670" cy="1393041"/>
          </a:xfrm>
          <a:prstGeom prst="roundRect">
            <a:avLst>
              <a:gd name="adj" fmla="val 71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 err="1">
                <a:cs typeface="Arial" pitchFamily="34" charset="0"/>
              </a:rPr>
              <a:t>DomU</a:t>
            </a: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83451" y="4810378"/>
            <a:ext cx="1826671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pic>
        <p:nvPicPr>
          <p:cNvPr id="2663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8613" y="1779588"/>
            <a:ext cx="1060450" cy="1074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" name="Rectangle à coins arrondis 23"/>
          <p:cNvSpPr/>
          <p:nvPr/>
        </p:nvSpPr>
        <p:spPr bwMode="auto">
          <a:xfrm>
            <a:off x="1325536" y="3781531"/>
            <a:ext cx="1500198" cy="7143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bg1"/>
              </a:solidFill>
            </a:endParaRPr>
          </a:p>
        </p:txBody>
      </p:sp>
      <p:pic>
        <p:nvPicPr>
          <p:cNvPr id="26643" name="Image 21" descr="video-avi.png"/>
          <p:cNvPicPr>
            <a:picLocks noChangeAspect="1"/>
          </p:cNvPicPr>
          <p:nvPr/>
        </p:nvPicPr>
        <p:blipFill>
          <a:blip r:embed="rId4"/>
          <a:srcRect l="17265" t="17265" r="19431" b="19431"/>
          <a:stretch>
            <a:fillRect/>
          </a:stretch>
        </p:blipFill>
        <p:spPr bwMode="auto">
          <a:xfrm>
            <a:off x="2111375" y="3708400"/>
            <a:ext cx="78581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1325563" y="3814763"/>
            <a:ext cx="130492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0" hangingPunct="0">
              <a:buFont typeface="Wingdings" charset="2"/>
              <a:buNone/>
              <a:defRPr/>
            </a:pP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Streaming</a:t>
            </a:r>
          </a:p>
          <a:p>
            <a:pPr defTabSz="914400" eaLnBrk="0" hangingPunct="0">
              <a:buFont typeface="Wingdings" charset="2"/>
              <a:buNone/>
              <a:defRPr/>
            </a:pP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Server</a:t>
            </a:r>
          </a:p>
        </p:txBody>
      </p:sp>
      <p:pic>
        <p:nvPicPr>
          <p:cNvPr id="26645" name="Picture 5" descr="E:\VirtualDocs\Travail en cours\Projet Long\black-white 2 Gloss big\black-white_2-Gloss_big\scalable\emblems\emblem-multimedi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177641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Connecteur en arc 29"/>
          <p:cNvCxnSpPr>
            <a:stCxn id="19" idx="2"/>
            <a:endCxn id="22" idx="3"/>
          </p:cNvCxnSpPr>
          <p:nvPr/>
        </p:nvCxnSpPr>
        <p:spPr bwMode="auto">
          <a:xfrm rot="5400000">
            <a:off x="2799556" y="2520157"/>
            <a:ext cx="1679575" cy="1484312"/>
          </a:xfrm>
          <a:prstGeom prst="curvedConnector2">
            <a:avLst/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468676" y="1779573"/>
            <a:ext cx="1826670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cs typeface="Arial" pitchFamily="34" charset="0"/>
              </a:rPr>
              <a:t>Streaming Client</a:t>
            </a:r>
          </a:p>
        </p:txBody>
      </p:sp>
      <p:pic>
        <p:nvPicPr>
          <p:cNvPr id="2664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9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rgbClr val="99EFF1"/>
                </a:solidFill>
                <a:latin typeface="Arial Black" pitchFamily="34" charset="0"/>
              </a:rPr>
              <a:t>Test Scheme</a:t>
            </a:r>
            <a:br>
              <a:rPr lang="en-GB" sz="4400">
                <a:solidFill>
                  <a:srgbClr val="99EFF1"/>
                </a:solidFill>
                <a:latin typeface="Arial Black" pitchFamily="34" charset="0"/>
              </a:rPr>
            </a:br>
            <a:r>
              <a:rPr lang="en-GB" sz="4000">
                <a:solidFill>
                  <a:srgbClr val="99EFF1"/>
                </a:solidFill>
                <a:latin typeface="Arial Black" pitchFamily="34" charset="0"/>
              </a:rPr>
              <a:t>TCP Connection Preservation</a:t>
            </a:r>
            <a:endParaRPr lang="en-GB" sz="40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7651" name="Rectangle 20"/>
          <p:cNvSpPr>
            <a:spLocks noChangeArrowheads="1"/>
          </p:cNvSpPr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pic>
        <p:nvPicPr>
          <p:cNvPr id="27652" name="Image 19" descr="vlcsnap-58399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4350"/>
            <a:ext cx="100806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ZoneTexte 26"/>
          <p:cNvSpPr txBox="1"/>
          <p:nvPr/>
        </p:nvSpPr>
        <p:spPr>
          <a:xfrm>
            <a:off x="1437694" y="2208202"/>
            <a:ext cx="2745362" cy="500066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cs typeface="Arial" pitchFamily="34" charset="0"/>
              </a:rPr>
              <a:t>Streaming Client Output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539982" y="5708663"/>
            <a:ext cx="1643074" cy="420056"/>
          </a:xfrm>
          <a:prstGeom prst="roundRect">
            <a:avLst>
              <a:gd name="adj" fmla="val 713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cs typeface="Arial" pitchFamily="34" charset="0"/>
              </a:rPr>
              <a:t>Dom0 Source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326328" y="5637225"/>
            <a:ext cx="2500330" cy="420056"/>
          </a:xfrm>
          <a:prstGeom prst="roundRect">
            <a:avLst>
              <a:gd name="adj" fmla="val 713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dirty="0">
                <a:cs typeface="Arial" pitchFamily="34" charset="0"/>
              </a:rPr>
              <a:t>Dom0 Destination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540510" y="3351209"/>
            <a:ext cx="2969678" cy="500066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Network </a:t>
            </a:r>
            <a:r>
              <a:rPr lang="fr-F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Traffic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Monitor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TUNe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Component-Based Architecture</a:t>
            </a:r>
            <a:endParaRPr lang="en-GB" smtClean="0"/>
          </a:p>
        </p:txBody>
      </p:sp>
      <p:grpSp>
        <p:nvGrpSpPr>
          <p:cNvPr id="29699" name="Groupe 46"/>
          <p:cNvGrpSpPr>
            <a:grpSpLocks/>
          </p:cNvGrpSpPr>
          <p:nvPr/>
        </p:nvGrpSpPr>
        <p:grpSpPr bwMode="auto">
          <a:xfrm>
            <a:off x="396875" y="3565525"/>
            <a:ext cx="4410075" cy="1668463"/>
            <a:chOff x="2160588" y="4140200"/>
            <a:chExt cx="6659562" cy="2519363"/>
          </a:xfrm>
        </p:grpSpPr>
        <p:sp>
          <p:nvSpPr>
            <p:cNvPr id="22552" name="AutoShape 24"/>
            <p:cNvSpPr>
              <a:spLocks noChangeArrowheads="1"/>
            </p:cNvSpPr>
            <p:nvPr/>
          </p:nvSpPr>
          <p:spPr bwMode="auto">
            <a:xfrm>
              <a:off x="2339975" y="4319588"/>
              <a:ext cx="6480175" cy="2339975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22531" name="AutoShape 3"/>
            <p:cNvSpPr>
              <a:spLocks noChangeArrowheads="1"/>
            </p:cNvSpPr>
            <p:nvPr/>
          </p:nvSpPr>
          <p:spPr bwMode="auto">
            <a:xfrm>
              <a:off x="2519363" y="5476875"/>
              <a:ext cx="2879725" cy="1003300"/>
            </a:xfrm>
            <a:prstGeom prst="roundRect">
              <a:avLst>
                <a:gd name="adj" fmla="val 12278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29709" name="Line 4"/>
            <p:cNvSpPr>
              <a:spLocks noChangeShapeType="1"/>
            </p:cNvSpPr>
            <p:nvPr/>
          </p:nvSpPr>
          <p:spPr bwMode="auto">
            <a:xfrm>
              <a:off x="3419475" y="5476875"/>
              <a:ext cx="1588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9710" name="Group 5"/>
            <p:cNvGrpSpPr>
              <a:grpSpLocks/>
            </p:cNvGrpSpPr>
            <p:nvPr/>
          </p:nvGrpSpPr>
          <p:grpSpPr bwMode="auto">
            <a:xfrm>
              <a:off x="2700338" y="5295900"/>
              <a:ext cx="358775" cy="179388"/>
              <a:chOff x="1701" y="3336"/>
              <a:chExt cx="226" cy="113"/>
            </a:xfrm>
          </p:grpSpPr>
          <p:sp>
            <p:nvSpPr>
              <p:cNvPr id="29737" name="Line 6"/>
              <p:cNvSpPr>
                <a:spLocks noChangeShapeType="1"/>
              </p:cNvSpPr>
              <p:nvPr/>
            </p:nvSpPr>
            <p:spPr bwMode="auto">
              <a:xfrm>
                <a:off x="1814" y="3336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8" name="Line 7"/>
              <p:cNvSpPr>
                <a:spLocks noChangeShapeType="1"/>
              </p:cNvSpPr>
              <p:nvPr/>
            </p:nvSpPr>
            <p:spPr bwMode="auto">
              <a:xfrm>
                <a:off x="1701" y="3336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9711" name="Group 8"/>
            <p:cNvGrpSpPr>
              <a:grpSpLocks/>
            </p:cNvGrpSpPr>
            <p:nvPr/>
          </p:nvGrpSpPr>
          <p:grpSpPr bwMode="auto">
            <a:xfrm>
              <a:off x="3240088" y="5295900"/>
              <a:ext cx="358775" cy="179388"/>
              <a:chOff x="2041" y="3336"/>
              <a:chExt cx="226" cy="113"/>
            </a:xfrm>
          </p:grpSpPr>
          <p:sp>
            <p:nvSpPr>
              <p:cNvPr id="29735" name="Line 9"/>
              <p:cNvSpPr>
                <a:spLocks noChangeShapeType="1"/>
              </p:cNvSpPr>
              <p:nvPr/>
            </p:nvSpPr>
            <p:spPr bwMode="auto">
              <a:xfrm>
                <a:off x="2154" y="3336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6" name="Line 10"/>
              <p:cNvSpPr>
                <a:spLocks noChangeShapeType="1"/>
              </p:cNvSpPr>
              <p:nvPr/>
            </p:nvSpPr>
            <p:spPr bwMode="auto">
              <a:xfrm>
                <a:off x="2041" y="3336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712" name="Line 12"/>
            <p:cNvSpPr>
              <a:spLocks noChangeShapeType="1"/>
            </p:cNvSpPr>
            <p:nvPr/>
          </p:nvSpPr>
          <p:spPr bwMode="auto">
            <a:xfrm>
              <a:off x="3959226" y="5295900"/>
              <a:ext cx="1588" cy="1793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13" name="Line 13"/>
            <p:cNvSpPr>
              <a:spLocks noChangeShapeType="1"/>
            </p:cNvSpPr>
            <p:nvPr/>
          </p:nvSpPr>
          <p:spPr bwMode="auto">
            <a:xfrm>
              <a:off x="3779838" y="5295900"/>
              <a:ext cx="360363" cy="15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43" name="AutoShape 15"/>
            <p:cNvSpPr>
              <a:spLocks noChangeArrowheads="1"/>
            </p:cNvSpPr>
            <p:nvPr/>
          </p:nvSpPr>
          <p:spPr bwMode="auto">
            <a:xfrm>
              <a:off x="5759450" y="5476875"/>
              <a:ext cx="2879725" cy="1003300"/>
            </a:xfrm>
            <a:prstGeom prst="roundRect">
              <a:avLst>
                <a:gd name="adj" fmla="val 12278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29717" name="Line 16"/>
            <p:cNvSpPr>
              <a:spLocks noChangeShapeType="1"/>
            </p:cNvSpPr>
            <p:nvPr/>
          </p:nvSpPr>
          <p:spPr bwMode="auto">
            <a:xfrm>
              <a:off x="6659563" y="5476875"/>
              <a:ext cx="1587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18" name="Line 18"/>
            <p:cNvSpPr>
              <a:spLocks noChangeShapeType="1"/>
            </p:cNvSpPr>
            <p:nvPr/>
          </p:nvSpPr>
          <p:spPr bwMode="auto">
            <a:xfrm>
              <a:off x="6119813" y="5295900"/>
              <a:ext cx="1588" cy="1793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19" name="Line 19"/>
            <p:cNvSpPr>
              <a:spLocks noChangeShapeType="1"/>
            </p:cNvSpPr>
            <p:nvPr/>
          </p:nvSpPr>
          <p:spPr bwMode="auto">
            <a:xfrm>
              <a:off x="5940425" y="5295900"/>
              <a:ext cx="360363" cy="1588"/>
            </a:xfrm>
            <a:prstGeom prst="line">
              <a:avLst/>
            </a:prstGeom>
            <a:noFill/>
            <a:ln w="360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9720" name="Group 20"/>
            <p:cNvGrpSpPr>
              <a:grpSpLocks/>
            </p:cNvGrpSpPr>
            <p:nvPr/>
          </p:nvGrpSpPr>
          <p:grpSpPr bwMode="auto">
            <a:xfrm>
              <a:off x="6480175" y="5295900"/>
              <a:ext cx="358775" cy="179388"/>
              <a:chOff x="4082" y="3336"/>
              <a:chExt cx="226" cy="113"/>
            </a:xfrm>
          </p:grpSpPr>
          <p:sp>
            <p:nvSpPr>
              <p:cNvPr id="29733" name="Line 21"/>
              <p:cNvSpPr>
                <a:spLocks noChangeShapeType="1"/>
              </p:cNvSpPr>
              <p:nvPr/>
            </p:nvSpPr>
            <p:spPr bwMode="auto">
              <a:xfrm>
                <a:off x="4195" y="3336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4" name="Line 22"/>
              <p:cNvSpPr>
                <a:spLocks noChangeShapeType="1"/>
              </p:cNvSpPr>
              <p:nvPr/>
            </p:nvSpPr>
            <p:spPr bwMode="auto">
              <a:xfrm>
                <a:off x="4082" y="3336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2160588" y="4859338"/>
              <a:ext cx="1587" cy="15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9722" name="Group 26"/>
            <p:cNvGrpSpPr>
              <a:grpSpLocks/>
            </p:cNvGrpSpPr>
            <p:nvPr/>
          </p:nvGrpSpPr>
          <p:grpSpPr bwMode="auto">
            <a:xfrm>
              <a:off x="3240088" y="4140200"/>
              <a:ext cx="358775" cy="179388"/>
              <a:chOff x="2041" y="2608"/>
              <a:chExt cx="226" cy="113"/>
            </a:xfrm>
          </p:grpSpPr>
          <p:sp>
            <p:nvSpPr>
              <p:cNvPr id="29731" name="Line 27"/>
              <p:cNvSpPr>
                <a:spLocks noChangeShapeType="1"/>
              </p:cNvSpPr>
              <p:nvPr/>
            </p:nvSpPr>
            <p:spPr bwMode="auto">
              <a:xfrm>
                <a:off x="2154" y="2608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2" name="Line 28"/>
              <p:cNvSpPr>
                <a:spLocks noChangeShapeType="1"/>
              </p:cNvSpPr>
              <p:nvPr/>
            </p:nvSpPr>
            <p:spPr bwMode="auto">
              <a:xfrm>
                <a:off x="2041" y="2608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9723" name="Group 29"/>
            <p:cNvGrpSpPr>
              <a:grpSpLocks/>
            </p:cNvGrpSpPr>
            <p:nvPr/>
          </p:nvGrpSpPr>
          <p:grpSpPr bwMode="auto">
            <a:xfrm>
              <a:off x="2700338" y="4140200"/>
              <a:ext cx="358775" cy="179388"/>
              <a:chOff x="1701" y="2608"/>
              <a:chExt cx="226" cy="113"/>
            </a:xfrm>
          </p:grpSpPr>
          <p:sp>
            <p:nvSpPr>
              <p:cNvPr id="29729" name="Line 30"/>
              <p:cNvSpPr>
                <a:spLocks noChangeShapeType="1"/>
              </p:cNvSpPr>
              <p:nvPr/>
            </p:nvSpPr>
            <p:spPr bwMode="auto">
              <a:xfrm>
                <a:off x="1814" y="2608"/>
                <a:ext cx="1" cy="113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30" name="Line 31"/>
              <p:cNvSpPr>
                <a:spLocks noChangeShapeType="1"/>
              </p:cNvSpPr>
              <p:nvPr/>
            </p:nvSpPr>
            <p:spPr bwMode="auto">
              <a:xfrm>
                <a:off x="1701" y="2608"/>
                <a:ext cx="227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9724" name="Group 32"/>
            <p:cNvGrpSpPr>
              <a:grpSpLocks/>
            </p:cNvGrpSpPr>
            <p:nvPr/>
          </p:nvGrpSpPr>
          <p:grpSpPr bwMode="auto">
            <a:xfrm>
              <a:off x="2700338" y="4319588"/>
              <a:ext cx="358775" cy="179387"/>
              <a:chOff x="1701" y="2721"/>
              <a:chExt cx="226" cy="113"/>
            </a:xfrm>
          </p:grpSpPr>
          <p:sp>
            <p:nvSpPr>
              <p:cNvPr id="29727" name="Line 33"/>
              <p:cNvSpPr>
                <a:spLocks noChangeShapeType="1"/>
              </p:cNvSpPr>
              <p:nvPr/>
            </p:nvSpPr>
            <p:spPr bwMode="auto">
              <a:xfrm flipV="1">
                <a:off x="1814" y="2721"/>
                <a:ext cx="1" cy="115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28" name="Line 34"/>
              <p:cNvSpPr>
                <a:spLocks noChangeShapeType="1"/>
              </p:cNvSpPr>
              <p:nvPr/>
            </p:nvSpPr>
            <p:spPr bwMode="auto">
              <a:xfrm flipH="1">
                <a:off x="1700" y="2835"/>
                <a:ext cx="229" cy="1"/>
              </a:xfrm>
              <a:prstGeom prst="line">
                <a:avLst/>
              </a:prstGeom>
              <a:noFill/>
              <a:ln w="360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cxnSp>
          <p:nvCxnSpPr>
            <p:cNvPr id="22563" name="AutoShape 35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2879763" y="4499766"/>
              <a:ext cx="2398" cy="798238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64" name="AutoShape 36"/>
            <p:cNvCxnSpPr>
              <a:cxnSpLocks noChangeShapeType="1"/>
              <a:stCxn id="29718" idx="0"/>
              <a:endCxn id="29712" idx="0"/>
            </p:cNvCxnSpPr>
            <p:nvPr/>
          </p:nvCxnSpPr>
          <p:spPr bwMode="auto">
            <a:xfrm rot="5400000">
              <a:off x="5039521" y="4215607"/>
              <a:ext cx="2398" cy="2160586"/>
            </a:xfrm>
            <a:prstGeom prst="bentConnector3">
              <a:avLst>
                <a:gd name="adj1" fmla="val -14711717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Espace réservé du texte 4"/>
          <p:cNvSpPr txBox="1">
            <a:spLocks/>
          </p:cNvSpPr>
          <p:nvPr/>
        </p:nvSpPr>
        <p:spPr bwMode="auto">
          <a:xfrm>
            <a:off x="503238" y="2217738"/>
            <a:ext cx="44545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marL="377979" indent="-377979" algn="ctr" defTabSz="914400">
              <a:spcBef>
                <a:spcPct val="20000"/>
              </a:spcBef>
              <a:buFont typeface="Wingdings" charset="2"/>
              <a:buNone/>
              <a:defRPr/>
            </a:pPr>
            <a:r>
              <a:rPr lang="fr-FR" sz="3500" kern="0" dirty="0">
                <a:solidFill>
                  <a:schemeClr val="bg1"/>
                </a:solidFill>
                <a:latin typeface="+mn-lt"/>
                <a:cs typeface="+mn-cs"/>
              </a:rPr>
              <a:t>Fractal Components</a:t>
            </a:r>
          </a:p>
        </p:txBody>
      </p:sp>
      <p:sp>
        <p:nvSpPr>
          <p:cNvPr id="50" name="Espace réservé du texte 6"/>
          <p:cNvSpPr txBox="1">
            <a:spLocks/>
          </p:cNvSpPr>
          <p:nvPr/>
        </p:nvSpPr>
        <p:spPr>
          <a:xfrm>
            <a:off x="5121275" y="2217738"/>
            <a:ext cx="4456113" cy="704850"/>
          </a:xfrm>
          <a:prstGeom prst="rect">
            <a:avLst/>
          </a:prstGeom>
        </p:spPr>
        <p:txBody>
          <a:bodyPr anchor="ctr"/>
          <a:lstStyle/>
          <a:p>
            <a:pPr marL="377979" indent="-377979" algn="ctr" defTabSz="914400">
              <a:spcBef>
                <a:spcPct val="20000"/>
              </a:spcBef>
              <a:buFont typeface="Wingdings" charset="2"/>
              <a:buNone/>
              <a:defRPr/>
            </a:pPr>
            <a:r>
              <a:rPr lang="fr-FR" sz="3500" kern="0" dirty="0">
                <a:solidFill>
                  <a:schemeClr val="bg1"/>
                </a:solidFill>
                <a:latin typeface="+mn-lt"/>
                <a:cs typeface="+mn-cs"/>
              </a:rPr>
              <a:t>ADL</a:t>
            </a:r>
          </a:p>
          <a:p>
            <a:pPr marL="377979" indent="-377979" algn="ctr" defTabSz="914400">
              <a:spcBef>
                <a:spcPct val="20000"/>
              </a:spcBef>
              <a:buFont typeface="Wingdings" charset="2"/>
              <a:buNone/>
              <a:defRPr/>
            </a:pPr>
            <a:r>
              <a:rPr lang="fr-FR" sz="2000" kern="0" dirty="0">
                <a:solidFill>
                  <a:schemeClr val="bg1"/>
                </a:solidFill>
                <a:latin typeface="+mn-lt"/>
                <a:cs typeface="+mn-cs"/>
              </a:rPr>
              <a:t>Architecture Description </a:t>
            </a:r>
            <a:r>
              <a:rPr lang="fr-FR" sz="2000" kern="0" dirty="0" err="1">
                <a:solidFill>
                  <a:schemeClr val="bg1"/>
                </a:solidFill>
                <a:latin typeface="+mn-lt"/>
                <a:cs typeface="+mn-cs"/>
              </a:rPr>
              <a:t>Languague</a:t>
            </a:r>
            <a:endParaRPr lang="fr-FR" sz="2000" kern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29702" name="Picture 1" descr="E:\VirtualDocs\Travail en cours\Projet Long\black-white 2 Gloss big\scalable\mimetypes\gnome-mime-text-xm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063" y="3422650"/>
            <a:ext cx="18573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 High Level management tools</a:t>
            </a:r>
            <a:endParaRPr lang="en-GB" smtClean="0"/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254375" y="3100388"/>
            <a:ext cx="2879725" cy="2108200"/>
            <a:chOff x="2041" y="2414"/>
            <a:chExt cx="1814" cy="1328"/>
          </a:xfrm>
        </p:grpSpPr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2041" y="2883"/>
              <a:ext cx="1814" cy="859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108000" tIns="63000" rIns="108000" bIns="63000" anchor="b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>
                  <a:solidFill>
                    <a:srgbClr val="FFFFFF"/>
                  </a:solidFill>
                  <a:ea typeface="msmincho" charset="0"/>
                  <a:cs typeface="msmincho" charset="0"/>
                </a:rPr>
                <a:t>Tune Wrapper</a:t>
              </a:r>
            </a:p>
          </p:txBody>
        </p:sp>
        <p:sp>
          <p:nvSpPr>
            <p:cNvPr id="30728" name="Line 5"/>
            <p:cNvSpPr>
              <a:spLocks noChangeShapeType="1"/>
            </p:cNvSpPr>
            <p:nvPr/>
          </p:nvSpPr>
          <p:spPr bwMode="auto">
            <a:xfrm>
              <a:off x="2608" y="2883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0729" name="Group 6"/>
            <p:cNvGrpSpPr>
              <a:grpSpLocks/>
            </p:cNvGrpSpPr>
            <p:nvPr/>
          </p:nvGrpSpPr>
          <p:grpSpPr bwMode="auto">
            <a:xfrm>
              <a:off x="2154" y="2770"/>
              <a:ext cx="227" cy="113"/>
              <a:chOff x="2154" y="2770"/>
              <a:chExt cx="227" cy="113"/>
            </a:xfrm>
          </p:grpSpPr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>
                <a:off x="2268" y="2770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2154" y="2770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0730" name="Group 9"/>
            <p:cNvGrpSpPr>
              <a:grpSpLocks/>
            </p:cNvGrpSpPr>
            <p:nvPr/>
          </p:nvGrpSpPr>
          <p:grpSpPr bwMode="auto">
            <a:xfrm>
              <a:off x="2494" y="2770"/>
              <a:ext cx="227" cy="113"/>
              <a:chOff x="2494" y="2770"/>
              <a:chExt cx="227" cy="113"/>
            </a:xfrm>
          </p:grpSpPr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>
                <a:off x="2608" y="2770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>
                <a:off x="2494" y="2770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0731" name="Group 12"/>
            <p:cNvGrpSpPr>
              <a:grpSpLocks/>
            </p:cNvGrpSpPr>
            <p:nvPr/>
          </p:nvGrpSpPr>
          <p:grpSpPr bwMode="auto">
            <a:xfrm>
              <a:off x="2835" y="2770"/>
              <a:ext cx="227" cy="113"/>
              <a:chOff x="2835" y="2770"/>
              <a:chExt cx="227" cy="113"/>
            </a:xfrm>
          </p:grpSpPr>
          <p:sp>
            <p:nvSpPr>
              <p:cNvPr id="44" name="Line 13"/>
              <p:cNvSpPr>
                <a:spLocks noChangeShapeType="1"/>
              </p:cNvSpPr>
              <p:nvPr/>
            </p:nvSpPr>
            <p:spPr bwMode="auto">
              <a:xfrm>
                <a:off x="2948" y="2770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45" name="Line 14"/>
              <p:cNvSpPr>
                <a:spLocks noChangeShapeType="1"/>
              </p:cNvSpPr>
              <p:nvPr/>
            </p:nvSpPr>
            <p:spPr bwMode="auto">
              <a:xfrm>
                <a:off x="2835" y="2770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sp>
          <p:nvSpPr>
            <p:cNvPr id="30732" name="Text Box 15"/>
            <p:cNvSpPr txBox="1">
              <a:spLocks noChangeArrowheads="1"/>
            </p:cNvSpPr>
            <p:nvPr/>
          </p:nvSpPr>
          <p:spPr bwMode="auto">
            <a:xfrm rot="-2220000">
              <a:off x="2106" y="2414"/>
              <a:ext cx="519" cy="2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Stubs</a:t>
              </a:r>
            </a:p>
          </p:txBody>
        </p:sp>
        <p:sp>
          <p:nvSpPr>
            <p:cNvPr id="43" name="AutoShape 16"/>
            <p:cNvSpPr>
              <a:spLocks noChangeArrowheads="1"/>
            </p:cNvSpPr>
            <p:nvPr/>
          </p:nvSpPr>
          <p:spPr bwMode="auto">
            <a:xfrm>
              <a:off x="2131" y="2988"/>
              <a:ext cx="1588" cy="454"/>
            </a:xfrm>
            <a:prstGeom prst="roundRect">
              <a:avLst>
                <a:gd name="adj" fmla="val 32282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 dirty="0">
                  <a:solidFill>
                    <a:srgbClr val="FFFFFF"/>
                  </a:solidFill>
                  <a:ea typeface="msmincho" charset="0"/>
                  <a:cs typeface="msmincho" charset="0"/>
                </a:rPr>
                <a:t>Legacy Software</a:t>
              </a:r>
            </a:p>
          </p:txBody>
        </p:sp>
      </p:grpSp>
      <p:sp>
        <p:nvSpPr>
          <p:cNvPr id="30724" name="Rectangle 51"/>
          <p:cNvSpPr>
            <a:spLocks noChangeArrowheads="1"/>
          </p:cNvSpPr>
          <p:nvPr/>
        </p:nvSpPr>
        <p:spPr bwMode="auto">
          <a:xfrm>
            <a:off x="3605213" y="2279650"/>
            <a:ext cx="217805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3600">
                <a:solidFill>
                  <a:schemeClr val="bg1"/>
                </a:solidFill>
              </a:rPr>
              <a:t>Wrappers</a:t>
            </a:r>
            <a:endParaRPr lang="fr-FR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 Deployment diagrams</a:t>
            </a:r>
            <a:endParaRPr lang="en-GB" smtClean="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7337431" y="1993887"/>
            <a:ext cx="360363" cy="360362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7337425" y="6313488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897568" y="3613137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S1.configure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877181" y="3613137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S2.configure</a:t>
            </a:r>
          </a:p>
        </p:txBody>
      </p:sp>
      <p:sp>
        <p:nvSpPr>
          <p:cNvPr id="31757" name="Rectangle 8"/>
          <p:cNvSpPr>
            <a:spLocks noChangeArrowheads="1"/>
          </p:cNvSpPr>
          <p:nvPr/>
        </p:nvSpPr>
        <p:spPr bwMode="auto">
          <a:xfrm>
            <a:off x="7156450" y="2894013"/>
            <a:ext cx="720725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6796093" y="5052999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S1.start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6796093" y="5592749"/>
            <a:ext cx="1439863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S2.start</a:t>
            </a:r>
          </a:p>
        </p:txBody>
      </p:sp>
      <p:sp>
        <p:nvSpPr>
          <p:cNvPr id="31764" name="Rectangle 11"/>
          <p:cNvSpPr>
            <a:spLocks noChangeArrowheads="1"/>
          </p:cNvSpPr>
          <p:nvPr/>
        </p:nvSpPr>
        <p:spPr bwMode="auto">
          <a:xfrm flipV="1">
            <a:off x="7156450" y="4692650"/>
            <a:ext cx="720725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cxnSp>
        <p:nvCxnSpPr>
          <p:cNvPr id="26" name="AutoShape 12"/>
          <p:cNvCxnSpPr>
            <a:cxnSpLocks noChangeShapeType="1"/>
            <a:stCxn id="0" idx="2"/>
            <a:endCxn id="31757" idx="0"/>
          </p:cNvCxnSpPr>
          <p:nvPr/>
        </p:nvCxnSpPr>
        <p:spPr bwMode="auto">
          <a:xfrm>
            <a:off x="7516813" y="2352675"/>
            <a:ext cx="1587" cy="53975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AutoShape 13"/>
          <p:cNvCxnSpPr>
            <a:cxnSpLocks noChangeShapeType="1"/>
            <a:stCxn id="31757" idx="2"/>
            <a:endCxn id="0" idx="0"/>
          </p:cNvCxnSpPr>
          <p:nvPr/>
        </p:nvCxnSpPr>
        <p:spPr bwMode="auto">
          <a:xfrm rot="5400000">
            <a:off x="6709569" y="2804319"/>
            <a:ext cx="717550" cy="900112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AutoShape 14"/>
          <p:cNvCxnSpPr>
            <a:cxnSpLocks noChangeShapeType="1"/>
            <a:stCxn id="31757" idx="2"/>
            <a:endCxn id="0" idx="0"/>
          </p:cNvCxnSpPr>
          <p:nvPr/>
        </p:nvCxnSpPr>
        <p:spPr bwMode="auto">
          <a:xfrm rot="16200000" flipH="1">
            <a:off x="7698582" y="2713831"/>
            <a:ext cx="717550" cy="1081087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AutoShape 15"/>
          <p:cNvCxnSpPr>
            <a:cxnSpLocks noChangeShapeType="1"/>
            <a:stCxn id="0" idx="2"/>
            <a:endCxn id="31764" idx="2"/>
          </p:cNvCxnSpPr>
          <p:nvPr/>
        </p:nvCxnSpPr>
        <p:spPr bwMode="auto">
          <a:xfrm rot="16200000" flipH="1">
            <a:off x="6707188" y="3883025"/>
            <a:ext cx="719137" cy="90011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AutoShape 16"/>
          <p:cNvCxnSpPr>
            <a:cxnSpLocks noChangeShapeType="1"/>
            <a:stCxn id="0" idx="2"/>
            <a:endCxn id="31764" idx="2"/>
          </p:cNvCxnSpPr>
          <p:nvPr/>
        </p:nvCxnSpPr>
        <p:spPr bwMode="auto">
          <a:xfrm rot="5400000">
            <a:off x="7697788" y="3792538"/>
            <a:ext cx="719137" cy="1081087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AutoShape 17"/>
          <p:cNvCxnSpPr>
            <a:cxnSpLocks noChangeShapeType="1"/>
            <a:stCxn id="31764" idx="2"/>
            <a:endCxn id="0" idx="0"/>
          </p:cNvCxnSpPr>
          <p:nvPr/>
        </p:nvCxnSpPr>
        <p:spPr bwMode="auto">
          <a:xfrm>
            <a:off x="7516813" y="4692650"/>
            <a:ext cx="1587" cy="36036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8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7516813" y="5413375"/>
            <a:ext cx="1587" cy="180975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AutoShape 19"/>
          <p:cNvCxnSpPr>
            <a:cxnSpLocks noChangeShapeType="1"/>
            <a:stCxn id="0" idx="2"/>
            <a:endCxn id="31750" idx="0"/>
          </p:cNvCxnSpPr>
          <p:nvPr/>
        </p:nvCxnSpPr>
        <p:spPr bwMode="auto">
          <a:xfrm>
            <a:off x="7516813" y="5953125"/>
            <a:ext cx="1587" cy="36036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7337431" y="6313474"/>
            <a:ext cx="360363" cy="360362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1260475" y="4859338"/>
            <a:ext cx="3600451" cy="17780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S2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1260475" y="5219700"/>
            <a:ext cx="3600451" cy="1260475"/>
          </a:xfrm>
          <a:prstGeom prst="rect">
            <a:avLst/>
          </a:prstGeom>
          <a:noFill/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+wrapper : String = S2.xml</a:t>
            </a:r>
          </a:p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legacyFile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: String = S2.tgz</a:t>
            </a:r>
            <a:b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</a:b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+host-family : String = 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localhost</a:t>
            </a:r>
            <a:endParaRPr lang="en-GB" dirty="0">
              <a:solidFill>
                <a:srgbClr val="FFFFFF"/>
              </a:solidFill>
              <a:ea typeface="msmincho" charset="0"/>
              <a:cs typeface="msmincho" charset="0"/>
            </a:endParaRPr>
          </a:p>
        </p:txBody>
      </p:sp>
      <p:cxnSp>
        <p:nvCxnSpPr>
          <p:cNvPr id="31782" name="AutoShape 26"/>
          <p:cNvCxnSpPr>
            <a:cxnSpLocks noChangeShapeType="1"/>
            <a:stCxn id="0" idx="2"/>
            <a:endCxn id="0" idx="0"/>
          </p:cNvCxnSpPr>
          <p:nvPr/>
        </p:nvCxnSpPr>
        <p:spPr bwMode="auto">
          <a:xfrm rot="5400000">
            <a:off x="2517775" y="4316413"/>
            <a:ext cx="1087437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</p:cxnSp>
      <p:sp>
        <p:nvSpPr>
          <p:cNvPr id="31783" name="Text Box 27"/>
          <p:cNvSpPr txBox="1">
            <a:spLocks noChangeArrowheads="1"/>
          </p:cNvSpPr>
          <p:nvPr/>
        </p:nvSpPr>
        <p:spPr bwMode="auto">
          <a:xfrm>
            <a:off x="2700338" y="4500563"/>
            <a:ext cx="360362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>
                <a:solidFill>
                  <a:srgbClr val="FFFFFF"/>
                </a:solidFill>
                <a:ea typeface="msmincho"/>
                <a:cs typeface="msmincho"/>
              </a:rPr>
              <a:t>1</a:t>
            </a:r>
          </a:p>
        </p:txBody>
      </p:sp>
      <p:sp>
        <p:nvSpPr>
          <p:cNvPr id="31784" name="Text Box 28"/>
          <p:cNvSpPr txBox="1">
            <a:spLocks noChangeArrowheads="1"/>
          </p:cNvSpPr>
          <p:nvPr/>
        </p:nvSpPr>
        <p:spPr bwMode="auto">
          <a:xfrm>
            <a:off x="2700338" y="3779838"/>
            <a:ext cx="360362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</a:pPr>
            <a:r>
              <a:rPr lang="en-GB">
                <a:solidFill>
                  <a:srgbClr val="FFFFFF"/>
                </a:solidFill>
                <a:ea typeface="msmincho"/>
                <a:cs typeface="msmincho"/>
              </a:rPr>
              <a:t>1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1254098" y="5234006"/>
            <a:ext cx="3600451" cy="46029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balanced" dir="t"/>
          </a:scene3d>
          <a:sp3d prstMaterial="clear"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FR">
              <a:solidFill>
                <a:srgbClr val="FFFFFF"/>
              </a:solidFill>
              <a:ea typeface="msmincho"/>
              <a:cs typeface="msmincho"/>
            </a:endParaRP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60475" y="1993887"/>
            <a:ext cx="3600451" cy="17780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S2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260475" y="2354249"/>
            <a:ext cx="3600451" cy="1260475"/>
          </a:xfrm>
          <a:prstGeom prst="rect">
            <a:avLst/>
          </a:prstGeom>
          <a:noFill/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+wrapper : String = S2.xml</a:t>
            </a:r>
          </a:p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legacyFile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: String = S2.tgz</a:t>
            </a:r>
            <a:b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</a:b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+host-family : String = </a:t>
            </a: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localhost</a:t>
            </a:r>
            <a:endParaRPr lang="en-GB" dirty="0">
              <a:solidFill>
                <a:srgbClr val="FFFFFF"/>
              </a:solidFill>
              <a:ea typeface="msmincho" charset="0"/>
              <a:cs typeface="msmincho" charset="0"/>
            </a:endParaRPr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1254098" y="2368555"/>
            <a:ext cx="3600451" cy="46029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balanced" dir="t"/>
          </a:scene3d>
          <a:sp3d prstMaterial="clear"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FR">
              <a:solidFill>
                <a:srgbClr val="FFFFFF"/>
              </a:solidFill>
              <a:ea typeface="msmincho"/>
              <a:cs typeface="msmincho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33350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TUNe Presentation</a:t>
            </a:r>
            <a:br>
              <a:rPr lang="en-GB" smtClean="0"/>
            </a:br>
            <a:r>
              <a:rPr lang="en-GB" sz="3600" smtClean="0"/>
              <a:t> Reconfiguration diagrams</a:t>
            </a:r>
            <a:endParaRPr lang="en-GB" smtClean="0"/>
          </a:p>
        </p:txBody>
      </p:sp>
      <p:grpSp>
        <p:nvGrpSpPr>
          <p:cNvPr id="32771" name="Groupe 34"/>
          <p:cNvGrpSpPr>
            <a:grpSpLocks/>
          </p:cNvGrpSpPr>
          <p:nvPr/>
        </p:nvGrpSpPr>
        <p:grpSpPr bwMode="auto">
          <a:xfrm>
            <a:off x="3897313" y="1955800"/>
            <a:ext cx="2286000" cy="3648075"/>
            <a:chOff x="5254626" y="2422515"/>
            <a:chExt cx="2286006" cy="3646489"/>
          </a:xfrm>
        </p:grpSpPr>
        <p:grpSp>
          <p:nvGrpSpPr>
            <p:cNvPr id="32772" name="Group 3"/>
            <p:cNvGrpSpPr>
              <a:grpSpLocks/>
            </p:cNvGrpSpPr>
            <p:nvPr/>
          </p:nvGrpSpPr>
          <p:grpSpPr bwMode="auto">
            <a:xfrm>
              <a:off x="5694373" y="2776535"/>
              <a:ext cx="1846264" cy="3292481"/>
              <a:chOff x="2820" y="2129"/>
              <a:chExt cx="1163" cy="2074"/>
            </a:xfrm>
          </p:grpSpPr>
          <p:sp>
            <p:nvSpPr>
              <p:cNvPr id="43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auto">
              <a:xfrm>
                <a:off x="2948" y="2608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this.stop</a:t>
                </a: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auto">
              <a:xfrm>
                <a:off x="2948" y="3515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this.start</a:t>
                </a: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3288" y="3976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AutoShape 8"/>
              <p:cNvSpPr>
                <a:spLocks noChangeArrowheads="1"/>
              </p:cNvSpPr>
              <p:nvPr/>
            </p:nvSpPr>
            <p:spPr bwMode="auto">
              <a:xfrm>
                <a:off x="2820" y="3061"/>
                <a:ext cx="1163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err="1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this.reconfigure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cxnSp>
            <p:nvCxnSpPr>
              <p:cNvPr id="48" name="AutoShape 9"/>
              <p:cNvCxnSpPr>
                <a:cxnSpLocks noChangeShapeType="1"/>
                <a:stCxn id="43" idx="4"/>
                <a:endCxn id="44" idx="0"/>
              </p:cNvCxnSpPr>
              <p:nvPr/>
            </p:nvCxnSpPr>
            <p:spPr bwMode="auto">
              <a:xfrm rot="5400000">
                <a:off x="3276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AutoShape 10"/>
              <p:cNvCxnSpPr>
                <a:cxnSpLocks noChangeShapeType="1"/>
                <a:stCxn id="0" idx="2"/>
                <a:endCxn id="0" idx="0"/>
              </p:cNvCxnSpPr>
              <p:nvPr/>
            </p:nvCxnSpPr>
            <p:spPr bwMode="auto">
              <a:xfrm rot="5400000">
                <a:off x="3289" y="2948"/>
                <a:ext cx="226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AutoShape 11"/>
              <p:cNvCxnSpPr>
                <a:cxnSpLocks noChangeShapeType="1"/>
                <a:stCxn id="0" idx="2"/>
                <a:endCxn id="0" idx="0"/>
              </p:cNvCxnSpPr>
              <p:nvPr/>
            </p:nvCxnSpPr>
            <p:spPr bwMode="auto">
              <a:xfrm rot="5400000">
                <a:off x="3288" y="3402"/>
                <a:ext cx="22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AutoShape 12"/>
              <p:cNvCxnSpPr>
                <a:cxnSpLocks noChangeShapeType="1"/>
                <a:stCxn id="0" idx="2"/>
                <a:endCxn id="0" idx="0"/>
              </p:cNvCxnSpPr>
              <p:nvPr/>
            </p:nvCxnSpPr>
            <p:spPr bwMode="auto">
              <a:xfrm rot="5400000">
                <a:off x="3284" y="3860"/>
                <a:ext cx="234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rré corné 37"/>
            <p:cNvSpPr/>
            <p:nvPr/>
          </p:nvSpPr>
          <p:spPr bwMode="auto">
            <a:xfrm flipV="1">
              <a:off x="5254626" y="2422515"/>
              <a:ext cx="857256" cy="357190"/>
            </a:xfrm>
            <a:prstGeom prst="foldedCorner">
              <a:avLst>
                <a:gd name="adj" fmla="val 45111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0" hangingPunct="0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776" name="ZoneTexte 41"/>
            <p:cNvSpPr txBox="1">
              <a:spLocks noChangeArrowheads="1"/>
            </p:cNvSpPr>
            <p:nvPr/>
          </p:nvSpPr>
          <p:spPr bwMode="auto">
            <a:xfrm>
              <a:off x="5254626" y="2422515"/>
              <a:ext cx="748923" cy="349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>
                  <a:solidFill>
                    <a:schemeClr val="bg1"/>
                  </a:solidFill>
                </a:rPr>
                <a:t>event</a:t>
              </a:r>
              <a:endParaRPr lang="fr-FR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Context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 bwMode="auto">
          <a:xfrm>
            <a:off x="3417598" y="2208201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r>
              <a:rPr lang="fr-FR" b="1" dirty="0">
                <a:solidFill>
                  <a:schemeClr val="bg1"/>
                </a:solidFill>
              </a:rPr>
              <a:t>Migration</a:t>
            </a:r>
          </a:p>
        </p:txBody>
      </p:sp>
      <p:pic>
        <p:nvPicPr>
          <p:cNvPr id="3379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5275" y="5584825"/>
            <a:ext cx="1060450" cy="1074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379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6025" y="5580063"/>
            <a:ext cx="1060450" cy="1074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 dirty="0" smtClean="0">
                <a:solidFill>
                  <a:srgbClr val="99EFF1"/>
                </a:solidFill>
                <a:latin typeface="Arial Black" pitchFamily="34" charset="0"/>
              </a:rPr>
              <a:t>Pool Architecture</a:t>
            </a:r>
            <a:endParaRPr lang="en-GB" sz="4400" dirty="0">
              <a:solidFill>
                <a:srgbClr val="99EFF1"/>
              </a:solidFill>
              <a:latin typeface="Arial Black" pitchFamily="34" charset="0"/>
            </a:endParaRPr>
          </a:p>
          <a:p>
            <a:pPr algn="ctr" defTabSz="91440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40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23819" y="3494085"/>
            <a:ext cx="2144354" cy="19288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2660" y="1708135"/>
            <a:ext cx="1826670" cy="1393041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fr-FR" sz="2000" i="1" dirty="0"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24610" y="3494085"/>
            <a:ext cx="2144354" cy="19288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Dom0-2</a:t>
            </a:r>
          </a:p>
        </p:txBody>
      </p:sp>
      <p:pic>
        <p:nvPicPr>
          <p:cNvPr id="3380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8813" y="5137150"/>
            <a:ext cx="1060450" cy="1074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" name="Rectangle à coins arrondis 23"/>
          <p:cNvSpPr/>
          <p:nvPr/>
        </p:nvSpPr>
        <p:spPr bwMode="auto">
          <a:xfrm>
            <a:off x="1442209" y="2163977"/>
            <a:ext cx="1143008" cy="544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0488" y="2251075"/>
            <a:ext cx="1304925" cy="36988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defTabSz="914400" eaLnBrk="0" hangingPunct="0">
              <a:buFont typeface="Wingdings" charset="2"/>
              <a:buNone/>
              <a:defRPr/>
            </a:pPr>
            <a:r>
              <a:rPr lang="fr-F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DomU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+mn-cs"/>
            </a:endParaRPr>
          </a:p>
        </p:txBody>
      </p:sp>
      <p:cxnSp>
        <p:nvCxnSpPr>
          <p:cNvPr id="30" name="Connecteur en arc 29"/>
          <p:cNvCxnSpPr>
            <a:stCxn id="18" idx="0"/>
            <a:endCxn id="17" idx="3"/>
          </p:cNvCxnSpPr>
          <p:nvPr/>
        </p:nvCxnSpPr>
        <p:spPr bwMode="auto">
          <a:xfrm rot="16200000" flipV="1">
            <a:off x="2638425" y="2776538"/>
            <a:ext cx="2732087" cy="1989138"/>
          </a:xfrm>
          <a:prstGeom prst="curvedConnector2">
            <a:avLst/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29"/>
          <p:cNvCxnSpPr>
            <a:endCxn id="18" idx="1"/>
          </p:cNvCxnSpPr>
          <p:nvPr/>
        </p:nvCxnSpPr>
        <p:spPr bwMode="auto">
          <a:xfrm>
            <a:off x="2754313" y="4851400"/>
            <a:ext cx="1714500" cy="823913"/>
          </a:xfrm>
          <a:prstGeom prst="curvedConnector3">
            <a:avLst>
              <a:gd name="adj1" fmla="val 50000"/>
            </a:avLst>
          </a:prstGeom>
          <a:ln w="38100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4" name="ZoneTexte 43"/>
          <p:cNvSpPr txBox="1">
            <a:spLocks noChangeArrowheads="1"/>
          </p:cNvSpPr>
          <p:nvPr/>
        </p:nvSpPr>
        <p:spPr bwMode="auto">
          <a:xfrm>
            <a:off x="3111500" y="5494338"/>
            <a:ext cx="7747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815" name="ZoneTexte 44"/>
          <p:cNvSpPr txBox="1">
            <a:spLocks noChangeArrowheads="1"/>
          </p:cNvSpPr>
          <p:nvPr/>
        </p:nvSpPr>
        <p:spPr bwMode="auto">
          <a:xfrm>
            <a:off x="4754563" y="3636963"/>
            <a:ext cx="95408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>
                <a:solidFill>
                  <a:schemeClr val="bg1"/>
                </a:solidFill>
              </a:rPr>
              <a:t>Migrate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040180" y="6208729"/>
            <a:ext cx="1826670" cy="642941"/>
          </a:xfrm>
          <a:prstGeom prst="roundRect">
            <a:avLst>
              <a:gd name="adj" fmla="val 7132"/>
            </a:avLst>
          </a:prstGeom>
          <a:solidFill>
            <a:schemeClr val="accent5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TUNe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Administrator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182660" y="4422779"/>
            <a:ext cx="1826670" cy="821537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dirty="0">
                <a:cs typeface="Arial" pitchFamily="34" charset="0"/>
              </a:rPr>
              <a:t>Probe0-1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254890" y="4422779"/>
            <a:ext cx="1826670" cy="821537"/>
          </a:xfrm>
          <a:prstGeom prst="roundRect">
            <a:avLst>
              <a:gd name="adj" fmla="val 7132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dirty="0">
                <a:cs typeface="Arial" pitchFamily="34" charset="0"/>
              </a:rPr>
              <a:t>Probe0-2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Pool Architecture</a:t>
            </a:r>
            <a:br>
              <a:rPr lang="en-GB" dirty="0" smtClean="0"/>
            </a:br>
            <a:r>
              <a:rPr lang="en-GB" dirty="0" err="1" smtClean="0"/>
              <a:t>TUNe</a:t>
            </a:r>
            <a:r>
              <a:rPr lang="en-GB" dirty="0" smtClean="0"/>
              <a:t> wrappers</a:t>
            </a:r>
            <a:endParaRPr lang="en-GB" dirty="0" smtClean="0"/>
          </a:p>
        </p:txBody>
      </p:sp>
      <p:grpSp>
        <p:nvGrpSpPr>
          <p:cNvPr id="92" name="Groupe 91"/>
          <p:cNvGrpSpPr/>
          <p:nvPr/>
        </p:nvGrpSpPr>
        <p:grpSpPr>
          <a:xfrm>
            <a:off x="1440392" y="2669373"/>
            <a:ext cx="2879725" cy="2220928"/>
            <a:chOff x="262851" y="2116138"/>
            <a:chExt cx="2879725" cy="2220928"/>
          </a:xfrm>
        </p:grpSpPr>
        <p:sp>
          <p:nvSpPr>
            <p:cNvPr id="24578" name="AutoShape 2"/>
            <p:cNvSpPr>
              <a:spLocks noChangeArrowheads="1"/>
            </p:cNvSpPr>
            <p:nvPr/>
          </p:nvSpPr>
          <p:spPr bwMode="auto">
            <a:xfrm>
              <a:off x="262851" y="2973404"/>
              <a:ext cx="2879725" cy="1363662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90000" tIns="45000" rIns="90000" bIns="45000" anchor="b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 dirty="0" err="1">
                  <a:solidFill>
                    <a:srgbClr val="FFFFFF"/>
                  </a:solidFill>
                  <a:ea typeface="msmincho" charset="0"/>
                  <a:cs typeface="msmincho" charset="0"/>
                </a:rPr>
                <a:t>domU</a:t>
              </a:r>
              <a:r>
                <a:rPr lang="en-GB" dirty="0">
                  <a:solidFill>
                    <a:srgbClr val="FFFFFF"/>
                  </a:solidFill>
                  <a:ea typeface="msmincho" charset="0"/>
                  <a:cs typeface="msmincho" charset="0"/>
                </a:rPr>
                <a:t> wrapper</a:t>
              </a:r>
            </a:p>
          </p:txBody>
        </p:sp>
        <p:sp>
          <p:nvSpPr>
            <p:cNvPr id="34822" name="Line 3"/>
            <p:cNvSpPr>
              <a:spLocks noChangeShapeType="1"/>
            </p:cNvSpPr>
            <p:nvPr/>
          </p:nvSpPr>
          <p:spPr bwMode="auto">
            <a:xfrm>
              <a:off x="1161385" y="2973388"/>
              <a:ext cx="1587" cy="15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23" name="Group 4"/>
            <p:cNvGrpSpPr>
              <a:grpSpLocks/>
            </p:cNvGrpSpPr>
            <p:nvPr/>
          </p:nvGrpSpPr>
          <p:grpSpPr bwMode="auto">
            <a:xfrm>
              <a:off x="442247" y="2794000"/>
              <a:ext cx="358775" cy="179388"/>
              <a:chOff x="567" y="1976"/>
              <a:chExt cx="226" cy="113"/>
            </a:xfrm>
          </p:grpSpPr>
          <p:sp>
            <p:nvSpPr>
              <p:cNvPr id="24581" name="Line 5"/>
              <p:cNvSpPr>
                <a:spLocks noChangeShapeType="1"/>
              </p:cNvSpPr>
              <p:nvPr/>
            </p:nvSpPr>
            <p:spPr bwMode="auto">
              <a:xfrm>
                <a:off x="680" y="1976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82" name="Line 6"/>
              <p:cNvSpPr>
                <a:spLocks noChangeShapeType="1"/>
              </p:cNvSpPr>
              <p:nvPr/>
            </p:nvSpPr>
            <p:spPr bwMode="auto">
              <a:xfrm>
                <a:off x="567" y="1976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4824" name="Group 7"/>
            <p:cNvGrpSpPr>
              <a:grpSpLocks/>
            </p:cNvGrpSpPr>
            <p:nvPr/>
          </p:nvGrpSpPr>
          <p:grpSpPr bwMode="auto">
            <a:xfrm>
              <a:off x="981997" y="2794000"/>
              <a:ext cx="358775" cy="179388"/>
              <a:chOff x="907" y="1976"/>
              <a:chExt cx="226" cy="113"/>
            </a:xfrm>
          </p:grpSpPr>
          <p:sp>
            <p:nvSpPr>
              <p:cNvPr id="24584" name="Line 8"/>
              <p:cNvSpPr>
                <a:spLocks noChangeShapeType="1"/>
              </p:cNvSpPr>
              <p:nvPr/>
            </p:nvSpPr>
            <p:spPr bwMode="auto">
              <a:xfrm>
                <a:off x="1020" y="1976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85" name="Line 9"/>
              <p:cNvSpPr>
                <a:spLocks noChangeShapeType="1"/>
              </p:cNvSpPr>
              <p:nvPr/>
            </p:nvSpPr>
            <p:spPr bwMode="auto">
              <a:xfrm>
                <a:off x="907" y="1976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4825" name="Group 10"/>
            <p:cNvGrpSpPr>
              <a:grpSpLocks/>
            </p:cNvGrpSpPr>
            <p:nvPr/>
          </p:nvGrpSpPr>
          <p:grpSpPr bwMode="auto">
            <a:xfrm>
              <a:off x="1521747" y="2794000"/>
              <a:ext cx="358775" cy="179388"/>
              <a:chOff x="1247" y="1976"/>
              <a:chExt cx="226" cy="113"/>
            </a:xfrm>
          </p:grpSpPr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>
                <a:off x="1361" y="1976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88" name="Line 12"/>
              <p:cNvSpPr>
                <a:spLocks noChangeShapeType="1"/>
              </p:cNvSpPr>
              <p:nvPr/>
            </p:nvSpPr>
            <p:spPr bwMode="auto">
              <a:xfrm>
                <a:off x="1247" y="1976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sp>
          <p:nvSpPr>
            <p:cNvPr id="34826" name="Text Box 13"/>
            <p:cNvSpPr txBox="1">
              <a:spLocks noChangeArrowheads="1"/>
            </p:cNvSpPr>
            <p:nvPr/>
          </p:nvSpPr>
          <p:spPr bwMode="auto">
            <a:xfrm rot="-2220000">
              <a:off x="366047" y="225583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Start</a:t>
              </a:r>
            </a:p>
          </p:txBody>
        </p:sp>
        <p:sp>
          <p:nvSpPr>
            <p:cNvPr id="34827" name="Text Box 14"/>
            <p:cNvSpPr txBox="1">
              <a:spLocks noChangeArrowheads="1"/>
            </p:cNvSpPr>
            <p:nvPr/>
          </p:nvSpPr>
          <p:spPr bwMode="auto">
            <a:xfrm rot="-2220000">
              <a:off x="905797" y="225583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Stop</a:t>
              </a:r>
            </a:p>
          </p:txBody>
        </p:sp>
        <p:sp>
          <p:nvSpPr>
            <p:cNvPr id="34828" name="Text Box 15"/>
            <p:cNvSpPr txBox="1">
              <a:spLocks noChangeArrowheads="1"/>
            </p:cNvSpPr>
            <p:nvPr/>
          </p:nvSpPr>
          <p:spPr bwMode="auto">
            <a:xfrm rot="-1860000">
              <a:off x="1536033" y="2116138"/>
              <a:ext cx="126047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Migrate</a:t>
              </a:r>
            </a:p>
          </p:txBody>
        </p:sp>
        <p:sp>
          <p:nvSpPr>
            <p:cNvPr id="24592" name="AutoShape 16"/>
            <p:cNvSpPr>
              <a:spLocks noChangeArrowheads="1"/>
            </p:cNvSpPr>
            <p:nvPr/>
          </p:nvSpPr>
          <p:spPr bwMode="auto">
            <a:xfrm>
              <a:off x="442239" y="3076591"/>
              <a:ext cx="2520950" cy="720725"/>
            </a:xfrm>
            <a:prstGeom prst="roundRect">
              <a:avLst>
                <a:gd name="adj" fmla="val 32282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>
                  <a:solidFill>
                    <a:srgbClr val="FFFFFF"/>
                  </a:solidFill>
                  <a:ea typeface="msmincho" charset="0"/>
                  <a:cs typeface="msmincho" charset="0"/>
                </a:rPr>
                <a:t>domU</a:t>
              </a: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5760509" y="3099586"/>
            <a:ext cx="2879725" cy="1360503"/>
            <a:chOff x="262851" y="4776788"/>
            <a:chExt cx="2879725" cy="1360503"/>
          </a:xfrm>
        </p:grpSpPr>
        <p:sp>
          <p:nvSpPr>
            <p:cNvPr id="24593" name="AutoShape 17"/>
            <p:cNvSpPr>
              <a:spLocks noChangeArrowheads="1"/>
            </p:cNvSpPr>
            <p:nvPr/>
          </p:nvSpPr>
          <p:spPr bwMode="auto">
            <a:xfrm>
              <a:off x="262851" y="5494354"/>
              <a:ext cx="2879725" cy="642937"/>
            </a:xfrm>
            <a:prstGeom prst="roundRect">
              <a:avLst>
                <a:gd name="adj" fmla="val 1227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r>
                <a:rPr lang="en-GB" dirty="0">
                  <a:solidFill>
                    <a:srgbClr val="FFFFFF"/>
                  </a:solidFill>
                  <a:ea typeface="msmincho" charset="0"/>
                  <a:cs typeface="msmincho" charset="0"/>
                </a:rPr>
                <a:t>Probe wrapper</a:t>
              </a:r>
            </a:p>
          </p:txBody>
        </p:sp>
        <p:sp>
          <p:nvSpPr>
            <p:cNvPr id="34835" name="Line 18"/>
            <p:cNvSpPr>
              <a:spLocks noChangeShapeType="1"/>
            </p:cNvSpPr>
            <p:nvPr/>
          </p:nvSpPr>
          <p:spPr bwMode="auto">
            <a:xfrm>
              <a:off x="1161385" y="5494338"/>
              <a:ext cx="1587" cy="158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36" name="Group 19"/>
            <p:cNvGrpSpPr>
              <a:grpSpLocks/>
            </p:cNvGrpSpPr>
            <p:nvPr/>
          </p:nvGrpSpPr>
          <p:grpSpPr bwMode="auto">
            <a:xfrm>
              <a:off x="442247" y="5313363"/>
              <a:ext cx="358775" cy="179387"/>
              <a:chOff x="567" y="3563"/>
              <a:chExt cx="226" cy="113"/>
            </a:xfrm>
          </p:grpSpPr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680" y="3563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567" y="3563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grpSp>
          <p:nvGrpSpPr>
            <p:cNvPr id="34837" name="Group 22"/>
            <p:cNvGrpSpPr>
              <a:grpSpLocks/>
            </p:cNvGrpSpPr>
            <p:nvPr/>
          </p:nvGrpSpPr>
          <p:grpSpPr bwMode="auto">
            <a:xfrm>
              <a:off x="981997" y="5313363"/>
              <a:ext cx="358775" cy="179387"/>
              <a:chOff x="907" y="3563"/>
              <a:chExt cx="226" cy="113"/>
            </a:xfrm>
          </p:grpSpPr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1020" y="3563"/>
                <a:ext cx="1" cy="11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907" y="3563"/>
                <a:ext cx="227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charset="2"/>
                  <a:buNone/>
                  <a:defRPr/>
                </a:pPr>
                <a:endParaRPr lang="fr-FR"/>
              </a:p>
            </p:txBody>
          </p:sp>
        </p:grpSp>
        <p:sp>
          <p:nvSpPr>
            <p:cNvPr id="34838" name="Text Box 25"/>
            <p:cNvSpPr txBox="1">
              <a:spLocks noChangeArrowheads="1"/>
            </p:cNvSpPr>
            <p:nvPr/>
          </p:nvSpPr>
          <p:spPr bwMode="auto">
            <a:xfrm rot="-2220000">
              <a:off x="366047" y="477678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Start</a:t>
              </a:r>
            </a:p>
          </p:txBody>
        </p:sp>
        <p:sp>
          <p:nvSpPr>
            <p:cNvPr id="34839" name="Text Box 26"/>
            <p:cNvSpPr txBox="1">
              <a:spLocks noChangeArrowheads="1"/>
            </p:cNvSpPr>
            <p:nvPr/>
          </p:nvSpPr>
          <p:spPr bwMode="auto">
            <a:xfrm rot="-2220000">
              <a:off x="905797" y="4776788"/>
              <a:ext cx="720725" cy="347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</a:pPr>
              <a:r>
                <a:rPr lang="en-GB">
                  <a:solidFill>
                    <a:srgbClr val="FFFFFF"/>
                  </a:solidFill>
                  <a:ea typeface="msmincho"/>
                  <a:cs typeface="msmincho"/>
                </a:rPr>
                <a:t>Stop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Pool Architecture</a:t>
            </a:r>
            <a:br>
              <a:rPr lang="en-GB" dirty="0" smtClean="0"/>
            </a:br>
            <a:r>
              <a:rPr lang="en-GB" dirty="0" err="1" smtClean="0"/>
              <a:t>TUNe</a:t>
            </a:r>
            <a:r>
              <a:rPr lang="en-GB" dirty="0" smtClean="0"/>
              <a:t> </a:t>
            </a:r>
            <a:r>
              <a:rPr lang="en-GB" dirty="0" smtClean="0"/>
              <a:t>Diagrams</a:t>
            </a:r>
            <a:endParaRPr lang="en-GB" dirty="0" smtClean="0"/>
          </a:p>
        </p:txBody>
      </p:sp>
      <p:grpSp>
        <p:nvGrpSpPr>
          <p:cNvPr id="7" name="Groupe 56"/>
          <p:cNvGrpSpPr/>
          <p:nvPr/>
        </p:nvGrpSpPr>
        <p:grpSpPr>
          <a:xfrm>
            <a:off x="3844930" y="2558709"/>
            <a:ext cx="2390766" cy="2442257"/>
            <a:chOff x="6432560" y="2259467"/>
            <a:chExt cx="2390766" cy="2442257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6432560" y="2860228"/>
              <a:ext cx="2390766" cy="1841496"/>
              <a:chOff x="2648" y="2129"/>
              <a:chExt cx="1506" cy="1160"/>
            </a:xfrm>
          </p:grpSpPr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AutoShape 5"/>
              <p:cNvSpPr>
                <a:spLocks noChangeArrowheads="1"/>
              </p:cNvSpPr>
              <p:nvPr/>
            </p:nvSpPr>
            <p:spPr bwMode="auto">
              <a:xfrm>
                <a:off x="2648" y="2608"/>
                <a:ext cx="1506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err="1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this.probed.migrate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3288" y="3062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" name="AutoShape 9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3276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AutoShape 10"/>
              <p:cNvCxnSpPr>
                <a:cxnSpLocks noChangeShapeType="1"/>
                <a:stCxn id="34" idx="2"/>
                <a:endCxn id="36" idx="0"/>
              </p:cNvCxnSpPr>
              <p:nvPr/>
            </p:nvCxnSpPr>
            <p:spPr bwMode="auto">
              <a:xfrm rot="5400000">
                <a:off x="3288" y="2948"/>
                <a:ext cx="22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54"/>
            <p:cNvGrpSpPr/>
            <p:nvPr/>
          </p:nvGrpSpPr>
          <p:grpSpPr>
            <a:xfrm>
              <a:off x="6672263" y="2259467"/>
              <a:ext cx="1000117" cy="357189"/>
              <a:chOff x="6265863" y="2506210"/>
              <a:chExt cx="1000117" cy="357189"/>
            </a:xfrm>
          </p:grpSpPr>
          <p:sp>
            <p:nvSpPr>
              <p:cNvPr id="31" name="Carré corné 30"/>
              <p:cNvSpPr/>
              <p:nvPr/>
            </p:nvSpPr>
            <p:spPr bwMode="auto">
              <a:xfrm flipV="1">
                <a:off x="6265863" y="2506210"/>
                <a:ext cx="1000117" cy="357189"/>
              </a:xfrm>
              <a:prstGeom prst="foldedCorner">
                <a:avLst>
                  <a:gd name="adj" fmla="val 4511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34845" name="ZoneTexte 31"/>
              <p:cNvSpPr txBox="1">
                <a:spLocks noChangeArrowheads="1"/>
              </p:cNvSpPr>
              <p:nvPr/>
            </p:nvSpPr>
            <p:spPr bwMode="auto">
              <a:xfrm>
                <a:off x="6265863" y="2506210"/>
                <a:ext cx="954102" cy="349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dirty="0" err="1">
                    <a:solidFill>
                      <a:schemeClr val="bg1"/>
                    </a:solidFill>
                  </a:rPr>
                  <a:t>Migrate</a:t>
                </a:r>
                <a:endParaRPr lang="fr-FR" dirty="0"/>
              </a:p>
            </p:txBody>
          </p:sp>
        </p:grpSp>
      </p:grpSp>
      <p:grpSp>
        <p:nvGrpSpPr>
          <p:cNvPr id="10" name="Groupe 57"/>
          <p:cNvGrpSpPr/>
          <p:nvPr/>
        </p:nvGrpSpPr>
        <p:grpSpPr>
          <a:xfrm>
            <a:off x="915994" y="2167389"/>
            <a:ext cx="2012942" cy="3224897"/>
            <a:chOff x="6623059" y="2259467"/>
            <a:chExt cx="2012942" cy="3224897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6623059" y="2860231"/>
              <a:ext cx="2012942" cy="2624133"/>
              <a:chOff x="2768" y="2129"/>
              <a:chExt cx="1268" cy="1653"/>
            </a:xfrm>
          </p:grpSpPr>
          <p:sp>
            <p:nvSpPr>
              <p:cNvPr id="64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AutoShape 5"/>
              <p:cNvSpPr>
                <a:spLocks noChangeArrowheads="1"/>
              </p:cNvSpPr>
              <p:nvPr/>
            </p:nvSpPr>
            <p:spPr bwMode="auto">
              <a:xfrm>
                <a:off x="2948" y="2608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etch1-1.start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auto">
              <a:xfrm>
                <a:off x="3288" y="3555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AutoShape 8"/>
              <p:cNvSpPr>
                <a:spLocks noChangeArrowheads="1"/>
              </p:cNvSpPr>
              <p:nvPr/>
            </p:nvSpPr>
            <p:spPr bwMode="auto">
              <a:xfrm>
                <a:off x="2768" y="3061"/>
                <a:ext cx="1268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sz="1600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etch1-1-Probe.start</a:t>
                </a:r>
                <a:endParaRPr lang="en-GB" sz="1600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cxnSp>
            <p:nvCxnSpPr>
              <p:cNvPr id="69" name="AutoShape 9"/>
              <p:cNvCxnSpPr>
                <a:cxnSpLocks noChangeShapeType="1"/>
                <a:stCxn id="64" idx="4"/>
                <a:endCxn id="65" idx="0"/>
              </p:cNvCxnSpPr>
              <p:nvPr/>
            </p:nvCxnSpPr>
            <p:spPr bwMode="auto">
              <a:xfrm rot="5400000">
                <a:off x="3275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AutoShape 10"/>
              <p:cNvCxnSpPr>
                <a:cxnSpLocks noChangeShapeType="1"/>
              </p:cNvCxnSpPr>
              <p:nvPr/>
            </p:nvCxnSpPr>
            <p:spPr bwMode="auto">
              <a:xfrm rot="5400000">
                <a:off x="3288" y="2948"/>
                <a:ext cx="226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AutoShape 11"/>
              <p:cNvCxnSpPr>
                <a:cxnSpLocks noChangeShapeType="1"/>
                <a:stCxn id="68" idx="2"/>
                <a:endCxn id="67" idx="0"/>
              </p:cNvCxnSpPr>
              <p:nvPr/>
            </p:nvCxnSpPr>
            <p:spPr bwMode="auto">
              <a:xfrm rot="5400000">
                <a:off x="3268" y="3421"/>
                <a:ext cx="26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60"/>
            <p:cNvGrpSpPr/>
            <p:nvPr/>
          </p:nvGrpSpPr>
          <p:grpSpPr>
            <a:xfrm>
              <a:off x="6672263" y="2259467"/>
              <a:ext cx="1005792" cy="357189"/>
              <a:chOff x="6265863" y="2506210"/>
              <a:chExt cx="1005792" cy="357189"/>
            </a:xfrm>
          </p:grpSpPr>
          <p:sp>
            <p:nvSpPr>
              <p:cNvPr id="62" name="Carré corné 61"/>
              <p:cNvSpPr/>
              <p:nvPr/>
            </p:nvSpPr>
            <p:spPr bwMode="auto">
              <a:xfrm flipV="1">
                <a:off x="6265863" y="2506210"/>
                <a:ext cx="1000117" cy="357189"/>
              </a:xfrm>
              <a:prstGeom prst="foldedCorner">
                <a:avLst>
                  <a:gd name="adj" fmla="val 4511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ZoneTexte 31"/>
              <p:cNvSpPr txBox="1">
                <a:spLocks noChangeArrowheads="1"/>
              </p:cNvSpPr>
              <p:nvPr/>
            </p:nvSpPr>
            <p:spPr bwMode="auto">
              <a:xfrm>
                <a:off x="6265863" y="2506210"/>
                <a:ext cx="1005792" cy="353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dirty="0" smtClean="0">
                    <a:solidFill>
                      <a:schemeClr val="bg1"/>
                    </a:solidFill>
                  </a:rPr>
                  <a:t>Start</a:t>
                </a:r>
                <a:endParaRPr lang="fr-FR" dirty="0"/>
              </a:p>
            </p:txBody>
          </p:sp>
        </p:grpSp>
      </p:grpSp>
      <p:grpSp>
        <p:nvGrpSpPr>
          <p:cNvPr id="91" name="Groupe 57"/>
          <p:cNvGrpSpPr/>
          <p:nvPr/>
        </p:nvGrpSpPr>
        <p:grpSpPr>
          <a:xfrm>
            <a:off x="7151690" y="2167389"/>
            <a:ext cx="2012942" cy="3224897"/>
            <a:chOff x="6623059" y="2259467"/>
            <a:chExt cx="2012942" cy="3224897"/>
          </a:xfrm>
        </p:grpSpPr>
        <p:grpSp>
          <p:nvGrpSpPr>
            <p:cNvPr id="92" name="Group 3"/>
            <p:cNvGrpSpPr>
              <a:grpSpLocks/>
            </p:cNvGrpSpPr>
            <p:nvPr/>
          </p:nvGrpSpPr>
          <p:grpSpPr bwMode="auto">
            <a:xfrm>
              <a:off x="6623059" y="2860231"/>
              <a:ext cx="2012942" cy="2624133"/>
              <a:chOff x="2768" y="2129"/>
              <a:chExt cx="1268" cy="1653"/>
            </a:xfrm>
          </p:grpSpPr>
          <p:sp>
            <p:nvSpPr>
              <p:cNvPr id="96" name="Oval 4"/>
              <p:cNvSpPr>
                <a:spLocks noChangeArrowheads="1"/>
              </p:cNvSpPr>
              <p:nvPr/>
            </p:nvSpPr>
            <p:spPr bwMode="auto">
              <a:xfrm>
                <a:off x="3288" y="2129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AutoShape 5"/>
              <p:cNvSpPr>
                <a:spLocks noChangeArrowheads="1"/>
              </p:cNvSpPr>
              <p:nvPr/>
            </p:nvSpPr>
            <p:spPr bwMode="auto">
              <a:xfrm>
                <a:off x="2948" y="2608"/>
                <a:ext cx="907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etch1-1.stop</a:t>
                </a:r>
                <a:endParaRPr lang="en-GB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sp>
            <p:nvSpPr>
              <p:cNvPr id="98" name="Oval 7"/>
              <p:cNvSpPr>
                <a:spLocks noChangeArrowheads="1"/>
              </p:cNvSpPr>
              <p:nvPr/>
            </p:nvSpPr>
            <p:spPr bwMode="auto">
              <a:xfrm>
                <a:off x="3288" y="3555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endParaRPr lang="fr-FR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AutoShape 8"/>
              <p:cNvSpPr>
                <a:spLocks noChangeArrowheads="1"/>
              </p:cNvSpPr>
              <p:nvPr/>
            </p:nvSpPr>
            <p:spPr bwMode="auto">
              <a:xfrm>
                <a:off x="2768" y="3061"/>
                <a:ext cx="1268" cy="22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algn="ctr"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charset="2"/>
                  <a:buNone/>
                  <a:tabLst>
                    <a:tab pos="723900" algn="l"/>
                  </a:tabLst>
                  <a:defRPr/>
                </a:pPr>
                <a:r>
                  <a:rPr lang="en-GB" sz="1600" dirty="0" smtClean="0">
                    <a:solidFill>
                      <a:srgbClr val="FFFFFF"/>
                    </a:solidFill>
                    <a:ea typeface="msmincho" charset="0"/>
                    <a:cs typeface="msmincho" charset="0"/>
                  </a:rPr>
                  <a:t>etch1-1-Probe.stop</a:t>
                </a:r>
                <a:endParaRPr lang="en-GB" sz="1600" dirty="0">
                  <a:solidFill>
                    <a:srgbClr val="FFFFFF"/>
                  </a:solidFill>
                  <a:ea typeface="msmincho" charset="0"/>
                  <a:cs typeface="msmincho" charset="0"/>
                </a:endParaRPr>
              </a:p>
            </p:txBody>
          </p:sp>
          <p:cxnSp>
            <p:nvCxnSpPr>
              <p:cNvPr id="100" name="AutoShape 9"/>
              <p:cNvCxnSpPr>
                <a:cxnSpLocks noChangeShapeType="1"/>
                <a:stCxn id="96" idx="4"/>
                <a:endCxn id="97" idx="0"/>
              </p:cNvCxnSpPr>
              <p:nvPr/>
            </p:nvCxnSpPr>
            <p:spPr bwMode="auto">
              <a:xfrm rot="5400000">
                <a:off x="3275" y="2482"/>
                <a:ext cx="252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AutoShape 10"/>
              <p:cNvCxnSpPr>
                <a:cxnSpLocks noChangeShapeType="1"/>
              </p:cNvCxnSpPr>
              <p:nvPr/>
            </p:nvCxnSpPr>
            <p:spPr bwMode="auto">
              <a:xfrm rot="5400000">
                <a:off x="3288" y="2948"/>
                <a:ext cx="226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AutoShape 11"/>
              <p:cNvCxnSpPr>
                <a:cxnSpLocks noChangeShapeType="1"/>
                <a:stCxn id="99" idx="2"/>
                <a:endCxn id="98" idx="0"/>
              </p:cNvCxnSpPr>
              <p:nvPr/>
            </p:nvCxnSpPr>
            <p:spPr bwMode="auto">
              <a:xfrm rot="5400000">
                <a:off x="3268" y="3421"/>
                <a:ext cx="267" cy="1"/>
              </a:xfrm>
              <a:prstGeom prst="bentConnector3">
                <a:avLst>
                  <a:gd name="adj1" fmla="val 50000"/>
                </a:avLst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e 60"/>
            <p:cNvGrpSpPr/>
            <p:nvPr/>
          </p:nvGrpSpPr>
          <p:grpSpPr>
            <a:xfrm>
              <a:off x="6672263" y="2259467"/>
              <a:ext cx="1005792" cy="357189"/>
              <a:chOff x="6265863" y="2506210"/>
              <a:chExt cx="1005792" cy="357189"/>
            </a:xfrm>
          </p:grpSpPr>
          <p:sp>
            <p:nvSpPr>
              <p:cNvPr id="94" name="Carré corné 93"/>
              <p:cNvSpPr/>
              <p:nvPr/>
            </p:nvSpPr>
            <p:spPr bwMode="auto">
              <a:xfrm flipV="1">
                <a:off x="6265863" y="2506210"/>
                <a:ext cx="1000117" cy="357189"/>
              </a:xfrm>
              <a:prstGeom prst="foldedCorner">
                <a:avLst>
                  <a:gd name="adj" fmla="val 4511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914400" eaLnBrk="0" hangingPunct="0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ZoneTexte 31"/>
              <p:cNvSpPr txBox="1">
                <a:spLocks noChangeArrowheads="1"/>
              </p:cNvSpPr>
              <p:nvPr/>
            </p:nvSpPr>
            <p:spPr bwMode="auto">
              <a:xfrm>
                <a:off x="6265863" y="2506210"/>
                <a:ext cx="1005792" cy="353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dirty="0" smtClean="0">
                    <a:solidFill>
                      <a:schemeClr val="bg1"/>
                    </a:solidFill>
                  </a:rPr>
                  <a:t>Stop</a:t>
                </a:r>
                <a:endParaRPr lang="fr-FR" dirty="0"/>
              </a:p>
            </p:txBody>
          </p:sp>
        </p:grp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Project Management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00113" y="2017713"/>
            <a:ext cx="8280400" cy="345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marL="377825" indent="-377825">
              <a:lnSpc>
                <a:spcPct val="93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>
                <a:solidFill>
                  <a:schemeClr val="bg1"/>
                </a:solidFill>
              </a:rPr>
              <a:t>Google Code version control software</a:t>
            </a:r>
          </a:p>
          <a:p>
            <a:pPr marL="377825" indent="-377825">
              <a:lnSpc>
                <a:spcPct val="93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>
                <a:solidFill>
                  <a:schemeClr val="bg1"/>
                </a:solidFill>
              </a:rPr>
              <a:t>Specification document</a:t>
            </a:r>
          </a:p>
          <a:p>
            <a:pPr marL="377825" indent="-377825">
              <a:lnSpc>
                <a:spcPct val="93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>
                <a:solidFill>
                  <a:schemeClr val="bg1"/>
                </a:solidFill>
              </a:rPr>
              <a:t>Architecture document</a:t>
            </a:r>
          </a:p>
          <a:p>
            <a:pPr marL="377825" indent="-377825">
              <a:lnSpc>
                <a:spcPct val="93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>
                <a:solidFill>
                  <a:schemeClr val="bg1"/>
                </a:solidFill>
              </a:rPr>
              <a:t>Risk Analysis</a:t>
            </a:r>
          </a:p>
          <a:p>
            <a:pPr marL="377825" indent="-377825">
              <a:lnSpc>
                <a:spcPct val="93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>
                <a:solidFill>
                  <a:schemeClr val="bg1"/>
                </a:solidFill>
              </a:rPr>
              <a:t>Action List</a:t>
            </a:r>
          </a:p>
          <a:p>
            <a:pPr marL="377825" indent="-377825">
              <a:lnSpc>
                <a:spcPct val="93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>
                <a:solidFill>
                  <a:schemeClr val="bg1"/>
                </a:solidFill>
              </a:rPr>
              <a:t>Schedule</a:t>
            </a:r>
          </a:p>
          <a:p>
            <a:pPr marL="377825" indent="-377825">
              <a:lnSpc>
                <a:spcPct val="93000"/>
              </a:lnSpc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>
                <a:solidFill>
                  <a:schemeClr val="bg1"/>
                </a:solidFill>
              </a:rPr>
              <a:t>Tutorials</a:t>
            </a:r>
          </a:p>
          <a:p>
            <a:pPr marL="377825" indent="-377825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>
              <a:solidFill>
                <a:srgbClr val="FFFFFF"/>
              </a:solidFill>
              <a:ea typeface="msmincho"/>
              <a:cs typeface="msmincho"/>
            </a:endParaRPr>
          </a:p>
          <a:p>
            <a:pPr marL="377825" indent="-377825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>
              <a:solidFill>
                <a:srgbClr val="FFFFFF"/>
              </a:solidFill>
              <a:ea typeface="msmincho"/>
              <a:cs typeface="msmincho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endParaRPr lang="en-GB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ChangeArrowheads="1"/>
          </p:cNvSpPr>
          <p:nvPr/>
        </p:nvSpPr>
        <p:spPr bwMode="auto">
          <a:xfrm>
            <a:off x="611188" y="2851150"/>
            <a:ext cx="8858250" cy="3071813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Specification document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11188" y="2851150"/>
          <a:ext cx="8858250" cy="3082925"/>
        </p:xfrm>
        <a:graphic>
          <a:graphicData uri="http://schemas.openxmlformats.org/drawingml/2006/table">
            <a:tbl>
              <a:tblPr/>
              <a:tblGrid>
                <a:gridCol w="815975"/>
                <a:gridCol w="1541462"/>
                <a:gridCol w="6500813"/>
              </a:tblGrid>
              <a:tr h="647700">
                <a:tc rowSpan="5"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Requirement Formulation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Calculation results will not be affected by virtual machine migration.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Rational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Migration should keep virtual machine memory state and hosted applications execution background.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Priority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P0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Demand Reference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D4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Test Reference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4464" marR="34464" marT="34464" marB="344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T3</a:t>
                      </a:r>
                    </a:p>
                  </a:txBody>
                  <a:tcPr marL="34464" marR="34464" marT="34464" marB="34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198438" y="1636713"/>
            <a:ext cx="9683750" cy="4286250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Risk Analysis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82563" y="1636713"/>
          <a:ext cx="9683750" cy="4286252"/>
        </p:xfrm>
        <a:graphic>
          <a:graphicData uri="http://schemas.openxmlformats.org/drawingml/2006/table">
            <a:tbl>
              <a:tblPr/>
              <a:tblGrid>
                <a:gridCol w="2576512"/>
                <a:gridCol w="1171575"/>
                <a:gridCol w="1016000"/>
                <a:gridCol w="936625"/>
                <a:gridCol w="1992313"/>
                <a:gridCol w="1990725"/>
              </a:tblGrid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Risk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Probability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Criticality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Product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Preventive Actions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Corrective Actions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Data loss (large size) 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Copy on external hard drive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Backup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Data loss (small size) 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Copy on SVN repository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Backup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Network breakdown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Local copy of documentation and API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Schedule adaptation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System crash (OS, VM)</a:t>
                      </a:r>
                    </a:p>
                  </a:txBody>
                  <a:tcPr marL="23416" marR="23416" marT="23416" marB="2341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 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Installation guide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Reinstall</a:t>
                      </a:r>
                    </a:p>
                  </a:txBody>
                  <a:tcPr marL="23416" marR="23416" marT="23416" marB="234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Action List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11188" y="2636838"/>
            <a:ext cx="8858250" cy="2500312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11188" y="2638425"/>
          <a:ext cx="8858250" cy="2499360"/>
        </p:xfrm>
        <a:graphic>
          <a:graphicData uri="http://schemas.openxmlformats.org/drawingml/2006/table">
            <a:tbl>
              <a:tblPr/>
              <a:tblGrid>
                <a:gridCol w="1265237"/>
                <a:gridCol w="1949450"/>
                <a:gridCol w="1143000"/>
                <a:gridCol w="1143000"/>
                <a:gridCol w="1285875"/>
                <a:gridCol w="1071563"/>
                <a:gridCol w="100012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Deadline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Whole team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(Xen Attitune Team)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Julien C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(Doudou)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Julien L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(Juju)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Ezequiel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(L’Argentin)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Hery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Mathieu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(Le 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Schedule</a:t>
            </a:r>
          </a:p>
        </p:txBody>
      </p:sp>
      <p:pic>
        <p:nvPicPr>
          <p:cNvPr id="40964" name="Image 4" descr="Xen-attiTun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200" y="1565275"/>
            <a:ext cx="7896225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079500" y="1619250"/>
            <a:ext cx="72009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Project Management</a:t>
            </a:r>
            <a:br>
              <a:rPr lang="en-GB" smtClean="0"/>
            </a:br>
            <a:r>
              <a:rPr lang="en-GB" sz="3200" smtClean="0"/>
              <a:t>Tutorials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2481263"/>
            <a:ext cx="9072563" cy="2687637"/>
          </a:xfrm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/>
              <a:t>Xen installation and setting up</a:t>
            </a:r>
          </a:p>
          <a:p>
            <a:pPr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/>
              <a:t>NFS server</a:t>
            </a:r>
          </a:p>
          <a:p>
            <a:pPr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/>
              <a:t>DNS server</a:t>
            </a:r>
          </a:p>
          <a:p>
            <a:pPr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/>
              <a:t>DHCP server</a:t>
            </a:r>
          </a:p>
          <a:p>
            <a:pPr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/>
              <a:t>NTP server</a:t>
            </a:r>
          </a:p>
          <a:p>
            <a:pPr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/>
              <a:t>TUNe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Context</a:t>
            </a:r>
            <a:br>
              <a:rPr lang="en-GB" smtClean="0"/>
            </a:br>
            <a:endParaRPr lang="en-GB" smtClean="0"/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254000" y="2851150"/>
            <a:ext cx="9572625" cy="3071813"/>
          </a:xfrm>
          <a:prstGeom prst="rect">
            <a:avLst/>
          </a:prstGeom>
          <a:solidFill>
            <a:srgbClr val="000066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fr-FR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54000" y="2851150"/>
          <a:ext cx="9572625" cy="3071813"/>
        </p:xfrm>
        <a:graphic>
          <a:graphicData uri="http://schemas.openxmlformats.org/drawingml/2006/table">
            <a:tbl>
              <a:tblPr/>
              <a:tblGrid>
                <a:gridCol w="1428750"/>
                <a:gridCol w="2714625"/>
                <a:gridCol w="2714625"/>
                <a:gridCol w="2714625"/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Context</a:t>
                      </a:r>
                      <a:endParaRPr kumimoji="0" lang="fr-FR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Servers cost</a:t>
                      </a:r>
                      <a:endParaRPr kumimoji="0" lang="fr-FR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Electrical Consumption</a:t>
                      </a:r>
                      <a:endParaRPr kumimoji="0" lang="fr-FR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Distributed Servers</a:t>
                      </a:r>
                      <a:endParaRPr kumimoji="0" lang="fr-FR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Metric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Server reservation price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Per server electrical consumption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Network load and servers distances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Goal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Minimizing costs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=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Bringing together low CPU consumers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minimizing electrical consumption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=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Shutting down low CPU consumers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minimizing communication times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Bringing together highly communicating servers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imbus Sans 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218" name="Picture 1" descr="E:\VirtualDocs\Travail en cours\Projet Long\black-white 2 Gloss big\scalable\devices\battery.png"/>
          <p:cNvPicPr>
            <a:picLocks noChangeAspect="1" noChangeArrowheads="1"/>
          </p:cNvPicPr>
          <p:nvPr/>
        </p:nvPicPr>
        <p:blipFill>
          <a:blip r:embed="rId3"/>
          <a:srcRect l="17561" r="12193"/>
          <a:stretch>
            <a:fillRect/>
          </a:stretch>
        </p:blipFill>
        <p:spPr bwMode="auto">
          <a:xfrm>
            <a:off x="5326063" y="1136650"/>
            <a:ext cx="1143000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9" name="Image 5" descr="Image2.png"/>
          <p:cNvPicPr>
            <a:picLocks noChangeAspect="1"/>
          </p:cNvPicPr>
          <p:nvPr/>
        </p:nvPicPr>
        <p:blipFill>
          <a:blip r:embed="rId4"/>
          <a:srcRect l="7324" t="21751" r="12109"/>
          <a:stretch>
            <a:fillRect/>
          </a:stretch>
        </p:blipFill>
        <p:spPr bwMode="auto">
          <a:xfrm>
            <a:off x="1825625" y="1136650"/>
            <a:ext cx="2357438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20" name="Picture 3" descr="E:\VirtualDocs\Travail en cours\Projet Long\black-white 2 Gloss big\scalable\apps\bittor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26375" y="1136650"/>
            <a:ext cx="1625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Conclusion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Conclusion</a:t>
            </a:r>
            <a:br>
              <a:rPr lang="en-GB" smtClean="0"/>
            </a:br>
            <a:endParaRPr lang="en-GB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2562" cy="1874838"/>
          </a:xfrm>
        </p:spPr>
        <p:txBody>
          <a:bodyPr>
            <a:spAutoFit/>
          </a:bodyPr>
          <a:lstStyle/>
          <a:p>
            <a:pPr marL="377979" indent="-377979"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 smtClean="0"/>
              <a:t>Further improvements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Total Autonomy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 err="1">
                <a:ea typeface="+mn-ea"/>
                <a:cs typeface="+mn-cs"/>
              </a:rPr>
              <a:t>Kdeploy</a:t>
            </a:r>
            <a:r>
              <a:rPr lang="en-GB" sz="1900" dirty="0">
                <a:ea typeface="+mn-ea"/>
                <a:cs typeface="+mn-cs"/>
              </a:rPr>
              <a:t> -&gt; Grid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J2EE</a:t>
            </a:r>
          </a:p>
          <a:p>
            <a:pPr marL="818954" lvl="2" indent="-377979">
              <a:buFontTx/>
              <a:buBlip>
                <a:blip r:embed="rId4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900" dirty="0">
                <a:ea typeface="+mn-ea"/>
                <a:cs typeface="+mn-cs"/>
              </a:rPr>
              <a:t>Other administration policies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Conclusion</a:t>
            </a:r>
            <a:br>
              <a:rPr lang="en-GB" smtClean="0"/>
            </a:br>
            <a:endParaRPr lang="en-GB" smtClean="0"/>
          </a:p>
        </p:txBody>
      </p:sp>
      <p:grpSp>
        <p:nvGrpSpPr>
          <p:cNvPr id="45061" name="Groupe 23"/>
          <p:cNvGrpSpPr>
            <a:grpSpLocks/>
          </p:cNvGrpSpPr>
          <p:nvPr/>
        </p:nvGrpSpPr>
        <p:grpSpPr bwMode="auto">
          <a:xfrm>
            <a:off x="4167188" y="1565275"/>
            <a:ext cx="1843087" cy="5143500"/>
            <a:chOff x="4404810" y="1565259"/>
            <a:chExt cx="1844175" cy="5143536"/>
          </a:xfrm>
        </p:grpSpPr>
        <p:sp>
          <p:nvSpPr>
            <p:cNvPr id="9" name="Rectangle à coins arrondis 8"/>
            <p:cNvSpPr/>
            <p:nvPr/>
          </p:nvSpPr>
          <p:spPr bwMode="auto">
            <a:xfrm>
              <a:off x="440481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Tests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440481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45062" name="Groupe 24"/>
          <p:cNvGrpSpPr>
            <a:grpSpLocks/>
          </p:cNvGrpSpPr>
          <p:nvPr/>
        </p:nvGrpSpPr>
        <p:grpSpPr bwMode="auto">
          <a:xfrm>
            <a:off x="6129338" y="1565275"/>
            <a:ext cx="1844675" cy="5143500"/>
            <a:chOff x="6248985" y="1565259"/>
            <a:chExt cx="1844175" cy="5143536"/>
          </a:xfrm>
        </p:grpSpPr>
        <p:sp>
          <p:nvSpPr>
            <p:cNvPr id="10" name="Rectangle à coins arrondis 9"/>
            <p:cNvSpPr/>
            <p:nvPr/>
          </p:nvSpPr>
          <p:spPr bwMode="auto">
            <a:xfrm>
              <a:off x="6248985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TUNe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248985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45063" name="Groupe 25"/>
          <p:cNvGrpSpPr>
            <a:grpSpLocks/>
          </p:cNvGrpSpPr>
          <p:nvPr/>
        </p:nvGrpSpPr>
        <p:grpSpPr bwMode="auto">
          <a:xfrm>
            <a:off x="8093075" y="1565275"/>
            <a:ext cx="1844675" cy="5143500"/>
            <a:chOff x="8093160" y="1565259"/>
            <a:chExt cx="1844175" cy="5143536"/>
          </a:xfrm>
        </p:grpSpPr>
        <p:sp>
          <p:nvSpPr>
            <p:cNvPr id="11" name="Rectangle à coins arrondis 10"/>
            <p:cNvSpPr/>
            <p:nvPr/>
          </p:nvSpPr>
          <p:spPr bwMode="auto">
            <a:xfrm>
              <a:off x="809316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Improvements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809316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55" name="ZoneTexte 54"/>
          <p:cNvSpPr txBox="1">
            <a:spLocks noChangeArrowheads="1"/>
          </p:cNvSpPr>
          <p:nvPr/>
        </p:nvSpPr>
        <p:spPr bwMode="auto">
          <a:xfrm>
            <a:off x="4373563" y="3163888"/>
            <a:ext cx="14192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CPU Load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Migration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Interruption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Integrity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</p:txBody>
      </p:sp>
      <p:grpSp>
        <p:nvGrpSpPr>
          <p:cNvPr id="68" name="Groupe 67"/>
          <p:cNvGrpSpPr/>
          <p:nvPr/>
        </p:nvGrpSpPr>
        <p:grpSpPr>
          <a:xfrm>
            <a:off x="239713" y="1565275"/>
            <a:ext cx="4044950" cy="5143500"/>
            <a:chOff x="239713" y="1565275"/>
            <a:chExt cx="4044950" cy="5143500"/>
          </a:xfrm>
        </p:grpSpPr>
        <p:grpSp>
          <p:nvGrpSpPr>
            <p:cNvPr id="67" name="Groupe 66"/>
            <p:cNvGrpSpPr/>
            <p:nvPr/>
          </p:nvGrpSpPr>
          <p:grpSpPr>
            <a:xfrm>
              <a:off x="239713" y="1565275"/>
              <a:ext cx="3808412" cy="5143500"/>
              <a:chOff x="239713" y="1565275"/>
              <a:chExt cx="3808412" cy="5143500"/>
            </a:xfrm>
          </p:grpSpPr>
          <p:grpSp>
            <p:nvGrpSpPr>
              <p:cNvPr id="45058" name="Groupe 21"/>
              <p:cNvGrpSpPr>
                <a:grpSpLocks/>
              </p:cNvGrpSpPr>
              <p:nvPr/>
            </p:nvGrpSpPr>
            <p:grpSpPr bwMode="auto">
              <a:xfrm>
                <a:off x="2203450" y="1565275"/>
                <a:ext cx="1843088" cy="5143500"/>
                <a:chOff x="2328862" y="1565259"/>
                <a:chExt cx="1844175" cy="5143536"/>
              </a:xfrm>
            </p:grpSpPr>
            <p:sp>
              <p:nvSpPr>
                <p:cNvPr id="8" name="Rectangle à coins arrondis 7"/>
                <p:cNvSpPr/>
                <p:nvPr/>
              </p:nvSpPr>
              <p:spPr bwMode="auto">
                <a:xfrm>
                  <a:off x="2328862" y="1565259"/>
                  <a:ext cx="1844175" cy="514353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defTabSz="914400" eaLnBrk="0" hangingPunct="0">
                    <a:buFont typeface="Wingdings" charset="2"/>
                    <a:buNone/>
                    <a:defRPr/>
                  </a:pPr>
                  <a:r>
                    <a:rPr lang="fr-FR" sz="1400" dirty="0">
                      <a:solidFill>
                        <a:schemeClr val="bg1"/>
                      </a:solidFill>
                    </a:rPr>
                    <a:t>Network Architecture</a:t>
                  </a:r>
                </a:p>
              </p:txBody>
            </p:sp>
            <p:sp>
              <p:nvSpPr>
                <p:cNvPr id="18" name="Rectangle 23"/>
                <p:cNvSpPr>
                  <a:spLocks noChangeArrowheads="1"/>
                </p:cNvSpPr>
                <p:nvPr/>
              </p:nvSpPr>
              <p:spPr bwMode="auto">
                <a:xfrm>
                  <a:off x="2328862" y="2136763"/>
                  <a:ext cx="1844175" cy="45719"/>
                </a:xfrm>
                <a:prstGeom prst="rect">
                  <a:avLst/>
                </a:prstGeom>
                <a:ln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balanced" dir="t"/>
                </a:scene3d>
                <a:sp3d prstMaterial="clear">
                  <a:bevelT w="63500" h="25400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90000" tIns="45000" rIns="90000" bIns="45000" anchor="ctr"/>
                <a:lstStyle/>
                <a:p>
                  <a:pPr hangingPunct="0">
                    <a:lnSpc>
                      <a:spcPct val="93000"/>
                    </a:lnSpc>
                    <a:buClr>
                      <a:srgbClr val="FFFFFF"/>
                    </a:buClr>
                    <a:buSzPct val="45000"/>
                    <a:buFont typeface="Wingdings" pitchFamily="2" charset="2"/>
                    <a:buNone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</a:pPr>
                  <a:endParaRPr lang="fr-FR">
                    <a:solidFill>
                      <a:srgbClr val="FFFFFF"/>
                    </a:solidFill>
                    <a:ea typeface="msmincho"/>
                    <a:cs typeface="msmincho"/>
                  </a:endParaRPr>
                </a:p>
              </p:txBody>
            </p:sp>
          </p:grpSp>
          <p:grpSp>
            <p:nvGrpSpPr>
              <p:cNvPr id="45060" name="Groupe 22"/>
              <p:cNvGrpSpPr>
                <a:grpSpLocks/>
              </p:cNvGrpSpPr>
              <p:nvPr/>
            </p:nvGrpSpPr>
            <p:grpSpPr bwMode="auto">
              <a:xfrm>
                <a:off x="239713" y="1565275"/>
                <a:ext cx="1844675" cy="5143500"/>
                <a:chOff x="286584" y="1565259"/>
                <a:chExt cx="1844175" cy="5143536"/>
              </a:xfrm>
            </p:grpSpPr>
            <p:sp>
              <p:nvSpPr>
                <p:cNvPr id="5" name="Rectangle à coins arrondis 4"/>
                <p:cNvSpPr/>
                <p:nvPr/>
              </p:nvSpPr>
              <p:spPr bwMode="auto">
                <a:xfrm>
                  <a:off x="286584" y="1565259"/>
                  <a:ext cx="1844175" cy="514353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defTabSz="914400" eaLnBrk="0" hangingPunct="0">
                    <a:defRPr/>
                  </a:pPr>
                  <a:r>
                    <a:rPr lang="fr-FR" sz="1400" dirty="0">
                      <a:solidFill>
                        <a:schemeClr val="bg1"/>
                      </a:solidFill>
                    </a:rPr>
                    <a:t>Hardware Architecture</a:t>
                  </a:r>
                </a:p>
              </p:txBody>
            </p:sp>
            <p:sp>
              <p:nvSpPr>
                <p:cNvPr id="12" name="Rectangle 23"/>
                <p:cNvSpPr>
                  <a:spLocks noChangeArrowheads="1"/>
                </p:cNvSpPr>
                <p:nvPr/>
              </p:nvSpPr>
              <p:spPr bwMode="auto">
                <a:xfrm>
                  <a:off x="286584" y="2136763"/>
                  <a:ext cx="1844175" cy="45719"/>
                </a:xfrm>
                <a:prstGeom prst="rect">
                  <a:avLst/>
                </a:prstGeom>
                <a:ln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balanced" dir="t"/>
                </a:scene3d>
                <a:sp3d prstMaterial="clear">
                  <a:bevelT w="63500" h="25400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90000" tIns="45000" rIns="90000" bIns="45000" anchor="ctr"/>
                <a:lstStyle/>
                <a:p>
                  <a:pPr hangingPunct="0">
                    <a:lnSpc>
                      <a:spcPct val="93000"/>
                    </a:lnSpc>
                    <a:buClr>
                      <a:srgbClr val="FFFFFF"/>
                    </a:buClr>
                    <a:buSzPct val="45000"/>
                    <a:buFont typeface="Wingdings" pitchFamily="2" charset="2"/>
                    <a:buNone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</a:pPr>
                  <a:endParaRPr lang="fr-FR">
                    <a:solidFill>
                      <a:srgbClr val="FFFFFF"/>
                    </a:solidFill>
                    <a:ea typeface="msmincho"/>
                    <a:cs typeface="msmincho"/>
                  </a:endParaRPr>
                </a:p>
              </p:txBody>
            </p:sp>
          </p:grpSp>
          <p:sp>
            <p:nvSpPr>
              <p:cNvPr id="45097" name="ZoneTexte 26"/>
              <p:cNvSpPr txBox="1">
                <a:spLocks noChangeArrowheads="1"/>
              </p:cNvSpPr>
              <p:nvPr/>
            </p:nvSpPr>
            <p:spPr bwMode="auto">
              <a:xfrm>
                <a:off x="595148" y="2179638"/>
                <a:ext cx="1066971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Xen 3.1</a:t>
                </a:r>
              </a:p>
            </p:txBody>
          </p:sp>
          <p:cxnSp>
            <p:nvCxnSpPr>
              <p:cNvPr id="45098" name="Connecteur droit avec flèche 29"/>
              <p:cNvCxnSpPr>
                <a:cxnSpLocks noChangeShapeType="1"/>
                <a:stCxn id="45097" idx="3"/>
                <a:endCxn id="45106" idx="1"/>
              </p:cNvCxnSpPr>
              <p:nvPr/>
            </p:nvCxnSpPr>
            <p:spPr bwMode="auto">
              <a:xfrm>
                <a:off x="1662119" y="2311662"/>
                <a:ext cx="1111027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5099" name="Connecteur en angle 35"/>
              <p:cNvCxnSpPr>
                <a:cxnSpLocks noChangeShapeType="1"/>
                <a:stCxn id="45106" idx="2"/>
                <a:endCxn id="45112" idx="3"/>
              </p:cNvCxnSpPr>
              <p:nvPr/>
            </p:nvCxnSpPr>
            <p:spPr bwMode="auto">
              <a:xfrm rot="5400000">
                <a:off x="2472703" y="1633102"/>
                <a:ext cx="45777" cy="1666943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5100" name="ZoneTexte 38"/>
              <p:cNvSpPr txBox="1">
                <a:spLocks noChangeArrowheads="1"/>
              </p:cNvSpPr>
              <p:nvPr/>
            </p:nvSpPr>
            <p:spPr bwMode="auto">
              <a:xfrm>
                <a:off x="640956" y="2939061"/>
                <a:ext cx="976706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Kernel 19-6</a:t>
                </a:r>
              </a:p>
            </p:txBody>
          </p:sp>
          <p:cxnSp>
            <p:nvCxnSpPr>
              <p:cNvPr id="45101" name="Connecteur droit avec flèche 40"/>
              <p:cNvCxnSpPr>
                <a:cxnSpLocks noChangeShapeType="1"/>
                <a:stCxn id="45112" idx="2"/>
                <a:endCxn id="45100" idx="0"/>
              </p:cNvCxnSpPr>
              <p:nvPr/>
            </p:nvCxnSpPr>
            <p:spPr bwMode="auto">
              <a:xfrm rot="5400000">
                <a:off x="971507" y="2779288"/>
                <a:ext cx="317576" cy="197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5102" name="Connecteur droit avec flèche 45"/>
              <p:cNvCxnSpPr>
                <a:cxnSpLocks noChangeShapeType="1"/>
                <a:stCxn id="45100" idx="3"/>
                <a:endCxn id="45107" idx="1"/>
              </p:cNvCxnSpPr>
              <p:nvPr/>
            </p:nvCxnSpPr>
            <p:spPr bwMode="auto">
              <a:xfrm flipV="1">
                <a:off x="1617662" y="3067312"/>
                <a:ext cx="1234927" cy="377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5103" name="ZoneTexte 48"/>
              <p:cNvSpPr txBox="1">
                <a:spLocks noChangeArrowheads="1"/>
              </p:cNvSpPr>
              <p:nvPr/>
            </p:nvSpPr>
            <p:spPr bwMode="auto">
              <a:xfrm>
                <a:off x="639605" y="3385420"/>
                <a:ext cx="968690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Kernel 18.8</a:t>
                </a:r>
              </a:p>
            </p:txBody>
          </p:sp>
          <p:cxnSp>
            <p:nvCxnSpPr>
              <p:cNvPr id="45104" name="Connecteur en angle 50"/>
              <p:cNvCxnSpPr>
                <a:cxnSpLocks noChangeShapeType="1"/>
                <a:stCxn id="45107" idx="2"/>
                <a:endCxn id="45103" idx="3"/>
              </p:cNvCxnSpPr>
              <p:nvPr/>
            </p:nvCxnSpPr>
            <p:spPr bwMode="auto">
              <a:xfrm rot="5400000">
                <a:off x="2318371" y="2489260"/>
                <a:ext cx="318109" cy="1738259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5105" name="ZoneTexte 53"/>
              <p:cNvSpPr txBox="1">
                <a:spLocks noChangeArrowheads="1"/>
              </p:cNvSpPr>
              <p:nvPr/>
            </p:nvSpPr>
            <p:spPr bwMode="auto">
              <a:xfrm>
                <a:off x="484188" y="3577628"/>
                <a:ext cx="1355075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NFS root (domU)</a:t>
                </a:r>
              </a:p>
            </p:txBody>
          </p:sp>
          <p:sp>
            <p:nvSpPr>
              <p:cNvPr id="45106" name="ZoneTexte 27"/>
              <p:cNvSpPr txBox="1">
                <a:spLocks noChangeArrowheads="1"/>
              </p:cNvSpPr>
              <p:nvPr/>
            </p:nvSpPr>
            <p:spPr bwMode="auto">
              <a:xfrm>
                <a:off x="2773146" y="2179638"/>
                <a:ext cx="1111829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DHCP Server</a:t>
                </a:r>
              </a:p>
            </p:txBody>
          </p:sp>
          <p:sp>
            <p:nvSpPr>
              <p:cNvPr id="45107" name="ZoneTexte 43"/>
              <p:cNvSpPr txBox="1">
                <a:spLocks noChangeArrowheads="1"/>
              </p:cNvSpPr>
              <p:nvPr/>
            </p:nvSpPr>
            <p:spPr bwMode="auto">
              <a:xfrm>
                <a:off x="2852589" y="2935288"/>
                <a:ext cx="987930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NFS Server</a:t>
                </a:r>
              </a:p>
            </p:txBody>
          </p:sp>
          <p:sp>
            <p:nvSpPr>
              <p:cNvPr id="45108" name="ZoneTexte 146"/>
              <p:cNvSpPr txBox="1">
                <a:spLocks noChangeArrowheads="1"/>
              </p:cNvSpPr>
              <p:nvPr/>
            </p:nvSpPr>
            <p:spPr bwMode="auto">
              <a:xfrm>
                <a:off x="1071498" y="2624138"/>
                <a:ext cx="457249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FF0000"/>
                    </a:solidFill>
                  </a:rPr>
                  <a:t>Bug</a:t>
                </a:r>
              </a:p>
            </p:txBody>
          </p:sp>
          <p:sp>
            <p:nvSpPr>
              <p:cNvPr id="45109" name="ZoneTexte 147"/>
              <p:cNvSpPr txBox="1">
                <a:spLocks noChangeArrowheads="1"/>
              </p:cNvSpPr>
              <p:nvPr/>
            </p:nvSpPr>
            <p:spPr bwMode="auto">
              <a:xfrm>
                <a:off x="1676730" y="2846388"/>
                <a:ext cx="918988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FF0000"/>
                    </a:solidFill>
                  </a:rPr>
                  <a:t>Filesystem</a:t>
                </a:r>
              </a:p>
            </p:txBody>
          </p:sp>
          <p:sp>
            <p:nvSpPr>
              <p:cNvPr id="45110" name="ZoneTexte 148"/>
              <p:cNvSpPr txBox="1">
                <a:spLocks noChangeArrowheads="1"/>
              </p:cNvSpPr>
              <p:nvPr/>
            </p:nvSpPr>
            <p:spPr bwMode="auto">
              <a:xfrm>
                <a:off x="1719918" y="3290888"/>
                <a:ext cx="1542658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FF0000"/>
                    </a:solidFill>
                  </a:rPr>
                  <a:t>NFS Boot on DomU</a:t>
                </a:r>
              </a:p>
            </p:txBody>
          </p:sp>
          <p:sp>
            <p:nvSpPr>
              <p:cNvPr id="45111" name="ZoneTexte 149"/>
              <p:cNvSpPr txBox="1">
                <a:spLocks noChangeArrowheads="1"/>
              </p:cNvSpPr>
              <p:nvPr/>
            </p:nvSpPr>
            <p:spPr bwMode="auto">
              <a:xfrm>
                <a:off x="2151148" y="3693591"/>
                <a:ext cx="1896977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rgbClr val="33CC33"/>
                    </a:solidFill>
                  </a:rPr>
                  <a:t>Functionnal configuration</a:t>
                </a:r>
              </a:p>
            </p:txBody>
          </p:sp>
          <p:sp>
            <p:nvSpPr>
              <p:cNvPr id="45112" name="ZoneTexte 160"/>
              <p:cNvSpPr txBox="1">
                <a:spLocks noChangeArrowheads="1"/>
              </p:cNvSpPr>
              <p:nvPr/>
            </p:nvSpPr>
            <p:spPr bwMode="auto">
              <a:xfrm>
                <a:off x="600440" y="2357438"/>
                <a:ext cx="1061679" cy="264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</a:pPr>
                <a:r>
                  <a:rPr lang="fr-FR" sz="1200">
                    <a:solidFill>
                      <a:schemeClr val="bg1"/>
                    </a:solidFill>
                  </a:rPr>
                  <a:t>Kernel 22-14</a:t>
                </a:r>
              </a:p>
            </p:txBody>
          </p:sp>
        </p:grpSp>
        <p:cxnSp>
          <p:nvCxnSpPr>
            <p:cNvPr id="45065" name="Connecteur droit avec flèche 58"/>
            <p:cNvCxnSpPr>
              <a:cxnSpLocks noChangeShapeType="1"/>
              <a:stCxn id="45105" idx="3"/>
              <a:endCxn id="73" idx="1"/>
            </p:cNvCxnSpPr>
            <p:nvPr/>
          </p:nvCxnSpPr>
          <p:spPr bwMode="auto">
            <a:xfrm>
              <a:off x="1839913" y="3709988"/>
              <a:ext cx="2444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5066" name="ZoneTexte 62"/>
          <p:cNvSpPr txBox="1">
            <a:spLocks noChangeArrowheads="1"/>
          </p:cNvSpPr>
          <p:nvPr/>
        </p:nvSpPr>
        <p:spPr bwMode="auto">
          <a:xfrm>
            <a:off x="677863" y="4271963"/>
            <a:ext cx="968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sp>
        <p:nvSpPr>
          <p:cNvPr id="45067" name="ZoneTexte 63"/>
          <p:cNvSpPr txBox="1">
            <a:spLocks noChangeArrowheads="1"/>
          </p:cNvSpPr>
          <p:nvPr/>
        </p:nvSpPr>
        <p:spPr bwMode="auto">
          <a:xfrm>
            <a:off x="668338" y="4449763"/>
            <a:ext cx="98583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(dom0)</a:t>
            </a:r>
          </a:p>
        </p:txBody>
      </p:sp>
      <p:cxnSp>
        <p:nvCxnSpPr>
          <p:cNvPr id="45068" name="Connecteur droit avec flèche 65"/>
          <p:cNvCxnSpPr>
            <a:cxnSpLocks noChangeShapeType="1"/>
            <a:stCxn id="55" idx="2"/>
            <a:endCxn id="45066" idx="3"/>
          </p:cNvCxnSpPr>
          <p:nvPr/>
        </p:nvCxnSpPr>
        <p:spPr bwMode="auto">
          <a:xfrm rot="5400000">
            <a:off x="3322638" y="2643188"/>
            <a:ext cx="84137" cy="3436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9" name="Connecteur droit avec flèche 70"/>
          <p:cNvCxnSpPr>
            <a:cxnSpLocks noChangeShapeType="1"/>
            <a:stCxn id="45067" idx="2"/>
            <a:endCxn id="45085" idx="1"/>
          </p:cNvCxnSpPr>
          <p:nvPr/>
        </p:nvCxnSpPr>
        <p:spPr bwMode="auto">
          <a:xfrm rot="16200000" flipH="1">
            <a:off x="1885951" y="3989387"/>
            <a:ext cx="42862" cy="14906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Accolade ouvrante 72"/>
          <p:cNvSpPr/>
          <p:nvPr/>
        </p:nvSpPr>
        <p:spPr bwMode="auto">
          <a:xfrm>
            <a:off x="4284663" y="3113088"/>
            <a:ext cx="136525" cy="1193800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45071" name="ZoneTexte 86"/>
          <p:cNvSpPr txBox="1">
            <a:spLocks noChangeArrowheads="1"/>
          </p:cNvSpPr>
          <p:nvPr/>
        </p:nvSpPr>
        <p:spPr bwMode="auto">
          <a:xfrm>
            <a:off x="6240463" y="4535488"/>
            <a:ext cx="16240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Wrappers,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Deployment diagram</a:t>
            </a:r>
          </a:p>
        </p:txBody>
      </p:sp>
      <p:cxnSp>
        <p:nvCxnSpPr>
          <p:cNvPr id="45072" name="Connecteur droit avec flèche 88"/>
          <p:cNvCxnSpPr>
            <a:cxnSpLocks noChangeShapeType="1"/>
            <a:stCxn id="180" idx="1"/>
            <a:endCxn id="45071" idx="1"/>
          </p:cNvCxnSpPr>
          <p:nvPr/>
        </p:nvCxnSpPr>
        <p:spPr bwMode="auto">
          <a:xfrm flipV="1">
            <a:off x="5730875" y="4752975"/>
            <a:ext cx="5095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73" name="Connecteur en angle 98"/>
          <p:cNvCxnSpPr>
            <a:cxnSpLocks noChangeShapeType="1"/>
            <a:stCxn id="45071" idx="2"/>
            <a:endCxn id="45086" idx="0"/>
          </p:cNvCxnSpPr>
          <p:nvPr/>
        </p:nvCxnSpPr>
        <p:spPr bwMode="auto">
          <a:xfrm rot="5400000">
            <a:off x="4933156" y="3172620"/>
            <a:ext cx="320675" cy="3916362"/>
          </a:xfrm>
          <a:prstGeom prst="bentConnector3">
            <a:avLst>
              <a:gd name="adj1" fmla="val 7779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4" name="ZoneTexte 106"/>
          <p:cNvSpPr txBox="1">
            <a:spLocks noChangeArrowheads="1"/>
          </p:cNvSpPr>
          <p:nvPr/>
        </p:nvSpPr>
        <p:spPr bwMode="auto">
          <a:xfrm>
            <a:off x="6350000" y="5202238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Reconf Diagram,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Probe</a:t>
            </a:r>
          </a:p>
        </p:txBody>
      </p:sp>
      <p:cxnSp>
        <p:nvCxnSpPr>
          <p:cNvPr id="45075" name="Connecteur droit avec flèche 108"/>
          <p:cNvCxnSpPr>
            <a:cxnSpLocks noChangeShapeType="1"/>
            <a:stCxn id="45086" idx="3"/>
            <a:endCxn id="45074" idx="1"/>
          </p:cNvCxnSpPr>
          <p:nvPr/>
        </p:nvCxnSpPr>
        <p:spPr bwMode="auto">
          <a:xfrm flipV="1">
            <a:off x="3636963" y="5419725"/>
            <a:ext cx="27130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6" name="ZoneTexte 112"/>
          <p:cNvSpPr txBox="1">
            <a:spLocks noChangeArrowheads="1"/>
          </p:cNvSpPr>
          <p:nvPr/>
        </p:nvSpPr>
        <p:spPr bwMode="auto">
          <a:xfrm>
            <a:off x="8216900" y="5291138"/>
            <a:ext cx="16240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TUNe modifications</a:t>
            </a:r>
          </a:p>
        </p:txBody>
      </p:sp>
      <p:sp>
        <p:nvSpPr>
          <p:cNvPr id="45077" name="ZoneTexte 113"/>
          <p:cNvSpPr txBox="1">
            <a:spLocks noChangeArrowheads="1"/>
          </p:cNvSpPr>
          <p:nvPr/>
        </p:nvSpPr>
        <p:spPr bwMode="auto">
          <a:xfrm>
            <a:off x="8328025" y="5745163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 scenario</a:t>
            </a:r>
          </a:p>
        </p:txBody>
      </p:sp>
      <p:sp>
        <p:nvSpPr>
          <p:cNvPr id="45078" name="ZoneTexte 114"/>
          <p:cNvSpPr txBox="1">
            <a:spLocks noChangeArrowheads="1"/>
          </p:cNvSpPr>
          <p:nvPr/>
        </p:nvSpPr>
        <p:spPr bwMode="auto">
          <a:xfrm>
            <a:off x="7929563" y="6316663"/>
            <a:ext cx="9779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kdeploy</a:t>
            </a:r>
          </a:p>
        </p:txBody>
      </p:sp>
      <p:sp>
        <p:nvSpPr>
          <p:cNvPr id="45079" name="ZoneTexte 115"/>
          <p:cNvSpPr txBox="1">
            <a:spLocks noChangeArrowheads="1"/>
          </p:cNvSpPr>
          <p:nvPr/>
        </p:nvSpPr>
        <p:spPr bwMode="auto">
          <a:xfrm>
            <a:off x="8540750" y="6440488"/>
            <a:ext cx="977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J2EE</a:t>
            </a:r>
          </a:p>
        </p:txBody>
      </p:sp>
      <p:sp>
        <p:nvSpPr>
          <p:cNvPr id="45080" name="ZoneTexte 116"/>
          <p:cNvSpPr txBox="1">
            <a:spLocks noChangeArrowheads="1"/>
          </p:cNvSpPr>
          <p:nvPr/>
        </p:nvSpPr>
        <p:spPr bwMode="auto">
          <a:xfrm>
            <a:off x="9121775" y="6316663"/>
            <a:ext cx="8969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Policies</a:t>
            </a:r>
          </a:p>
        </p:txBody>
      </p:sp>
      <p:cxnSp>
        <p:nvCxnSpPr>
          <p:cNvPr id="45081" name="Connecteur droit avec flèche 118"/>
          <p:cNvCxnSpPr>
            <a:cxnSpLocks noChangeShapeType="1"/>
            <a:stCxn id="45076" idx="2"/>
            <a:endCxn id="45077" idx="0"/>
          </p:cNvCxnSpPr>
          <p:nvPr/>
        </p:nvCxnSpPr>
        <p:spPr bwMode="auto">
          <a:xfrm rot="5400000">
            <a:off x="8934450" y="5649913"/>
            <a:ext cx="1889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2" name="Connecteur droit avec flèche 121"/>
          <p:cNvCxnSpPr>
            <a:cxnSpLocks noChangeShapeType="1"/>
            <a:stCxn id="45077" idx="2"/>
            <a:endCxn id="45078" idx="0"/>
          </p:cNvCxnSpPr>
          <p:nvPr/>
        </p:nvCxnSpPr>
        <p:spPr bwMode="auto">
          <a:xfrm rot="5400000">
            <a:off x="8655844" y="5942807"/>
            <a:ext cx="136525" cy="611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3" name="Connecteur droit avec flèche 123"/>
          <p:cNvCxnSpPr>
            <a:cxnSpLocks noChangeShapeType="1"/>
            <a:stCxn id="45077" idx="2"/>
            <a:endCxn id="45080" idx="0"/>
          </p:cNvCxnSpPr>
          <p:nvPr/>
        </p:nvCxnSpPr>
        <p:spPr bwMode="auto">
          <a:xfrm rot="16200000" flipH="1">
            <a:off x="9232106" y="5977732"/>
            <a:ext cx="136525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4" name="Connecteur droit avec flèche 125"/>
          <p:cNvCxnSpPr>
            <a:cxnSpLocks noChangeShapeType="1"/>
            <a:stCxn id="45077" idx="2"/>
            <a:endCxn id="45079" idx="0"/>
          </p:cNvCxnSpPr>
          <p:nvPr/>
        </p:nvCxnSpPr>
        <p:spPr bwMode="auto">
          <a:xfrm rot="5400000">
            <a:off x="8897938" y="6310313"/>
            <a:ext cx="261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85" name="ZoneTexte 68"/>
          <p:cNvSpPr txBox="1">
            <a:spLocks noChangeArrowheads="1"/>
          </p:cNvSpPr>
          <p:nvPr/>
        </p:nvSpPr>
        <p:spPr bwMode="auto">
          <a:xfrm>
            <a:off x="2652713" y="4624388"/>
            <a:ext cx="9842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NTP Server</a:t>
            </a:r>
          </a:p>
        </p:txBody>
      </p:sp>
      <p:sp>
        <p:nvSpPr>
          <p:cNvPr id="45086" name="ZoneTexte 94"/>
          <p:cNvSpPr txBox="1">
            <a:spLocks noChangeArrowheads="1"/>
          </p:cNvSpPr>
          <p:nvPr/>
        </p:nvSpPr>
        <p:spPr bwMode="auto">
          <a:xfrm>
            <a:off x="2632075" y="5291138"/>
            <a:ext cx="10048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45087" name="ZoneTexte 150"/>
          <p:cNvSpPr txBox="1">
            <a:spLocks noChangeArrowheads="1"/>
          </p:cNvSpPr>
          <p:nvPr/>
        </p:nvSpPr>
        <p:spPr bwMode="auto">
          <a:xfrm>
            <a:off x="2616200" y="4183063"/>
            <a:ext cx="1046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Clock issues</a:t>
            </a:r>
          </a:p>
        </p:txBody>
      </p:sp>
      <p:sp>
        <p:nvSpPr>
          <p:cNvPr id="45088" name="ZoneTexte 151"/>
          <p:cNvSpPr txBox="1">
            <a:spLocks noChangeArrowheads="1"/>
          </p:cNvSpPr>
          <p:nvPr/>
        </p:nvSpPr>
        <p:spPr bwMode="auto">
          <a:xfrm>
            <a:off x="1262063" y="4713288"/>
            <a:ext cx="12747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Synchronisation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45089" name="ZoneTexte 152"/>
          <p:cNvSpPr txBox="1">
            <a:spLocks noChangeArrowheads="1"/>
          </p:cNvSpPr>
          <p:nvPr/>
        </p:nvSpPr>
        <p:spPr bwMode="auto">
          <a:xfrm>
            <a:off x="3565525" y="4713288"/>
            <a:ext cx="7635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Issues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resolved</a:t>
            </a:r>
          </a:p>
        </p:txBody>
      </p:sp>
      <p:sp>
        <p:nvSpPr>
          <p:cNvPr id="45090" name="ZoneTexte 153"/>
          <p:cNvSpPr txBox="1">
            <a:spLocks noChangeArrowheads="1"/>
          </p:cNvSpPr>
          <p:nvPr/>
        </p:nvSpPr>
        <p:spPr bwMode="auto">
          <a:xfrm>
            <a:off x="4451350" y="4983163"/>
            <a:ext cx="1300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Name resolution</a:t>
            </a:r>
          </a:p>
        </p:txBody>
      </p:sp>
      <p:sp>
        <p:nvSpPr>
          <p:cNvPr id="45092" name="ZoneTexte 177"/>
          <p:cNvSpPr txBox="1">
            <a:spLocks noChangeArrowheads="1"/>
          </p:cNvSpPr>
          <p:nvPr/>
        </p:nvSpPr>
        <p:spPr bwMode="auto">
          <a:xfrm>
            <a:off x="4373563" y="4576763"/>
            <a:ext cx="1419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179" name="Accolade ouvrante 178"/>
          <p:cNvSpPr/>
          <p:nvPr/>
        </p:nvSpPr>
        <p:spPr bwMode="auto">
          <a:xfrm>
            <a:off x="4329113" y="4576763"/>
            <a:ext cx="88900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180" name="Accolade ouvrante 179"/>
          <p:cNvSpPr/>
          <p:nvPr/>
        </p:nvSpPr>
        <p:spPr bwMode="auto">
          <a:xfrm flipH="1">
            <a:off x="5662613" y="4576763"/>
            <a:ext cx="68262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cxnSp>
        <p:nvCxnSpPr>
          <p:cNvPr id="45095" name="Connecteur droit avec flèche 184"/>
          <p:cNvCxnSpPr>
            <a:cxnSpLocks noChangeShapeType="1"/>
            <a:stCxn id="45085" idx="3"/>
            <a:endCxn id="179" idx="1"/>
          </p:cNvCxnSpPr>
          <p:nvPr/>
        </p:nvCxnSpPr>
        <p:spPr bwMode="auto">
          <a:xfrm>
            <a:off x="3636963" y="4756150"/>
            <a:ext cx="692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96" name="Connecteur droit avec flèche 214"/>
          <p:cNvCxnSpPr>
            <a:cxnSpLocks noChangeShapeType="1"/>
            <a:stCxn id="45074" idx="3"/>
            <a:endCxn id="45076" idx="1"/>
          </p:cNvCxnSpPr>
          <p:nvPr/>
        </p:nvCxnSpPr>
        <p:spPr bwMode="auto">
          <a:xfrm>
            <a:off x="7753350" y="5419725"/>
            <a:ext cx="4635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0907E-6 1.0084E-6 L 0.27991 0.1373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5066" grpId="0"/>
      <p:bldP spid="45067" grpId="0"/>
      <p:bldP spid="73" grpId="0" animBg="1"/>
      <p:bldP spid="45071" grpId="0"/>
      <p:bldP spid="45074" grpId="0"/>
      <p:bldP spid="45076" grpId="0"/>
      <p:bldP spid="45077" grpId="0"/>
      <p:bldP spid="45078" grpId="0"/>
      <p:bldP spid="45079" grpId="0"/>
      <p:bldP spid="45080" grpId="0"/>
      <p:bldP spid="45085" grpId="0"/>
      <p:bldP spid="45086" grpId="0"/>
      <p:bldP spid="45087" grpId="0"/>
      <p:bldP spid="45088" grpId="0"/>
      <p:bldP spid="45089" grpId="0"/>
      <p:bldP spid="45090" grpId="0"/>
      <p:bldP spid="45092" grpId="0"/>
      <p:bldP spid="179" grpId="0" animBg="1"/>
      <p:bldP spid="1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/>
          <p:cNvGrpSpPr/>
          <p:nvPr/>
        </p:nvGrpSpPr>
        <p:grpSpPr>
          <a:xfrm>
            <a:off x="239713" y="1565275"/>
            <a:ext cx="5770562" cy="5143500"/>
            <a:chOff x="239713" y="1565275"/>
            <a:chExt cx="5770562" cy="5143500"/>
          </a:xfrm>
        </p:grpSpPr>
        <p:grpSp>
          <p:nvGrpSpPr>
            <p:cNvPr id="2" name="Groupe 21"/>
            <p:cNvGrpSpPr>
              <a:grpSpLocks/>
            </p:cNvGrpSpPr>
            <p:nvPr/>
          </p:nvGrpSpPr>
          <p:grpSpPr bwMode="auto">
            <a:xfrm>
              <a:off x="2203450" y="1565275"/>
              <a:ext cx="1843088" cy="5143500"/>
              <a:chOff x="2328862" y="1565259"/>
              <a:chExt cx="1844175" cy="5143536"/>
            </a:xfrm>
          </p:grpSpPr>
          <p:sp>
            <p:nvSpPr>
              <p:cNvPr id="8" name="Rectangle à coins arrondis 7"/>
              <p:cNvSpPr/>
              <p:nvPr/>
            </p:nvSpPr>
            <p:spPr bwMode="auto">
              <a:xfrm>
                <a:off x="2328862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Network Architecture</a:t>
                </a:r>
              </a:p>
            </p:txBody>
          </p:sp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2328862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3" name="Groupe 22"/>
            <p:cNvGrpSpPr>
              <a:grpSpLocks/>
            </p:cNvGrpSpPr>
            <p:nvPr/>
          </p:nvGrpSpPr>
          <p:grpSpPr bwMode="auto">
            <a:xfrm>
              <a:off x="239713" y="1565275"/>
              <a:ext cx="1844675" cy="5143500"/>
              <a:chOff x="286584" y="1565259"/>
              <a:chExt cx="1844175" cy="5143536"/>
            </a:xfrm>
          </p:grpSpPr>
          <p:sp>
            <p:nvSpPr>
              <p:cNvPr id="5" name="Rectangle à coins arrondis 4"/>
              <p:cNvSpPr/>
              <p:nvPr/>
            </p:nvSpPr>
            <p:spPr bwMode="auto">
              <a:xfrm>
                <a:off x="286584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Hardware Architecture</a:t>
                </a: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auto">
              <a:xfrm>
                <a:off x="286584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4" name="Groupe 23"/>
            <p:cNvGrpSpPr>
              <a:grpSpLocks/>
            </p:cNvGrpSpPr>
            <p:nvPr/>
          </p:nvGrpSpPr>
          <p:grpSpPr bwMode="auto">
            <a:xfrm>
              <a:off x="4167188" y="1565275"/>
              <a:ext cx="1843087" cy="5143500"/>
              <a:chOff x="4404810" y="1565259"/>
              <a:chExt cx="1844175" cy="5143536"/>
            </a:xfrm>
          </p:grpSpPr>
          <p:sp>
            <p:nvSpPr>
              <p:cNvPr id="9" name="Rectangle à coins arrondis 8"/>
              <p:cNvSpPr/>
              <p:nvPr/>
            </p:nvSpPr>
            <p:spPr bwMode="auto">
              <a:xfrm>
                <a:off x="4404810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Tests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4404810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sp>
          <p:nvSpPr>
            <p:cNvPr id="55" name="ZoneTexte 54"/>
            <p:cNvSpPr txBox="1">
              <a:spLocks noChangeArrowheads="1"/>
            </p:cNvSpPr>
            <p:nvPr/>
          </p:nvSpPr>
          <p:spPr bwMode="auto">
            <a:xfrm>
              <a:off x="4373563" y="3163888"/>
              <a:ext cx="1419225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CPU </a:t>
              </a:r>
              <a:r>
                <a:rPr lang="fr-FR" sz="1200" dirty="0" err="1">
                  <a:solidFill>
                    <a:schemeClr val="bg1"/>
                  </a:solidFill>
                </a:rPr>
                <a:t>Load</a:t>
              </a:r>
              <a:r>
                <a:rPr lang="fr-FR" sz="1200" dirty="0">
                  <a:solidFill>
                    <a:schemeClr val="bg1"/>
                  </a:solidFill>
                </a:rPr>
                <a:t>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Migration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Interruption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Integrity</a:t>
              </a:r>
              <a:r>
                <a:rPr lang="fr-FR" sz="1200" dirty="0">
                  <a:solidFill>
                    <a:schemeClr val="bg1"/>
                  </a:solidFill>
                </a:rPr>
                <a:t>	</a:t>
              </a:r>
              <a:r>
                <a:rPr lang="fr-FR" sz="1200" dirty="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Delay		</a:t>
              </a:r>
              <a:r>
                <a:rPr lang="fr-FR" sz="1200" dirty="0">
                  <a:solidFill>
                    <a:srgbClr val="FF0000"/>
                  </a:solidFill>
                </a:rPr>
                <a:t>NOK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>
                  <a:solidFill>
                    <a:schemeClr val="bg1"/>
                  </a:solidFill>
                </a:rPr>
                <a:t>Streaming	</a:t>
              </a:r>
              <a:r>
                <a:rPr lang="fr-FR" sz="1200" dirty="0">
                  <a:solidFill>
                    <a:srgbClr val="FF0000"/>
                  </a:solidFill>
                </a:rPr>
                <a:t>NOK</a:t>
              </a:r>
            </a:p>
          </p:txBody>
        </p:sp>
        <p:cxnSp>
          <p:nvCxnSpPr>
            <p:cNvPr id="45065" name="Connecteur droit avec flèche 58"/>
            <p:cNvCxnSpPr>
              <a:cxnSpLocks noChangeShapeType="1"/>
              <a:stCxn id="45105" idx="3"/>
              <a:endCxn id="73" idx="1"/>
            </p:cNvCxnSpPr>
            <p:nvPr/>
          </p:nvCxnSpPr>
          <p:spPr bwMode="auto">
            <a:xfrm>
              <a:off x="1839913" y="3709988"/>
              <a:ext cx="2444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66" name="ZoneTexte 62"/>
            <p:cNvSpPr txBox="1">
              <a:spLocks noChangeArrowheads="1"/>
            </p:cNvSpPr>
            <p:nvPr/>
          </p:nvSpPr>
          <p:spPr bwMode="auto">
            <a:xfrm>
              <a:off x="677863" y="4271963"/>
              <a:ext cx="968375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18.8</a:t>
              </a:r>
            </a:p>
          </p:txBody>
        </p:sp>
        <p:sp>
          <p:nvSpPr>
            <p:cNvPr id="45067" name="ZoneTexte 63"/>
            <p:cNvSpPr txBox="1">
              <a:spLocks noChangeArrowheads="1"/>
            </p:cNvSpPr>
            <p:nvPr/>
          </p:nvSpPr>
          <p:spPr bwMode="auto">
            <a:xfrm>
              <a:off x="668338" y="4449763"/>
              <a:ext cx="985837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Xen (dom0)</a:t>
              </a:r>
            </a:p>
          </p:txBody>
        </p:sp>
        <p:cxnSp>
          <p:nvCxnSpPr>
            <p:cNvPr id="45068" name="Connecteur droit avec flèche 65"/>
            <p:cNvCxnSpPr>
              <a:cxnSpLocks noChangeShapeType="1"/>
              <a:stCxn id="55" idx="2"/>
              <a:endCxn id="45066" idx="3"/>
            </p:cNvCxnSpPr>
            <p:nvPr/>
          </p:nvCxnSpPr>
          <p:spPr bwMode="auto">
            <a:xfrm rot="5400000">
              <a:off x="3322638" y="2643188"/>
              <a:ext cx="84137" cy="3436937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69" name="Connecteur droit avec flèche 70"/>
            <p:cNvCxnSpPr>
              <a:cxnSpLocks noChangeShapeType="1"/>
              <a:stCxn id="45067" idx="2"/>
              <a:endCxn id="45085" idx="1"/>
            </p:cNvCxnSpPr>
            <p:nvPr/>
          </p:nvCxnSpPr>
          <p:spPr bwMode="auto">
            <a:xfrm rot="16200000" flipH="1">
              <a:off x="1885951" y="3989387"/>
              <a:ext cx="42862" cy="1490663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3" name="Accolade ouvrante 72"/>
            <p:cNvSpPr/>
            <p:nvPr/>
          </p:nvSpPr>
          <p:spPr bwMode="auto">
            <a:xfrm>
              <a:off x="4284663" y="3113088"/>
              <a:ext cx="136525" cy="1193800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sp>
          <p:nvSpPr>
            <p:cNvPr id="45085" name="ZoneTexte 68"/>
            <p:cNvSpPr txBox="1">
              <a:spLocks noChangeArrowheads="1"/>
            </p:cNvSpPr>
            <p:nvPr/>
          </p:nvSpPr>
          <p:spPr bwMode="auto">
            <a:xfrm>
              <a:off x="2652713" y="4624388"/>
              <a:ext cx="984250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NTP Server</a:t>
              </a:r>
            </a:p>
          </p:txBody>
        </p:sp>
        <p:sp>
          <p:nvSpPr>
            <p:cNvPr id="45087" name="ZoneTexte 150"/>
            <p:cNvSpPr txBox="1">
              <a:spLocks noChangeArrowheads="1"/>
            </p:cNvSpPr>
            <p:nvPr/>
          </p:nvSpPr>
          <p:spPr bwMode="auto">
            <a:xfrm>
              <a:off x="2616200" y="4183063"/>
              <a:ext cx="104616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Clock issues</a:t>
              </a:r>
            </a:p>
          </p:txBody>
        </p:sp>
        <p:sp>
          <p:nvSpPr>
            <p:cNvPr id="45088" name="ZoneTexte 151"/>
            <p:cNvSpPr txBox="1">
              <a:spLocks noChangeArrowheads="1"/>
            </p:cNvSpPr>
            <p:nvPr/>
          </p:nvSpPr>
          <p:spPr bwMode="auto">
            <a:xfrm>
              <a:off x="1262063" y="4713288"/>
              <a:ext cx="1274762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Synchronisation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issues</a:t>
              </a:r>
            </a:p>
          </p:txBody>
        </p:sp>
        <p:sp>
          <p:nvSpPr>
            <p:cNvPr id="45089" name="ZoneTexte 152"/>
            <p:cNvSpPr txBox="1">
              <a:spLocks noChangeArrowheads="1"/>
            </p:cNvSpPr>
            <p:nvPr/>
          </p:nvSpPr>
          <p:spPr bwMode="auto">
            <a:xfrm>
              <a:off x="3565525" y="4713288"/>
              <a:ext cx="763588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Issues 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resolved</a:t>
              </a:r>
            </a:p>
          </p:txBody>
        </p:sp>
        <p:sp>
          <p:nvSpPr>
            <p:cNvPr id="45111" name="ZoneTexte 149"/>
            <p:cNvSpPr txBox="1">
              <a:spLocks noChangeArrowheads="1"/>
            </p:cNvSpPr>
            <p:nvPr/>
          </p:nvSpPr>
          <p:spPr bwMode="auto">
            <a:xfrm>
              <a:off x="2151148" y="3693591"/>
              <a:ext cx="1896977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 dirty="0" err="1">
                  <a:solidFill>
                    <a:srgbClr val="33CC33"/>
                  </a:solidFill>
                </a:rPr>
                <a:t>Functionnal</a:t>
              </a:r>
              <a:r>
                <a:rPr lang="fr-FR" sz="1200" dirty="0">
                  <a:solidFill>
                    <a:srgbClr val="33CC33"/>
                  </a:solidFill>
                </a:rPr>
                <a:t> configuration</a:t>
              </a:r>
            </a:p>
          </p:txBody>
        </p:sp>
        <p:sp>
          <p:nvSpPr>
            <p:cNvPr id="45092" name="ZoneTexte 177"/>
            <p:cNvSpPr txBox="1">
              <a:spLocks noChangeArrowheads="1"/>
            </p:cNvSpPr>
            <p:nvPr/>
          </p:nvSpPr>
          <p:spPr bwMode="auto">
            <a:xfrm>
              <a:off x="4373563" y="4576763"/>
              <a:ext cx="1419225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Delay	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Streaming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</p:txBody>
        </p:sp>
        <p:sp>
          <p:nvSpPr>
            <p:cNvPr id="179" name="Accolade ouvrante 178"/>
            <p:cNvSpPr/>
            <p:nvPr/>
          </p:nvSpPr>
          <p:spPr bwMode="auto">
            <a:xfrm>
              <a:off x="4329113" y="4576763"/>
              <a:ext cx="88900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sp>
          <p:nvSpPr>
            <p:cNvPr id="180" name="Accolade ouvrante 179"/>
            <p:cNvSpPr/>
            <p:nvPr/>
          </p:nvSpPr>
          <p:spPr bwMode="auto">
            <a:xfrm flipH="1">
              <a:off x="5662613" y="4576763"/>
              <a:ext cx="68262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cxnSp>
          <p:nvCxnSpPr>
            <p:cNvPr id="45095" name="Connecteur droit avec flèche 184"/>
            <p:cNvCxnSpPr>
              <a:cxnSpLocks noChangeShapeType="1"/>
              <a:stCxn id="45085" idx="3"/>
              <a:endCxn id="179" idx="1"/>
            </p:cNvCxnSpPr>
            <p:nvPr/>
          </p:nvCxnSpPr>
          <p:spPr bwMode="auto">
            <a:xfrm>
              <a:off x="3636963" y="4756150"/>
              <a:ext cx="6921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Conclusion</a:t>
            </a:r>
            <a:br>
              <a:rPr lang="en-GB" smtClean="0"/>
            </a:br>
            <a:endParaRPr lang="en-GB" smtClean="0"/>
          </a:p>
        </p:txBody>
      </p:sp>
      <p:grpSp>
        <p:nvGrpSpPr>
          <p:cNvPr id="6" name="Groupe 24"/>
          <p:cNvGrpSpPr>
            <a:grpSpLocks/>
          </p:cNvGrpSpPr>
          <p:nvPr/>
        </p:nvGrpSpPr>
        <p:grpSpPr bwMode="auto">
          <a:xfrm>
            <a:off x="6129338" y="1565275"/>
            <a:ext cx="1844675" cy="5143500"/>
            <a:chOff x="6248985" y="1565259"/>
            <a:chExt cx="1844175" cy="5143536"/>
          </a:xfrm>
        </p:grpSpPr>
        <p:sp>
          <p:nvSpPr>
            <p:cNvPr id="10" name="Rectangle à coins arrondis 9"/>
            <p:cNvSpPr/>
            <p:nvPr/>
          </p:nvSpPr>
          <p:spPr bwMode="auto">
            <a:xfrm>
              <a:off x="6248985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TUNe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248985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7" name="Groupe 25"/>
          <p:cNvGrpSpPr>
            <a:grpSpLocks/>
          </p:cNvGrpSpPr>
          <p:nvPr/>
        </p:nvGrpSpPr>
        <p:grpSpPr bwMode="auto">
          <a:xfrm>
            <a:off x="8093075" y="1565275"/>
            <a:ext cx="1844675" cy="5143500"/>
            <a:chOff x="8093160" y="1565259"/>
            <a:chExt cx="1844175" cy="5143536"/>
          </a:xfrm>
        </p:grpSpPr>
        <p:sp>
          <p:nvSpPr>
            <p:cNvPr id="11" name="Rectangle à coins arrondis 10"/>
            <p:cNvSpPr/>
            <p:nvPr/>
          </p:nvSpPr>
          <p:spPr bwMode="auto">
            <a:xfrm>
              <a:off x="809316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Improvements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809316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45071" name="ZoneTexte 86"/>
          <p:cNvSpPr txBox="1">
            <a:spLocks noChangeArrowheads="1"/>
          </p:cNvSpPr>
          <p:nvPr/>
        </p:nvSpPr>
        <p:spPr bwMode="auto">
          <a:xfrm>
            <a:off x="6240463" y="4535488"/>
            <a:ext cx="16240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Wrappers,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Deployment diagram</a:t>
            </a:r>
          </a:p>
        </p:txBody>
      </p:sp>
      <p:cxnSp>
        <p:nvCxnSpPr>
          <p:cNvPr id="45072" name="Connecteur droit avec flèche 88"/>
          <p:cNvCxnSpPr>
            <a:cxnSpLocks noChangeShapeType="1"/>
            <a:stCxn id="180" idx="1"/>
            <a:endCxn id="45071" idx="1"/>
          </p:cNvCxnSpPr>
          <p:nvPr/>
        </p:nvCxnSpPr>
        <p:spPr bwMode="auto">
          <a:xfrm flipV="1">
            <a:off x="5730875" y="4752975"/>
            <a:ext cx="5095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73" name="Connecteur en angle 98"/>
          <p:cNvCxnSpPr>
            <a:cxnSpLocks noChangeShapeType="1"/>
            <a:stCxn id="45071" idx="2"/>
            <a:endCxn id="45086" idx="0"/>
          </p:cNvCxnSpPr>
          <p:nvPr/>
        </p:nvCxnSpPr>
        <p:spPr bwMode="auto">
          <a:xfrm rot="5400000">
            <a:off x="4933156" y="3172620"/>
            <a:ext cx="320675" cy="3916362"/>
          </a:xfrm>
          <a:prstGeom prst="bentConnector3">
            <a:avLst>
              <a:gd name="adj1" fmla="val 7779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4" name="ZoneTexte 106"/>
          <p:cNvSpPr txBox="1">
            <a:spLocks noChangeArrowheads="1"/>
          </p:cNvSpPr>
          <p:nvPr/>
        </p:nvSpPr>
        <p:spPr bwMode="auto">
          <a:xfrm>
            <a:off x="6350000" y="5202238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Reconf Diagram,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Probe</a:t>
            </a:r>
          </a:p>
        </p:txBody>
      </p:sp>
      <p:cxnSp>
        <p:nvCxnSpPr>
          <p:cNvPr id="45075" name="Connecteur droit avec flèche 108"/>
          <p:cNvCxnSpPr>
            <a:cxnSpLocks noChangeShapeType="1"/>
            <a:stCxn id="45086" idx="3"/>
            <a:endCxn id="45074" idx="1"/>
          </p:cNvCxnSpPr>
          <p:nvPr/>
        </p:nvCxnSpPr>
        <p:spPr bwMode="auto">
          <a:xfrm flipV="1">
            <a:off x="3636963" y="5419725"/>
            <a:ext cx="27130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6" name="ZoneTexte 112"/>
          <p:cNvSpPr txBox="1">
            <a:spLocks noChangeArrowheads="1"/>
          </p:cNvSpPr>
          <p:nvPr/>
        </p:nvSpPr>
        <p:spPr bwMode="auto">
          <a:xfrm>
            <a:off x="8216900" y="5291138"/>
            <a:ext cx="16240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TUNe modifications</a:t>
            </a:r>
          </a:p>
        </p:txBody>
      </p:sp>
      <p:sp>
        <p:nvSpPr>
          <p:cNvPr id="45077" name="ZoneTexte 113"/>
          <p:cNvSpPr txBox="1">
            <a:spLocks noChangeArrowheads="1"/>
          </p:cNvSpPr>
          <p:nvPr/>
        </p:nvSpPr>
        <p:spPr bwMode="auto">
          <a:xfrm>
            <a:off x="8328025" y="5745163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 scenario</a:t>
            </a:r>
          </a:p>
        </p:txBody>
      </p:sp>
      <p:sp>
        <p:nvSpPr>
          <p:cNvPr id="45078" name="ZoneTexte 114"/>
          <p:cNvSpPr txBox="1">
            <a:spLocks noChangeArrowheads="1"/>
          </p:cNvSpPr>
          <p:nvPr/>
        </p:nvSpPr>
        <p:spPr bwMode="auto">
          <a:xfrm>
            <a:off x="7929563" y="6316663"/>
            <a:ext cx="9779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kdeploy</a:t>
            </a:r>
          </a:p>
        </p:txBody>
      </p:sp>
      <p:sp>
        <p:nvSpPr>
          <p:cNvPr id="45079" name="ZoneTexte 115"/>
          <p:cNvSpPr txBox="1">
            <a:spLocks noChangeArrowheads="1"/>
          </p:cNvSpPr>
          <p:nvPr/>
        </p:nvSpPr>
        <p:spPr bwMode="auto">
          <a:xfrm>
            <a:off x="8540750" y="6440488"/>
            <a:ext cx="977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J2EE</a:t>
            </a:r>
          </a:p>
        </p:txBody>
      </p:sp>
      <p:sp>
        <p:nvSpPr>
          <p:cNvPr id="45080" name="ZoneTexte 116"/>
          <p:cNvSpPr txBox="1">
            <a:spLocks noChangeArrowheads="1"/>
          </p:cNvSpPr>
          <p:nvPr/>
        </p:nvSpPr>
        <p:spPr bwMode="auto">
          <a:xfrm>
            <a:off x="9121775" y="6316663"/>
            <a:ext cx="8969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Policies</a:t>
            </a:r>
          </a:p>
        </p:txBody>
      </p:sp>
      <p:cxnSp>
        <p:nvCxnSpPr>
          <p:cNvPr id="45081" name="Connecteur droit avec flèche 118"/>
          <p:cNvCxnSpPr>
            <a:cxnSpLocks noChangeShapeType="1"/>
            <a:stCxn id="45076" idx="2"/>
            <a:endCxn id="45077" idx="0"/>
          </p:cNvCxnSpPr>
          <p:nvPr/>
        </p:nvCxnSpPr>
        <p:spPr bwMode="auto">
          <a:xfrm rot="5400000">
            <a:off x="8934450" y="5649913"/>
            <a:ext cx="1889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2" name="Connecteur droit avec flèche 121"/>
          <p:cNvCxnSpPr>
            <a:cxnSpLocks noChangeShapeType="1"/>
            <a:stCxn id="45077" idx="2"/>
            <a:endCxn id="45078" idx="0"/>
          </p:cNvCxnSpPr>
          <p:nvPr/>
        </p:nvCxnSpPr>
        <p:spPr bwMode="auto">
          <a:xfrm rot="5400000">
            <a:off x="8655844" y="5942807"/>
            <a:ext cx="136525" cy="611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3" name="Connecteur droit avec flèche 123"/>
          <p:cNvCxnSpPr>
            <a:cxnSpLocks noChangeShapeType="1"/>
            <a:stCxn id="45077" idx="2"/>
            <a:endCxn id="45080" idx="0"/>
          </p:cNvCxnSpPr>
          <p:nvPr/>
        </p:nvCxnSpPr>
        <p:spPr bwMode="auto">
          <a:xfrm rot="16200000" flipH="1">
            <a:off x="9232106" y="5977732"/>
            <a:ext cx="136525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4" name="Connecteur droit avec flèche 125"/>
          <p:cNvCxnSpPr>
            <a:cxnSpLocks noChangeShapeType="1"/>
            <a:stCxn id="45077" idx="2"/>
            <a:endCxn id="45079" idx="0"/>
          </p:cNvCxnSpPr>
          <p:nvPr/>
        </p:nvCxnSpPr>
        <p:spPr bwMode="auto">
          <a:xfrm rot="5400000">
            <a:off x="8897938" y="6310313"/>
            <a:ext cx="261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86" name="ZoneTexte 94"/>
          <p:cNvSpPr txBox="1">
            <a:spLocks noChangeArrowheads="1"/>
          </p:cNvSpPr>
          <p:nvPr/>
        </p:nvSpPr>
        <p:spPr bwMode="auto">
          <a:xfrm>
            <a:off x="2632075" y="5291138"/>
            <a:ext cx="10048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45090" name="ZoneTexte 153"/>
          <p:cNvSpPr txBox="1">
            <a:spLocks noChangeArrowheads="1"/>
          </p:cNvSpPr>
          <p:nvPr/>
        </p:nvSpPr>
        <p:spPr bwMode="auto">
          <a:xfrm>
            <a:off x="4451350" y="4983163"/>
            <a:ext cx="1300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Name resolution</a:t>
            </a:r>
          </a:p>
        </p:txBody>
      </p:sp>
      <p:sp>
        <p:nvSpPr>
          <p:cNvPr id="45097" name="ZoneTexte 26"/>
          <p:cNvSpPr txBox="1">
            <a:spLocks noChangeArrowheads="1"/>
          </p:cNvSpPr>
          <p:nvPr/>
        </p:nvSpPr>
        <p:spPr bwMode="auto">
          <a:xfrm>
            <a:off x="595148" y="2179638"/>
            <a:ext cx="1066971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3.1</a:t>
            </a:r>
          </a:p>
        </p:txBody>
      </p:sp>
      <p:cxnSp>
        <p:nvCxnSpPr>
          <p:cNvPr id="45098" name="Connecteur droit avec flèche 29"/>
          <p:cNvCxnSpPr>
            <a:cxnSpLocks noChangeShapeType="1"/>
            <a:stCxn id="45097" idx="3"/>
            <a:endCxn id="45106" idx="1"/>
          </p:cNvCxnSpPr>
          <p:nvPr/>
        </p:nvCxnSpPr>
        <p:spPr bwMode="auto">
          <a:xfrm>
            <a:off x="1662119" y="2311662"/>
            <a:ext cx="111102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99" name="Connecteur en angle 35"/>
          <p:cNvCxnSpPr>
            <a:cxnSpLocks noChangeShapeType="1"/>
            <a:stCxn id="45106" idx="2"/>
            <a:endCxn id="45112" idx="3"/>
          </p:cNvCxnSpPr>
          <p:nvPr/>
        </p:nvCxnSpPr>
        <p:spPr bwMode="auto">
          <a:xfrm rot="5400000">
            <a:off x="2472703" y="1633102"/>
            <a:ext cx="45777" cy="166694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100" name="ZoneTexte 38"/>
          <p:cNvSpPr txBox="1">
            <a:spLocks noChangeArrowheads="1"/>
          </p:cNvSpPr>
          <p:nvPr/>
        </p:nvSpPr>
        <p:spPr bwMode="auto">
          <a:xfrm>
            <a:off x="640956" y="2939061"/>
            <a:ext cx="976706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19-6</a:t>
            </a:r>
          </a:p>
        </p:txBody>
      </p:sp>
      <p:cxnSp>
        <p:nvCxnSpPr>
          <p:cNvPr id="45101" name="Connecteur droit avec flèche 40"/>
          <p:cNvCxnSpPr>
            <a:cxnSpLocks noChangeShapeType="1"/>
            <a:stCxn id="45112" idx="2"/>
            <a:endCxn id="45100" idx="0"/>
          </p:cNvCxnSpPr>
          <p:nvPr/>
        </p:nvCxnSpPr>
        <p:spPr bwMode="auto">
          <a:xfrm rot="5400000">
            <a:off x="971507" y="2779288"/>
            <a:ext cx="317576" cy="19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102" name="Connecteur droit avec flèche 45"/>
          <p:cNvCxnSpPr>
            <a:cxnSpLocks noChangeShapeType="1"/>
            <a:stCxn id="45100" idx="3"/>
            <a:endCxn id="45107" idx="1"/>
          </p:cNvCxnSpPr>
          <p:nvPr/>
        </p:nvCxnSpPr>
        <p:spPr bwMode="auto">
          <a:xfrm flipV="1">
            <a:off x="1617662" y="3067312"/>
            <a:ext cx="1234927" cy="37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103" name="ZoneTexte 48"/>
          <p:cNvSpPr txBox="1">
            <a:spLocks noChangeArrowheads="1"/>
          </p:cNvSpPr>
          <p:nvPr/>
        </p:nvSpPr>
        <p:spPr bwMode="auto">
          <a:xfrm>
            <a:off x="639605" y="3385420"/>
            <a:ext cx="96869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cxnSp>
        <p:nvCxnSpPr>
          <p:cNvPr id="45104" name="Connecteur en angle 50"/>
          <p:cNvCxnSpPr>
            <a:cxnSpLocks noChangeShapeType="1"/>
            <a:stCxn id="45107" idx="2"/>
            <a:endCxn id="45103" idx="3"/>
          </p:cNvCxnSpPr>
          <p:nvPr/>
        </p:nvCxnSpPr>
        <p:spPr bwMode="auto">
          <a:xfrm rot="5400000">
            <a:off x="2318371" y="2489260"/>
            <a:ext cx="318109" cy="1738259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105" name="ZoneTexte 53"/>
          <p:cNvSpPr txBox="1">
            <a:spLocks noChangeArrowheads="1"/>
          </p:cNvSpPr>
          <p:nvPr/>
        </p:nvSpPr>
        <p:spPr bwMode="auto">
          <a:xfrm>
            <a:off x="484188" y="3577628"/>
            <a:ext cx="1355075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NFS root (domU)</a:t>
            </a:r>
          </a:p>
        </p:txBody>
      </p:sp>
      <p:sp>
        <p:nvSpPr>
          <p:cNvPr id="45106" name="ZoneTexte 27"/>
          <p:cNvSpPr txBox="1">
            <a:spLocks noChangeArrowheads="1"/>
          </p:cNvSpPr>
          <p:nvPr/>
        </p:nvSpPr>
        <p:spPr bwMode="auto">
          <a:xfrm>
            <a:off x="2773146" y="2179638"/>
            <a:ext cx="1111829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DHCP Server</a:t>
            </a:r>
          </a:p>
        </p:txBody>
      </p:sp>
      <p:sp>
        <p:nvSpPr>
          <p:cNvPr id="45107" name="ZoneTexte 43"/>
          <p:cNvSpPr txBox="1">
            <a:spLocks noChangeArrowheads="1"/>
          </p:cNvSpPr>
          <p:nvPr/>
        </p:nvSpPr>
        <p:spPr bwMode="auto">
          <a:xfrm>
            <a:off x="2852589" y="2935288"/>
            <a:ext cx="987930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NFS Server</a:t>
            </a:r>
          </a:p>
        </p:txBody>
      </p:sp>
      <p:sp>
        <p:nvSpPr>
          <p:cNvPr id="45108" name="ZoneTexte 146"/>
          <p:cNvSpPr txBox="1">
            <a:spLocks noChangeArrowheads="1"/>
          </p:cNvSpPr>
          <p:nvPr/>
        </p:nvSpPr>
        <p:spPr bwMode="auto">
          <a:xfrm>
            <a:off x="1071498" y="2624138"/>
            <a:ext cx="457249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Bug</a:t>
            </a:r>
          </a:p>
        </p:txBody>
      </p:sp>
      <p:sp>
        <p:nvSpPr>
          <p:cNvPr id="45109" name="ZoneTexte 147"/>
          <p:cNvSpPr txBox="1">
            <a:spLocks noChangeArrowheads="1"/>
          </p:cNvSpPr>
          <p:nvPr/>
        </p:nvSpPr>
        <p:spPr bwMode="auto">
          <a:xfrm>
            <a:off x="1676730" y="2846388"/>
            <a:ext cx="918988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Filesystem</a:t>
            </a:r>
          </a:p>
        </p:txBody>
      </p:sp>
      <p:sp>
        <p:nvSpPr>
          <p:cNvPr id="45110" name="ZoneTexte 148"/>
          <p:cNvSpPr txBox="1">
            <a:spLocks noChangeArrowheads="1"/>
          </p:cNvSpPr>
          <p:nvPr/>
        </p:nvSpPr>
        <p:spPr bwMode="auto">
          <a:xfrm>
            <a:off x="1719918" y="3290888"/>
            <a:ext cx="1542658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NFS Boot on DomU</a:t>
            </a:r>
          </a:p>
        </p:txBody>
      </p:sp>
      <p:sp>
        <p:nvSpPr>
          <p:cNvPr id="45112" name="ZoneTexte 160"/>
          <p:cNvSpPr txBox="1">
            <a:spLocks noChangeArrowheads="1"/>
          </p:cNvSpPr>
          <p:nvPr/>
        </p:nvSpPr>
        <p:spPr bwMode="auto">
          <a:xfrm>
            <a:off x="600440" y="2357438"/>
            <a:ext cx="1061679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22-14</a:t>
            </a:r>
          </a:p>
        </p:txBody>
      </p:sp>
      <p:cxnSp>
        <p:nvCxnSpPr>
          <p:cNvPr id="45096" name="Connecteur droit avec flèche 214"/>
          <p:cNvCxnSpPr>
            <a:cxnSpLocks noChangeShapeType="1"/>
            <a:stCxn id="45074" idx="3"/>
            <a:endCxn id="45076" idx="1"/>
          </p:cNvCxnSpPr>
          <p:nvPr/>
        </p:nvCxnSpPr>
        <p:spPr bwMode="auto">
          <a:xfrm>
            <a:off x="7753350" y="5419725"/>
            <a:ext cx="4635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7758E-6 1.0084E-6 L 0.19002 0.167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/>
      <p:bldP spid="45074" grpId="0"/>
      <p:bldP spid="45076" grpId="0"/>
      <p:bldP spid="45077" grpId="0"/>
      <p:bldP spid="45078" grpId="0"/>
      <p:bldP spid="45079" grpId="0"/>
      <p:bldP spid="45080" grpId="0"/>
      <p:bldP spid="45086" grpId="0"/>
      <p:bldP spid="45090" grpId="0"/>
      <p:bldP spid="45097" grpId="0"/>
      <p:bldP spid="45100" grpId="0"/>
      <p:bldP spid="45103" grpId="0"/>
      <p:bldP spid="45105" grpId="0"/>
      <p:bldP spid="45106" grpId="0"/>
      <p:bldP spid="45107" grpId="0"/>
      <p:bldP spid="45108" grpId="0"/>
      <p:bldP spid="45109" grpId="0"/>
      <p:bldP spid="45110" grpId="0"/>
      <p:bldP spid="451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2203450" y="1565275"/>
            <a:ext cx="7815263" cy="5143500"/>
            <a:chOff x="2203450" y="1565275"/>
            <a:chExt cx="7815263" cy="5143500"/>
          </a:xfrm>
        </p:grpSpPr>
        <p:grpSp>
          <p:nvGrpSpPr>
            <p:cNvPr id="2" name="Groupe 21"/>
            <p:cNvGrpSpPr>
              <a:grpSpLocks/>
            </p:cNvGrpSpPr>
            <p:nvPr/>
          </p:nvGrpSpPr>
          <p:grpSpPr bwMode="auto">
            <a:xfrm>
              <a:off x="2203450" y="1565275"/>
              <a:ext cx="1843088" cy="5143500"/>
              <a:chOff x="2328862" y="1565259"/>
              <a:chExt cx="1844175" cy="5143536"/>
            </a:xfrm>
          </p:grpSpPr>
          <p:sp>
            <p:nvSpPr>
              <p:cNvPr id="8" name="Rectangle à coins arrondis 7"/>
              <p:cNvSpPr/>
              <p:nvPr/>
            </p:nvSpPr>
            <p:spPr bwMode="auto">
              <a:xfrm>
                <a:off x="2328862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Network Architecture</a:t>
                </a:r>
              </a:p>
            </p:txBody>
          </p:sp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2328862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4" name="Groupe 23"/>
            <p:cNvGrpSpPr>
              <a:grpSpLocks/>
            </p:cNvGrpSpPr>
            <p:nvPr/>
          </p:nvGrpSpPr>
          <p:grpSpPr bwMode="auto">
            <a:xfrm>
              <a:off x="4167188" y="1565275"/>
              <a:ext cx="1843087" cy="5143500"/>
              <a:chOff x="4404810" y="1565259"/>
              <a:chExt cx="1844175" cy="5143536"/>
            </a:xfrm>
          </p:grpSpPr>
          <p:sp>
            <p:nvSpPr>
              <p:cNvPr id="9" name="Rectangle à coins arrondis 8"/>
              <p:cNvSpPr/>
              <p:nvPr/>
            </p:nvSpPr>
            <p:spPr bwMode="auto">
              <a:xfrm>
                <a:off x="4404810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>
                    <a:solidFill>
                      <a:schemeClr val="bg1"/>
                    </a:solidFill>
                  </a:rPr>
                  <a:t>Tests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4404810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6" name="Groupe 24"/>
            <p:cNvGrpSpPr>
              <a:grpSpLocks/>
            </p:cNvGrpSpPr>
            <p:nvPr/>
          </p:nvGrpSpPr>
          <p:grpSpPr bwMode="auto">
            <a:xfrm>
              <a:off x="6129338" y="1565275"/>
              <a:ext cx="1844675" cy="5143500"/>
              <a:chOff x="6248985" y="1565259"/>
              <a:chExt cx="1844175" cy="5143536"/>
            </a:xfrm>
          </p:grpSpPr>
          <p:sp>
            <p:nvSpPr>
              <p:cNvPr id="10" name="Rectangle à coins arrondis 9"/>
              <p:cNvSpPr/>
              <p:nvPr/>
            </p:nvSpPr>
            <p:spPr bwMode="auto">
              <a:xfrm>
                <a:off x="6248985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 err="1">
                    <a:solidFill>
                      <a:schemeClr val="bg1"/>
                    </a:solidFill>
                  </a:rPr>
                  <a:t>TUNe</a:t>
                </a:r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6248985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grpSp>
          <p:nvGrpSpPr>
            <p:cNvPr id="7" name="Groupe 25"/>
            <p:cNvGrpSpPr>
              <a:grpSpLocks/>
            </p:cNvGrpSpPr>
            <p:nvPr/>
          </p:nvGrpSpPr>
          <p:grpSpPr bwMode="auto">
            <a:xfrm>
              <a:off x="8093075" y="1565275"/>
              <a:ext cx="1844675" cy="5143500"/>
              <a:chOff x="8093160" y="1565259"/>
              <a:chExt cx="1844175" cy="5143536"/>
            </a:xfrm>
          </p:grpSpPr>
          <p:sp>
            <p:nvSpPr>
              <p:cNvPr id="11" name="Rectangle à coins arrondis 10"/>
              <p:cNvSpPr/>
              <p:nvPr/>
            </p:nvSpPr>
            <p:spPr bwMode="auto">
              <a:xfrm>
                <a:off x="8093160" y="1565259"/>
                <a:ext cx="1844175" cy="51435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914400" eaLnBrk="0" hangingPunct="0">
                  <a:buFont typeface="Wingdings" charset="2"/>
                  <a:buNone/>
                  <a:defRPr/>
                </a:pPr>
                <a:r>
                  <a:rPr lang="fr-FR" sz="1400" dirty="0" err="1">
                    <a:solidFill>
                      <a:schemeClr val="bg1"/>
                    </a:solidFill>
                  </a:rPr>
                  <a:t>Improvements</a:t>
                </a:r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>
                <a:off x="8093160" y="2136763"/>
                <a:ext cx="1844175" cy="45719"/>
              </a:xfrm>
              <a:prstGeom prst="rect">
                <a:avLst/>
              </a:prstGeom>
              <a:ln>
                <a:headEnd/>
                <a:tailEnd/>
              </a:ln>
              <a:scene3d>
                <a:camera prst="orthographicFront">
                  <a:rot lat="0" lon="0" rev="0"/>
                </a:camera>
                <a:lightRig rig="balanced" dir="t"/>
              </a:scene3d>
              <a:sp3d prstMaterial="clear"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90000" tIns="45000" rIns="90000" bIns="45000" anchor="ctr"/>
              <a:lstStyle/>
              <a:p>
                <a:pPr hangingPunct="0">
                  <a:lnSpc>
                    <a:spcPct val="93000"/>
                  </a:lnSpc>
                  <a:buClr>
                    <a:srgbClr val="FFFFFF"/>
                  </a:buClr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</a:tabLst>
                </a:pPr>
                <a:endParaRPr lang="fr-FR">
                  <a:solidFill>
                    <a:srgbClr val="FFFFFF"/>
                  </a:solidFill>
                  <a:ea typeface="msmincho"/>
                  <a:cs typeface="msmincho"/>
                </a:endParaRPr>
              </a:p>
            </p:txBody>
          </p:sp>
        </p:grpSp>
        <p:sp>
          <p:nvSpPr>
            <p:cNvPr id="45071" name="ZoneTexte 86"/>
            <p:cNvSpPr txBox="1">
              <a:spLocks noChangeArrowheads="1"/>
            </p:cNvSpPr>
            <p:nvPr/>
          </p:nvSpPr>
          <p:spPr bwMode="auto">
            <a:xfrm>
              <a:off x="6240463" y="4535488"/>
              <a:ext cx="1624012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Wrappers,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Deployment diagram</a:t>
              </a:r>
            </a:p>
          </p:txBody>
        </p:sp>
        <p:cxnSp>
          <p:nvCxnSpPr>
            <p:cNvPr id="45072" name="Connecteur droit avec flèche 88"/>
            <p:cNvCxnSpPr>
              <a:cxnSpLocks noChangeShapeType="1"/>
              <a:stCxn id="180" idx="1"/>
              <a:endCxn id="45071" idx="1"/>
            </p:cNvCxnSpPr>
            <p:nvPr/>
          </p:nvCxnSpPr>
          <p:spPr bwMode="auto">
            <a:xfrm flipV="1">
              <a:off x="5730875" y="4752975"/>
              <a:ext cx="509588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73" name="Connecteur en angle 98"/>
            <p:cNvCxnSpPr>
              <a:cxnSpLocks noChangeShapeType="1"/>
              <a:stCxn id="45071" idx="2"/>
              <a:endCxn id="45086" idx="0"/>
            </p:cNvCxnSpPr>
            <p:nvPr/>
          </p:nvCxnSpPr>
          <p:spPr bwMode="auto">
            <a:xfrm rot="5400000">
              <a:off x="4933156" y="3172620"/>
              <a:ext cx="320675" cy="3916362"/>
            </a:xfrm>
            <a:prstGeom prst="bentConnector3">
              <a:avLst>
                <a:gd name="adj1" fmla="val 7779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74" name="ZoneTexte 106"/>
            <p:cNvSpPr txBox="1">
              <a:spLocks noChangeArrowheads="1"/>
            </p:cNvSpPr>
            <p:nvPr/>
          </p:nvSpPr>
          <p:spPr bwMode="auto">
            <a:xfrm>
              <a:off x="6350000" y="5202238"/>
              <a:ext cx="1403350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Reconf Diagram,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Probe</a:t>
              </a:r>
            </a:p>
          </p:txBody>
        </p:sp>
        <p:cxnSp>
          <p:nvCxnSpPr>
            <p:cNvPr id="45075" name="Connecteur droit avec flèche 108"/>
            <p:cNvCxnSpPr>
              <a:cxnSpLocks noChangeShapeType="1"/>
              <a:stCxn id="45086" idx="3"/>
              <a:endCxn id="45074" idx="1"/>
            </p:cNvCxnSpPr>
            <p:nvPr/>
          </p:nvCxnSpPr>
          <p:spPr bwMode="auto">
            <a:xfrm flipV="1">
              <a:off x="3636963" y="5419725"/>
              <a:ext cx="2713037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76" name="ZoneTexte 112"/>
            <p:cNvSpPr txBox="1">
              <a:spLocks noChangeArrowheads="1"/>
            </p:cNvSpPr>
            <p:nvPr/>
          </p:nvSpPr>
          <p:spPr bwMode="auto">
            <a:xfrm>
              <a:off x="8216900" y="5291138"/>
              <a:ext cx="162401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TUNe modifications</a:t>
              </a:r>
            </a:p>
          </p:txBody>
        </p:sp>
        <p:sp>
          <p:nvSpPr>
            <p:cNvPr id="45077" name="ZoneTexte 113"/>
            <p:cNvSpPr txBox="1">
              <a:spLocks noChangeArrowheads="1"/>
            </p:cNvSpPr>
            <p:nvPr/>
          </p:nvSpPr>
          <p:spPr bwMode="auto">
            <a:xfrm>
              <a:off x="8328025" y="5745163"/>
              <a:ext cx="1403350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Streaming scenario</a:t>
              </a:r>
            </a:p>
          </p:txBody>
        </p:sp>
        <p:sp>
          <p:nvSpPr>
            <p:cNvPr id="45078" name="ZoneTexte 114"/>
            <p:cNvSpPr txBox="1">
              <a:spLocks noChangeArrowheads="1"/>
            </p:cNvSpPr>
            <p:nvPr/>
          </p:nvSpPr>
          <p:spPr bwMode="auto">
            <a:xfrm>
              <a:off x="7929563" y="6316663"/>
              <a:ext cx="977900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kdeploy</a:t>
              </a:r>
            </a:p>
          </p:txBody>
        </p:sp>
        <p:sp>
          <p:nvSpPr>
            <p:cNvPr id="45079" name="ZoneTexte 115"/>
            <p:cNvSpPr txBox="1">
              <a:spLocks noChangeArrowheads="1"/>
            </p:cNvSpPr>
            <p:nvPr/>
          </p:nvSpPr>
          <p:spPr bwMode="auto">
            <a:xfrm>
              <a:off x="8540750" y="6440488"/>
              <a:ext cx="9779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J2EE</a:t>
              </a:r>
            </a:p>
          </p:txBody>
        </p:sp>
        <p:sp>
          <p:nvSpPr>
            <p:cNvPr id="45080" name="ZoneTexte 116"/>
            <p:cNvSpPr txBox="1">
              <a:spLocks noChangeArrowheads="1"/>
            </p:cNvSpPr>
            <p:nvPr/>
          </p:nvSpPr>
          <p:spPr bwMode="auto">
            <a:xfrm>
              <a:off x="9121775" y="6316663"/>
              <a:ext cx="896938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Policies</a:t>
              </a:r>
            </a:p>
          </p:txBody>
        </p:sp>
        <p:cxnSp>
          <p:nvCxnSpPr>
            <p:cNvPr id="45081" name="Connecteur droit avec flèche 118"/>
            <p:cNvCxnSpPr>
              <a:cxnSpLocks noChangeShapeType="1"/>
              <a:stCxn id="45076" idx="2"/>
              <a:endCxn id="45077" idx="0"/>
            </p:cNvCxnSpPr>
            <p:nvPr/>
          </p:nvCxnSpPr>
          <p:spPr bwMode="auto">
            <a:xfrm rot="5400000">
              <a:off x="8934450" y="5649913"/>
              <a:ext cx="188913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2" name="Connecteur droit avec flèche 121"/>
            <p:cNvCxnSpPr>
              <a:cxnSpLocks noChangeShapeType="1"/>
              <a:stCxn id="45077" idx="2"/>
              <a:endCxn id="45078" idx="0"/>
            </p:cNvCxnSpPr>
            <p:nvPr/>
          </p:nvCxnSpPr>
          <p:spPr bwMode="auto">
            <a:xfrm rot="5400000">
              <a:off x="8655844" y="5942807"/>
              <a:ext cx="136525" cy="6111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3" name="Connecteur droit avec flèche 123"/>
            <p:cNvCxnSpPr>
              <a:cxnSpLocks noChangeShapeType="1"/>
              <a:stCxn id="45077" idx="2"/>
              <a:endCxn id="45080" idx="0"/>
            </p:cNvCxnSpPr>
            <p:nvPr/>
          </p:nvCxnSpPr>
          <p:spPr bwMode="auto">
            <a:xfrm rot="16200000" flipH="1">
              <a:off x="9232106" y="5977732"/>
              <a:ext cx="136525" cy="5413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84" name="Connecteur droit avec flèche 125"/>
            <p:cNvCxnSpPr>
              <a:cxnSpLocks noChangeShapeType="1"/>
              <a:stCxn id="45077" idx="2"/>
              <a:endCxn id="45079" idx="0"/>
            </p:cNvCxnSpPr>
            <p:nvPr/>
          </p:nvCxnSpPr>
          <p:spPr bwMode="auto">
            <a:xfrm rot="5400000">
              <a:off x="8897938" y="6310313"/>
              <a:ext cx="261937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086" name="ZoneTexte 94"/>
            <p:cNvSpPr txBox="1">
              <a:spLocks noChangeArrowheads="1"/>
            </p:cNvSpPr>
            <p:nvPr/>
          </p:nvSpPr>
          <p:spPr bwMode="auto">
            <a:xfrm>
              <a:off x="2632075" y="5291138"/>
              <a:ext cx="1004888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DNS Server</a:t>
              </a:r>
            </a:p>
          </p:txBody>
        </p:sp>
        <p:sp>
          <p:nvSpPr>
            <p:cNvPr id="45090" name="ZoneTexte 153"/>
            <p:cNvSpPr txBox="1">
              <a:spLocks noChangeArrowheads="1"/>
            </p:cNvSpPr>
            <p:nvPr/>
          </p:nvSpPr>
          <p:spPr bwMode="auto">
            <a:xfrm>
              <a:off x="4451350" y="4983163"/>
              <a:ext cx="130016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Name resolution</a:t>
              </a:r>
            </a:p>
          </p:txBody>
        </p:sp>
        <p:sp>
          <p:nvSpPr>
            <p:cNvPr id="45092" name="ZoneTexte 177"/>
            <p:cNvSpPr txBox="1">
              <a:spLocks noChangeArrowheads="1"/>
            </p:cNvSpPr>
            <p:nvPr/>
          </p:nvSpPr>
          <p:spPr bwMode="auto">
            <a:xfrm>
              <a:off x="4373563" y="4576763"/>
              <a:ext cx="1419225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Delay	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Streaming	</a:t>
              </a:r>
              <a:r>
                <a:rPr lang="fr-FR" sz="1200">
                  <a:solidFill>
                    <a:srgbClr val="33CC33"/>
                  </a:solidFill>
                </a:rPr>
                <a:t>OK</a:t>
              </a:r>
            </a:p>
          </p:txBody>
        </p:sp>
        <p:sp>
          <p:nvSpPr>
            <p:cNvPr id="179" name="Accolade ouvrante 178"/>
            <p:cNvSpPr/>
            <p:nvPr/>
          </p:nvSpPr>
          <p:spPr bwMode="auto">
            <a:xfrm>
              <a:off x="4329113" y="4576763"/>
              <a:ext cx="88900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sp>
          <p:nvSpPr>
            <p:cNvPr id="180" name="Accolade ouvrante 179"/>
            <p:cNvSpPr/>
            <p:nvPr/>
          </p:nvSpPr>
          <p:spPr bwMode="auto">
            <a:xfrm flipH="1">
              <a:off x="5662613" y="4576763"/>
              <a:ext cx="68262" cy="358775"/>
            </a:xfrm>
            <a:prstGeom prst="leftBrace">
              <a:avLst>
                <a:gd name="adj1" fmla="val 4607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914400" eaLnBrk="0" hangingPunct="0"/>
              <a:endParaRPr lang="fr-FR" sz="1200"/>
            </a:p>
          </p:txBody>
        </p:sp>
        <p:cxnSp>
          <p:nvCxnSpPr>
            <p:cNvPr id="45096" name="Connecteur droit avec flèche 214"/>
            <p:cNvCxnSpPr>
              <a:cxnSpLocks noChangeShapeType="1"/>
              <a:stCxn id="45074" idx="3"/>
              <a:endCxn id="45076" idx="1"/>
            </p:cNvCxnSpPr>
            <p:nvPr/>
          </p:nvCxnSpPr>
          <p:spPr bwMode="auto">
            <a:xfrm>
              <a:off x="7753350" y="5419725"/>
              <a:ext cx="4635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Conclusion</a:t>
            </a:r>
            <a:br>
              <a:rPr lang="en-GB" smtClean="0"/>
            </a:br>
            <a:endParaRPr lang="en-GB" smtClean="0"/>
          </a:p>
        </p:txBody>
      </p:sp>
      <p:grpSp>
        <p:nvGrpSpPr>
          <p:cNvPr id="3" name="Groupe 22"/>
          <p:cNvGrpSpPr>
            <a:grpSpLocks/>
          </p:cNvGrpSpPr>
          <p:nvPr/>
        </p:nvGrpSpPr>
        <p:grpSpPr bwMode="auto">
          <a:xfrm>
            <a:off x="239713" y="1565275"/>
            <a:ext cx="1844675" cy="5143500"/>
            <a:chOff x="286584" y="1565259"/>
            <a:chExt cx="1844175" cy="5143536"/>
          </a:xfrm>
        </p:grpSpPr>
        <p:sp>
          <p:nvSpPr>
            <p:cNvPr id="5" name="Rectangle à coins arrondis 4"/>
            <p:cNvSpPr/>
            <p:nvPr/>
          </p:nvSpPr>
          <p:spPr bwMode="auto">
            <a:xfrm>
              <a:off x="286584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Hardware Architecture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286584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55" name="ZoneTexte 54"/>
          <p:cNvSpPr txBox="1">
            <a:spLocks noChangeArrowheads="1"/>
          </p:cNvSpPr>
          <p:nvPr/>
        </p:nvSpPr>
        <p:spPr bwMode="auto">
          <a:xfrm>
            <a:off x="4373563" y="3163888"/>
            <a:ext cx="14192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CPU Load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Migration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Interruption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Integrity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</p:txBody>
      </p:sp>
      <p:cxnSp>
        <p:nvCxnSpPr>
          <p:cNvPr id="45065" name="Connecteur droit avec flèche 58"/>
          <p:cNvCxnSpPr>
            <a:cxnSpLocks noChangeShapeType="1"/>
            <a:stCxn id="45105" idx="3"/>
            <a:endCxn id="73" idx="1"/>
          </p:cNvCxnSpPr>
          <p:nvPr/>
        </p:nvCxnSpPr>
        <p:spPr bwMode="auto">
          <a:xfrm>
            <a:off x="1839913" y="3709988"/>
            <a:ext cx="2444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66" name="ZoneTexte 62"/>
          <p:cNvSpPr txBox="1">
            <a:spLocks noChangeArrowheads="1"/>
          </p:cNvSpPr>
          <p:nvPr/>
        </p:nvSpPr>
        <p:spPr bwMode="auto">
          <a:xfrm>
            <a:off x="677863" y="4271963"/>
            <a:ext cx="968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sp>
        <p:nvSpPr>
          <p:cNvPr id="45067" name="ZoneTexte 63"/>
          <p:cNvSpPr txBox="1">
            <a:spLocks noChangeArrowheads="1"/>
          </p:cNvSpPr>
          <p:nvPr/>
        </p:nvSpPr>
        <p:spPr bwMode="auto">
          <a:xfrm>
            <a:off x="668338" y="4449763"/>
            <a:ext cx="98583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(dom0)</a:t>
            </a:r>
          </a:p>
        </p:txBody>
      </p:sp>
      <p:cxnSp>
        <p:nvCxnSpPr>
          <p:cNvPr id="45068" name="Connecteur droit avec flèche 65"/>
          <p:cNvCxnSpPr>
            <a:cxnSpLocks noChangeShapeType="1"/>
            <a:stCxn id="55" idx="2"/>
            <a:endCxn id="45066" idx="3"/>
          </p:cNvCxnSpPr>
          <p:nvPr/>
        </p:nvCxnSpPr>
        <p:spPr bwMode="auto">
          <a:xfrm rot="5400000">
            <a:off x="3322638" y="2643188"/>
            <a:ext cx="84137" cy="3436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9" name="Connecteur droit avec flèche 70"/>
          <p:cNvCxnSpPr>
            <a:cxnSpLocks noChangeShapeType="1"/>
            <a:stCxn id="45067" idx="2"/>
            <a:endCxn id="45085" idx="1"/>
          </p:cNvCxnSpPr>
          <p:nvPr/>
        </p:nvCxnSpPr>
        <p:spPr bwMode="auto">
          <a:xfrm rot="16200000" flipH="1">
            <a:off x="1885951" y="3989387"/>
            <a:ext cx="42862" cy="14906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Accolade ouvrante 72"/>
          <p:cNvSpPr/>
          <p:nvPr/>
        </p:nvSpPr>
        <p:spPr bwMode="auto">
          <a:xfrm>
            <a:off x="4284663" y="3113088"/>
            <a:ext cx="136525" cy="1193800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45085" name="ZoneTexte 68"/>
          <p:cNvSpPr txBox="1">
            <a:spLocks noChangeArrowheads="1"/>
          </p:cNvSpPr>
          <p:nvPr/>
        </p:nvSpPr>
        <p:spPr bwMode="auto">
          <a:xfrm>
            <a:off x="2652713" y="4624388"/>
            <a:ext cx="9842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NTP Server</a:t>
            </a:r>
          </a:p>
        </p:txBody>
      </p:sp>
      <p:sp>
        <p:nvSpPr>
          <p:cNvPr id="45087" name="ZoneTexte 150"/>
          <p:cNvSpPr txBox="1">
            <a:spLocks noChangeArrowheads="1"/>
          </p:cNvSpPr>
          <p:nvPr/>
        </p:nvSpPr>
        <p:spPr bwMode="auto">
          <a:xfrm>
            <a:off x="2616200" y="4183063"/>
            <a:ext cx="1046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Clock issues</a:t>
            </a:r>
          </a:p>
        </p:txBody>
      </p:sp>
      <p:sp>
        <p:nvSpPr>
          <p:cNvPr id="45088" name="ZoneTexte 151"/>
          <p:cNvSpPr txBox="1">
            <a:spLocks noChangeArrowheads="1"/>
          </p:cNvSpPr>
          <p:nvPr/>
        </p:nvSpPr>
        <p:spPr bwMode="auto">
          <a:xfrm>
            <a:off x="1262063" y="4713288"/>
            <a:ext cx="12747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Synchronisation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45089" name="ZoneTexte 152"/>
          <p:cNvSpPr txBox="1">
            <a:spLocks noChangeArrowheads="1"/>
          </p:cNvSpPr>
          <p:nvPr/>
        </p:nvSpPr>
        <p:spPr bwMode="auto">
          <a:xfrm>
            <a:off x="3565525" y="4713288"/>
            <a:ext cx="7635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Issues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resolved</a:t>
            </a:r>
          </a:p>
        </p:txBody>
      </p:sp>
      <p:grpSp>
        <p:nvGrpSpPr>
          <p:cNvPr id="13" name="Groupe 220"/>
          <p:cNvGrpSpPr>
            <a:grpSpLocks/>
          </p:cNvGrpSpPr>
          <p:nvPr/>
        </p:nvGrpSpPr>
        <p:grpSpPr bwMode="auto">
          <a:xfrm>
            <a:off x="484188" y="2179638"/>
            <a:ext cx="3563937" cy="1778000"/>
            <a:chOff x="484370" y="2179637"/>
            <a:chExt cx="3563365" cy="1778000"/>
          </a:xfrm>
        </p:grpSpPr>
        <p:sp>
          <p:nvSpPr>
            <p:cNvPr id="45097" name="ZoneTexte 26"/>
            <p:cNvSpPr txBox="1">
              <a:spLocks noChangeArrowheads="1"/>
            </p:cNvSpPr>
            <p:nvPr/>
          </p:nvSpPr>
          <p:spPr bwMode="auto">
            <a:xfrm>
              <a:off x="595312" y="2179637"/>
              <a:ext cx="106680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Xen 3.1</a:t>
              </a:r>
            </a:p>
          </p:txBody>
        </p:sp>
        <p:cxnSp>
          <p:nvCxnSpPr>
            <p:cNvPr id="45098" name="Connecteur droit avec flèche 29"/>
            <p:cNvCxnSpPr>
              <a:cxnSpLocks noChangeShapeType="1"/>
              <a:stCxn id="45097" idx="3"/>
              <a:endCxn id="45106" idx="1"/>
            </p:cNvCxnSpPr>
            <p:nvPr/>
          </p:nvCxnSpPr>
          <p:spPr bwMode="auto">
            <a:xfrm>
              <a:off x="1662112" y="2311661"/>
              <a:ext cx="1110849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99" name="Connecteur en angle 35"/>
            <p:cNvCxnSpPr>
              <a:cxnSpLocks noChangeShapeType="1"/>
              <a:stCxn id="45106" idx="2"/>
              <a:endCxn id="45112" idx="3"/>
            </p:cNvCxnSpPr>
            <p:nvPr/>
          </p:nvCxnSpPr>
          <p:spPr bwMode="auto">
            <a:xfrm rot="5400000">
              <a:off x="2472562" y="1633235"/>
              <a:ext cx="45777" cy="16666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0" name="ZoneTexte 38"/>
            <p:cNvSpPr txBox="1">
              <a:spLocks noChangeArrowheads="1"/>
            </p:cNvSpPr>
            <p:nvPr/>
          </p:nvSpPr>
          <p:spPr bwMode="auto">
            <a:xfrm>
              <a:off x="641113" y="2939060"/>
              <a:ext cx="97654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19-6</a:t>
              </a:r>
            </a:p>
          </p:txBody>
        </p:sp>
        <p:cxnSp>
          <p:nvCxnSpPr>
            <p:cNvPr id="45101" name="Connecteur droit avec flèche 40"/>
            <p:cNvCxnSpPr>
              <a:cxnSpLocks noChangeShapeType="1"/>
              <a:stCxn id="45112" idx="2"/>
              <a:endCxn id="45100" idx="0"/>
            </p:cNvCxnSpPr>
            <p:nvPr/>
          </p:nvCxnSpPr>
          <p:spPr bwMode="auto">
            <a:xfrm rot="5400000">
              <a:off x="971585" y="2779287"/>
              <a:ext cx="317576" cy="19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102" name="Connecteur droit avec flèche 45"/>
            <p:cNvCxnSpPr>
              <a:cxnSpLocks noChangeShapeType="1"/>
              <a:stCxn id="45100" idx="3"/>
              <a:endCxn id="45107" idx="1"/>
            </p:cNvCxnSpPr>
            <p:nvPr/>
          </p:nvCxnSpPr>
          <p:spPr bwMode="auto">
            <a:xfrm flipV="1">
              <a:off x="1617662" y="3067311"/>
              <a:ext cx="1234729" cy="377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3" name="ZoneTexte 48"/>
            <p:cNvSpPr txBox="1">
              <a:spLocks noChangeArrowheads="1"/>
            </p:cNvSpPr>
            <p:nvPr/>
          </p:nvSpPr>
          <p:spPr bwMode="auto">
            <a:xfrm>
              <a:off x="639762" y="3385419"/>
              <a:ext cx="968535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18.8</a:t>
              </a:r>
            </a:p>
          </p:txBody>
        </p:sp>
        <p:cxnSp>
          <p:nvCxnSpPr>
            <p:cNvPr id="45104" name="Connecteur en angle 50"/>
            <p:cNvCxnSpPr>
              <a:cxnSpLocks noChangeShapeType="1"/>
              <a:stCxn id="45107" idx="2"/>
              <a:endCxn id="45103" idx="3"/>
            </p:cNvCxnSpPr>
            <p:nvPr/>
          </p:nvCxnSpPr>
          <p:spPr bwMode="auto">
            <a:xfrm rot="5400000">
              <a:off x="2318233" y="2489398"/>
              <a:ext cx="318109" cy="17379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5" name="ZoneTexte 53"/>
            <p:cNvSpPr txBox="1">
              <a:spLocks noChangeArrowheads="1"/>
            </p:cNvSpPr>
            <p:nvPr/>
          </p:nvSpPr>
          <p:spPr bwMode="auto">
            <a:xfrm>
              <a:off x="484370" y="3577627"/>
              <a:ext cx="1354858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root (domU)</a:t>
              </a:r>
            </a:p>
          </p:txBody>
        </p:sp>
        <p:sp>
          <p:nvSpPr>
            <p:cNvPr id="45106" name="ZoneTexte 27"/>
            <p:cNvSpPr txBox="1">
              <a:spLocks noChangeArrowheads="1"/>
            </p:cNvSpPr>
            <p:nvPr/>
          </p:nvSpPr>
          <p:spPr bwMode="auto">
            <a:xfrm>
              <a:off x="2772961" y="2179637"/>
              <a:ext cx="111165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DHCP Server</a:t>
              </a:r>
            </a:p>
          </p:txBody>
        </p:sp>
        <p:sp>
          <p:nvSpPr>
            <p:cNvPr id="45107" name="ZoneTexte 43"/>
            <p:cNvSpPr txBox="1">
              <a:spLocks noChangeArrowheads="1"/>
            </p:cNvSpPr>
            <p:nvPr/>
          </p:nvSpPr>
          <p:spPr bwMode="auto">
            <a:xfrm>
              <a:off x="2852391" y="2935287"/>
              <a:ext cx="98777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Server</a:t>
              </a:r>
            </a:p>
          </p:txBody>
        </p:sp>
        <p:sp>
          <p:nvSpPr>
            <p:cNvPr id="45108" name="ZoneTexte 146"/>
            <p:cNvSpPr txBox="1">
              <a:spLocks noChangeArrowheads="1"/>
            </p:cNvSpPr>
            <p:nvPr/>
          </p:nvSpPr>
          <p:spPr bwMode="auto">
            <a:xfrm>
              <a:off x="1071586" y="2624137"/>
              <a:ext cx="457176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Bug</a:t>
              </a:r>
            </a:p>
          </p:txBody>
        </p:sp>
        <p:sp>
          <p:nvSpPr>
            <p:cNvPr id="45109" name="ZoneTexte 147"/>
            <p:cNvSpPr txBox="1">
              <a:spLocks noChangeArrowheads="1"/>
            </p:cNvSpPr>
            <p:nvPr/>
          </p:nvSpPr>
          <p:spPr bwMode="auto">
            <a:xfrm>
              <a:off x="1676721" y="2846387"/>
              <a:ext cx="91884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Filesystem</a:t>
              </a:r>
            </a:p>
          </p:txBody>
        </p:sp>
        <p:sp>
          <p:nvSpPr>
            <p:cNvPr id="45110" name="ZoneTexte 148"/>
            <p:cNvSpPr txBox="1">
              <a:spLocks noChangeArrowheads="1"/>
            </p:cNvSpPr>
            <p:nvPr/>
          </p:nvSpPr>
          <p:spPr bwMode="auto">
            <a:xfrm>
              <a:off x="1719902" y="3290887"/>
              <a:ext cx="154241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NFS Boot on DomU</a:t>
              </a:r>
            </a:p>
          </p:txBody>
        </p:sp>
        <p:sp>
          <p:nvSpPr>
            <p:cNvPr id="45111" name="ZoneTexte 149"/>
            <p:cNvSpPr txBox="1">
              <a:spLocks noChangeArrowheads="1"/>
            </p:cNvSpPr>
            <p:nvPr/>
          </p:nvSpPr>
          <p:spPr bwMode="auto">
            <a:xfrm>
              <a:off x="2151062" y="3693590"/>
              <a:ext cx="1896673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Functionnal configuration</a:t>
              </a:r>
            </a:p>
          </p:txBody>
        </p:sp>
        <p:sp>
          <p:nvSpPr>
            <p:cNvPr id="45112" name="ZoneTexte 160"/>
            <p:cNvSpPr txBox="1">
              <a:spLocks noChangeArrowheads="1"/>
            </p:cNvSpPr>
            <p:nvPr/>
          </p:nvSpPr>
          <p:spPr bwMode="auto">
            <a:xfrm>
              <a:off x="600603" y="2357437"/>
              <a:ext cx="106150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22-14</a:t>
              </a:r>
            </a:p>
          </p:txBody>
        </p:sp>
      </p:grpSp>
      <p:cxnSp>
        <p:nvCxnSpPr>
          <p:cNvPr id="45095" name="Connecteur droit avec flèche 184"/>
          <p:cNvCxnSpPr>
            <a:cxnSpLocks noChangeShapeType="1"/>
            <a:stCxn id="45085" idx="3"/>
            <a:endCxn id="179" idx="1"/>
          </p:cNvCxnSpPr>
          <p:nvPr/>
        </p:nvCxnSpPr>
        <p:spPr bwMode="auto">
          <a:xfrm>
            <a:off x="3636963" y="4756150"/>
            <a:ext cx="692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1612E-7 1.0084E-6 L -0.10343 1.008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5066" grpId="0"/>
      <p:bldP spid="45067" grpId="0"/>
      <p:bldP spid="73" grpId="0" animBg="1"/>
      <p:bldP spid="45085" grpId="0"/>
      <p:bldP spid="45087" grpId="0"/>
      <p:bldP spid="45088" grpId="0"/>
      <p:bldP spid="450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1"/>
          <p:cNvGrpSpPr>
            <a:grpSpLocks/>
          </p:cNvGrpSpPr>
          <p:nvPr/>
        </p:nvGrpSpPr>
        <p:grpSpPr bwMode="auto">
          <a:xfrm>
            <a:off x="2203450" y="1565275"/>
            <a:ext cx="1843088" cy="5143500"/>
            <a:chOff x="2328862" y="1565259"/>
            <a:chExt cx="1844175" cy="5143536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2328862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Network Architecture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2328862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455738"/>
          </a:xfrm>
        </p:spPr>
        <p:txBody>
          <a:bodyPr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Conclusion</a:t>
            </a:r>
            <a:br>
              <a:rPr lang="en-GB" smtClean="0"/>
            </a:br>
            <a:endParaRPr lang="en-GB" smtClean="0"/>
          </a:p>
        </p:txBody>
      </p:sp>
      <p:grpSp>
        <p:nvGrpSpPr>
          <p:cNvPr id="3" name="Groupe 22"/>
          <p:cNvGrpSpPr>
            <a:grpSpLocks/>
          </p:cNvGrpSpPr>
          <p:nvPr/>
        </p:nvGrpSpPr>
        <p:grpSpPr bwMode="auto">
          <a:xfrm>
            <a:off x="239713" y="1565275"/>
            <a:ext cx="1844675" cy="5143500"/>
            <a:chOff x="286584" y="1565259"/>
            <a:chExt cx="1844175" cy="5143536"/>
          </a:xfrm>
        </p:grpSpPr>
        <p:sp>
          <p:nvSpPr>
            <p:cNvPr id="5" name="Rectangle à coins arrondis 4"/>
            <p:cNvSpPr/>
            <p:nvPr/>
          </p:nvSpPr>
          <p:spPr bwMode="auto">
            <a:xfrm>
              <a:off x="286584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Hardware Architecture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286584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4" name="Groupe 23"/>
          <p:cNvGrpSpPr>
            <a:grpSpLocks/>
          </p:cNvGrpSpPr>
          <p:nvPr/>
        </p:nvGrpSpPr>
        <p:grpSpPr bwMode="auto">
          <a:xfrm>
            <a:off x="4167188" y="1565275"/>
            <a:ext cx="1843087" cy="5143500"/>
            <a:chOff x="4404810" y="1565259"/>
            <a:chExt cx="1844175" cy="5143536"/>
          </a:xfrm>
        </p:grpSpPr>
        <p:sp>
          <p:nvSpPr>
            <p:cNvPr id="9" name="Rectangle à coins arrondis 8"/>
            <p:cNvSpPr/>
            <p:nvPr/>
          </p:nvSpPr>
          <p:spPr bwMode="auto">
            <a:xfrm>
              <a:off x="440481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Tests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440481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6" name="Groupe 24"/>
          <p:cNvGrpSpPr>
            <a:grpSpLocks/>
          </p:cNvGrpSpPr>
          <p:nvPr/>
        </p:nvGrpSpPr>
        <p:grpSpPr bwMode="auto">
          <a:xfrm>
            <a:off x="6129338" y="1565275"/>
            <a:ext cx="1844675" cy="5143500"/>
            <a:chOff x="6248985" y="1565259"/>
            <a:chExt cx="1844175" cy="5143536"/>
          </a:xfrm>
        </p:grpSpPr>
        <p:sp>
          <p:nvSpPr>
            <p:cNvPr id="10" name="Rectangle à coins arrondis 9"/>
            <p:cNvSpPr/>
            <p:nvPr/>
          </p:nvSpPr>
          <p:spPr bwMode="auto">
            <a:xfrm>
              <a:off x="6248985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TUNe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248985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grpSp>
        <p:nvGrpSpPr>
          <p:cNvPr id="7" name="Groupe 25"/>
          <p:cNvGrpSpPr>
            <a:grpSpLocks/>
          </p:cNvGrpSpPr>
          <p:nvPr/>
        </p:nvGrpSpPr>
        <p:grpSpPr bwMode="auto">
          <a:xfrm>
            <a:off x="8093075" y="1565275"/>
            <a:ext cx="1844675" cy="5143500"/>
            <a:chOff x="8093160" y="1565259"/>
            <a:chExt cx="1844175" cy="5143536"/>
          </a:xfrm>
        </p:grpSpPr>
        <p:sp>
          <p:nvSpPr>
            <p:cNvPr id="11" name="Rectangle à coins arrondis 10"/>
            <p:cNvSpPr/>
            <p:nvPr/>
          </p:nvSpPr>
          <p:spPr bwMode="auto">
            <a:xfrm>
              <a:off x="8093160" y="1565259"/>
              <a:ext cx="1844175" cy="51435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914400" eaLnBrk="0" hangingPunct="0">
                <a:buFont typeface="Wingdings" charset="2"/>
                <a:buNone/>
                <a:defRPr/>
              </a:pPr>
              <a:r>
                <a:rPr lang="fr-FR" sz="1400" dirty="0" err="1">
                  <a:solidFill>
                    <a:schemeClr val="bg1"/>
                  </a:solidFill>
                </a:rPr>
                <a:t>Improvements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8093160" y="2136763"/>
              <a:ext cx="1844175" cy="45719"/>
            </a:xfrm>
            <a:prstGeom prst="rect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balanced" dir="t"/>
            </a:scene3d>
            <a:sp3d prstMaterial="clear"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hangingPunct="0">
                <a:lnSpc>
                  <a:spcPct val="93000"/>
                </a:lnSpc>
                <a:buClr>
                  <a:srgbClr val="FFFFFF"/>
                </a:buClr>
                <a:buSzPct val="45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fr-FR">
                <a:solidFill>
                  <a:srgbClr val="FFFFFF"/>
                </a:solidFill>
                <a:ea typeface="msmincho"/>
                <a:cs typeface="msmincho"/>
              </a:endParaRPr>
            </a:p>
          </p:txBody>
        </p:sp>
      </p:grpSp>
      <p:sp>
        <p:nvSpPr>
          <p:cNvPr id="55" name="ZoneTexte 54"/>
          <p:cNvSpPr txBox="1">
            <a:spLocks noChangeArrowheads="1"/>
          </p:cNvSpPr>
          <p:nvPr/>
        </p:nvSpPr>
        <p:spPr bwMode="auto">
          <a:xfrm>
            <a:off x="4373563" y="3163888"/>
            <a:ext cx="14192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CPU Load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Migration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Interruption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Integrity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FF0000"/>
                </a:solidFill>
              </a:rPr>
              <a:t>NOK</a:t>
            </a:r>
          </a:p>
        </p:txBody>
      </p:sp>
      <p:cxnSp>
        <p:nvCxnSpPr>
          <p:cNvPr id="45065" name="Connecteur droit avec flèche 58"/>
          <p:cNvCxnSpPr>
            <a:cxnSpLocks noChangeShapeType="1"/>
            <a:stCxn id="45105" idx="3"/>
            <a:endCxn id="73" idx="1"/>
          </p:cNvCxnSpPr>
          <p:nvPr/>
        </p:nvCxnSpPr>
        <p:spPr bwMode="auto">
          <a:xfrm>
            <a:off x="1839913" y="3709988"/>
            <a:ext cx="2444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66" name="ZoneTexte 62"/>
          <p:cNvSpPr txBox="1">
            <a:spLocks noChangeArrowheads="1"/>
          </p:cNvSpPr>
          <p:nvPr/>
        </p:nvSpPr>
        <p:spPr bwMode="auto">
          <a:xfrm>
            <a:off x="677863" y="4271963"/>
            <a:ext cx="968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Kernel 18.8</a:t>
            </a:r>
          </a:p>
        </p:txBody>
      </p:sp>
      <p:sp>
        <p:nvSpPr>
          <p:cNvPr id="45067" name="ZoneTexte 63"/>
          <p:cNvSpPr txBox="1">
            <a:spLocks noChangeArrowheads="1"/>
          </p:cNvSpPr>
          <p:nvPr/>
        </p:nvSpPr>
        <p:spPr bwMode="auto">
          <a:xfrm>
            <a:off x="668338" y="4449763"/>
            <a:ext cx="98583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Xen (dom0)</a:t>
            </a:r>
          </a:p>
        </p:txBody>
      </p:sp>
      <p:cxnSp>
        <p:nvCxnSpPr>
          <p:cNvPr id="45068" name="Connecteur droit avec flèche 65"/>
          <p:cNvCxnSpPr>
            <a:cxnSpLocks noChangeShapeType="1"/>
            <a:stCxn id="55" idx="2"/>
            <a:endCxn id="45066" idx="3"/>
          </p:cNvCxnSpPr>
          <p:nvPr/>
        </p:nvCxnSpPr>
        <p:spPr bwMode="auto">
          <a:xfrm rot="5400000">
            <a:off x="3322638" y="2643188"/>
            <a:ext cx="84137" cy="3436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9" name="Connecteur droit avec flèche 70"/>
          <p:cNvCxnSpPr>
            <a:cxnSpLocks noChangeShapeType="1"/>
            <a:stCxn id="45067" idx="2"/>
            <a:endCxn id="45085" idx="1"/>
          </p:cNvCxnSpPr>
          <p:nvPr/>
        </p:nvCxnSpPr>
        <p:spPr bwMode="auto">
          <a:xfrm rot="16200000" flipH="1">
            <a:off x="1885951" y="3989387"/>
            <a:ext cx="42862" cy="14906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Accolade ouvrante 72"/>
          <p:cNvSpPr/>
          <p:nvPr/>
        </p:nvSpPr>
        <p:spPr bwMode="auto">
          <a:xfrm>
            <a:off x="4284663" y="3113088"/>
            <a:ext cx="136525" cy="1193800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45071" name="ZoneTexte 86"/>
          <p:cNvSpPr txBox="1">
            <a:spLocks noChangeArrowheads="1"/>
          </p:cNvSpPr>
          <p:nvPr/>
        </p:nvSpPr>
        <p:spPr bwMode="auto">
          <a:xfrm>
            <a:off x="6240463" y="4535488"/>
            <a:ext cx="16240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Wrappers,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Deployment diagram</a:t>
            </a:r>
          </a:p>
        </p:txBody>
      </p:sp>
      <p:cxnSp>
        <p:nvCxnSpPr>
          <p:cNvPr id="45072" name="Connecteur droit avec flèche 88"/>
          <p:cNvCxnSpPr>
            <a:cxnSpLocks noChangeShapeType="1"/>
            <a:stCxn id="180" idx="1"/>
            <a:endCxn id="45071" idx="1"/>
          </p:cNvCxnSpPr>
          <p:nvPr/>
        </p:nvCxnSpPr>
        <p:spPr bwMode="auto">
          <a:xfrm flipV="1">
            <a:off x="5730875" y="4752975"/>
            <a:ext cx="5095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73" name="Connecteur en angle 98"/>
          <p:cNvCxnSpPr>
            <a:cxnSpLocks noChangeShapeType="1"/>
            <a:stCxn id="45071" idx="2"/>
            <a:endCxn id="45086" idx="0"/>
          </p:cNvCxnSpPr>
          <p:nvPr/>
        </p:nvCxnSpPr>
        <p:spPr bwMode="auto">
          <a:xfrm rot="5400000">
            <a:off x="4933156" y="3172620"/>
            <a:ext cx="320675" cy="3916362"/>
          </a:xfrm>
          <a:prstGeom prst="bentConnector3">
            <a:avLst>
              <a:gd name="adj1" fmla="val 7779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4" name="ZoneTexte 106"/>
          <p:cNvSpPr txBox="1">
            <a:spLocks noChangeArrowheads="1"/>
          </p:cNvSpPr>
          <p:nvPr/>
        </p:nvSpPr>
        <p:spPr bwMode="auto">
          <a:xfrm>
            <a:off x="6350000" y="5202238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Reconf Diagram,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Probe</a:t>
            </a:r>
          </a:p>
        </p:txBody>
      </p:sp>
      <p:cxnSp>
        <p:nvCxnSpPr>
          <p:cNvPr id="45075" name="Connecteur droit avec flèche 108"/>
          <p:cNvCxnSpPr>
            <a:cxnSpLocks noChangeShapeType="1"/>
            <a:stCxn id="45086" idx="3"/>
            <a:endCxn id="45074" idx="1"/>
          </p:cNvCxnSpPr>
          <p:nvPr/>
        </p:nvCxnSpPr>
        <p:spPr bwMode="auto">
          <a:xfrm flipV="1">
            <a:off x="3636963" y="5419725"/>
            <a:ext cx="27130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76" name="ZoneTexte 112"/>
          <p:cNvSpPr txBox="1">
            <a:spLocks noChangeArrowheads="1"/>
          </p:cNvSpPr>
          <p:nvPr/>
        </p:nvSpPr>
        <p:spPr bwMode="auto">
          <a:xfrm>
            <a:off x="8216900" y="5291138"/>
            <a:ext cx="16240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TUNe modifications</a:t>
            </a:r>
          </a:p>
        </p:txBody>
      </p:sp>
      <p:sp>
        <p:nvSpPr>
          <p:cNvPr id="45077" name="ZoneTexte 113"/>
          <p:cNvSpPr txBox="1">
            <a:spLocks noChangeArrowheads="1"/>
          </p:cNvSpPr>
          <p:nvPr/>
        </p:nvSpPr>
        <p:spPr bwMode="auto">
          <a:xfrm>
            <a:off x="8328025" y="5745163"/>
            <a:ext cx="1403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 scenario</a:t>
            </a:r>
          </a:p>
        </p:txBody>
      </p:sp>
      <p:sp>
        <p:nvSpPr>
          <p:cNvPr id="45078" name="ZoneTexte 114"/>
          <p:cNvSpPr txBox="1">
            <a:spLocks noChangeArrowheads="1"/>
          </p:cNvSpPr>
          <p:nvPr/>
        </p:nvSpPr>
        <p:spPr bwMode="auto">
          <a:xfrm>
            <a:off x="7929563" y="6316663"/>
            <a:ext cx="9779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kdeploy</a:t>
            </a:r>
          </a:p>
        </p:txBody>
      </p:sp>
      <p:sp>
        <p:nvSpPr>
          <p:cNvPr id="45079" name="ZoneTexte 115"/>
          <p:cNvSpPr txBox="1">
            <a:spLocks noChangeArrowheads="1"/>
          </p:cNvSpPr>
          <p:nvPr/>
        </p:nvSpPr>
        <p:spPr bwMode="auto">
          <a:xfrm>
            <a:off x="8540750" y="6440488"/>
            <a:ext cx="977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J2EE</a:t>
            </a:r>
          </a:p>
        </p:txBody>
      </p:sp>
      <p:sp>
        <p:nvSpPr>
          <p:cNvPr id="45080" name="ZoneTexte 116"/>
          <p:cNvSpPr txBox="1">
            <a:spLocks noChangeArrowheads="1"/>
          </p:cNvSpPr>
          <p:nvPr/>
        </p:nvSpPr>
        <p:spPr bwMode="auto">
          <a:xfrm>
            <a:off x="9121775" y="6316663"/>
            <a:ext cx="8969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Policies</a:t>
            </a:r>
          </a:p>
        </p:txBody>
      </p:sp>
      <p:cxnSp>
        <p:nvCxnSpPr>
          <p:cNvPr id="45081" name="Connecteur droit avec flèche 118"/>
          <p:cNvCxnSpPr>
            <a:cxnSpLocks noChangeShapeType="1"/>
            <a:stCxn id="45076" idx="2"/>
            <a:endCxn id="45077" idx="0"/>
          </p:cNvCxnSpPr>
          <p:nvPr/>
        </p:nvCxnSpPr>
        <p:spPr bwMode="auto">
          <a:xfrm rot="5400000">
            <a:off x="8934450" y="5649913"/>
            <a:ext cx="1889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2" name="Connecteur droit avec flèche 121"/>
          <p:cNvCxnSpPr>
            <a:cxnSpLocks noChangeShapeType="1"/>
            <a:stCxn id="45077" idx="2"/>
            <a:endCxn id="45078" idx="0"/>
          </p:cNvCxnSpPr>
          <p:nvPr/>
        </p:nvCxnSpPr>
        <p:spPr bwMode="auto">
          <a:xfrm rot="5400000">
            <a:off x="8655844" y="5942807"/>
            <a:ext cx="136525" cy="611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3" name="Connecteur droit avec flèche 123"/>
          <p:cNvCxnSpPr>
            <a:cxnSpLocks noChangeShapeType="1"/>
            <a:stCxn id="45077" idx="2"/>
            <a:endCxn id="45080" idx="0"/>
          </p:cNvCxnSpPr>
          <p:nvPr/>
        </p:nvCxnSpPr>
        <p:spPr bwMode="auto">
          <a:xfrm rot="16200000" flipH="1">
            <a:off x="9232106" y="5977732"/>
            <a:ext cx="136525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84" name="Connecteur droit avec flèche 125"/>
          <p:cNvCxnSpPr>
            <a:cxnSpLocks noChangeShapeType="1"/>
            <a:stCxn id="45077" idx="2"/>
            <a:endCxn id="45079" idx="0"/>
          </p:cNvCxnSpPr>
          <p:nvPr/>
        </p:nvCxnSpPr>
        <p:spPr bwMode="auto">
          <a:xfrm rot="5400000">
            <a:off x="8897938" y="6310313"/>
            <a:ext cx="261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85" name="ZoneTexte 68"/>
          <p:cNvSpPr txBox="1">
            <a:spLocks noChangeArrowheads="1"/>
          </p:cNvSpPr>
          <p:nvPr/>
        </p:nvSpPr>
        <p:spPr bwMode="auto">
          <a:xfrm>
            <a:off x="2652713" y="4624388"/>
            <a:ext cx="9842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NTP Server</a:t>
            </a:r>
          </a:p>
        </p:txBody>
      </p:sp>
      <p:sp>
        <p:nvSpPr>
          <p:cNvPr id="45086" name="ZoneTexte 94"/>
          <p:cNvSpPr txBox="1">
            <a:spLocks noChangeArrowheads="1"/>
          </p:cNvSpPr>
          <p:nvPr/>
        </p:nvSpPr>
        <p:spPr bwMode="auto">
          <a:xfrm>
            <a:off x="2632075" y="5291138"/>
            <a:ext cx="10048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45087" name="ZoneTexte 150"/>
          <p:cNvSpPr txBox="1">
            <a:spLocks noChangeArrowheads="1"/>
          </p:cNvSpPr>
          <p:nvPr/>
        </p:nvSpPr>
        <p:spPr bwMode="auto">
          <a:xfrm>
            <a:off x="2616200" y="4183063"/>
            <a:ext cx="1046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Clock issues</a:t>
            </a:r>
          </a:p>
        </p:txBody>
      </p:sp>
      <p:sp>
        <p:nvSpPr>
          <p:cNvPr id="45088" name="ZoneTexte 151"/>
          <p:cNvSpPr txBox="1">
            <a:spLocks noChangeArrowheads="1"/>
          </p:cNvSpPr>
          <p:nvPr/>
        </p:nvSpPr>
        <p:spPr bwMode="auto">
          <a:xfrm>
            <a:off x="1262063" y="4713288"/>
            <a:ext cx="12747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Synchronisation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45089" name="ZoneTexte 152"/>
          <p:cNvSpPr txBox="1">
            <a:spLocks noChangeArrowheads="1"/>
          </p:cNvSpPr>
          <p:nvPr/>
        </p:nvSpPr>
        <p:spPr bwMode="auto">
          <a:xfrm>
            <a:off x="3565525" y="4713288"/>
            <a:ext cx="7635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Issues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33CC33"/>
                </a:solidFill>
              </a:rPr>
              <a:t>resolved</a:t>
            </a:r>
          </a:p>
        </p:txBody>
      </p:sp>
      <p:sp>
        <p:nvSpPr>
          <p:cNvPr id="45090" name="ZoneTexte 153"/>
          <p:cNvSpPr txBox="1">
            <a:spLocks noChangeArrowheads="1"/>
          </p:cNvSpPr>
          <p:nvPr/>
        </p:nvSpPr>
        <p:spPr bwMode="auto">
          <a:xfrm>
            <a:off x="4451350" y="4983163"/>
            <a:ext cx="13001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rgbClr val="FF0000"/>
                </a:solidFill>
              </a:rPr>
              <a:t>Name resolution</a:t>
            </a:r>
          </a:p>
        </p:txBody>
      </p:sp>
      <p:grpSp>
        <p:nvGrpSpPr>
          <p:cNvPr id="13" name="Groupe 220"/>
          <p:cNvGrpSpPr>
            <a:grpSpLocks/>
          </p:cNvGrpSpPr>
          <p:nvPr/>
        </p:nvGrpSpPr>
        <p:grpSpPr bwMode="auto">
          <a:xfrm>
            <a:off x="484188" y="2179638"/>
            <a:ext cx="3563937" cy="1778000"/>
            <a:chOff x="484370" y="2179637"/>
            <a:chExt cx="3563365" cy="1778000"/>
          </a:xfrm>
        </p:grpSpPr>
        <p:sp>
          <p:nvSpPr>
            <p:cNvPr id="45097" name="ZoneTexte 26"/>
            <p:cNvSpPr txBox="1">
              <a:spLocks noChangeArrowheads="1"/>
            </p:cNvSpPr>
            <p:nvPr/>
          </p:nvSpPr>
          <p:spPr bwMode="auto">
            <a:xfrm>
              <a:off x="595312" y="2179637"/>
              <a:ext cx="106680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Xen 3.1</a:t>
              </a:r>
            </a:p>
          </p:txBody>
        </p:sp>
        <p:cxnSp>
          <p:nvCxnSpPr>
            <p:cNvPr id="45098" name="Connecteur droit avec flèche 29"/>
            <p:cNvCxnSpPr>
              <a:cxnSpLocks noChangeShapeType="1"/>
              <a:stCxn id="45097" idx="3"/>
              <a:endCxn id="45106" idx="1"/>
            </p:cNvCxnSpPr>
            <p:nvPr/>
          </p:nvCxnSpPr>
          <p:spPr bwMode="auto">
            <a:xfrm>
              <a:off x="1662112" y="2311661"/>
              <a:ext cx="1110849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099" name="Connecteur en angle 35"/>
            <p:cNvCxnSpPr>
              <a:cxnSpLocks noChangeShapeType="1"/>
              <a:stCxn id="45106" idx="2"/>
              <a:endCxn id="45112" idx="3"/>
            </p:cNvCxnSpPr>
            <p:nvPr/>
          </p:nvCxnSpPr>
          <p:spPr bwMode="auto">
            <a:xfrm rot="5400000">
              <a:off x="2472562" y="1633235"/>
              <a:ext cx="45777" cy="16666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0" name="ZoneTexte 38"/>
            <p:cNvSpPr txBox="1">
              <a:spLocks noChangeArrowheads="1"/>
            </p:cNvSpPr>
            <p:nvPr/>
          </p:nvSpPr>
          <p:spPr bwMode="auto">
            <a:xfrm>
              <a:off x="641113" y="2939060"/>
              <a:ext cx="97654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19-6</a:t>
              </a:r>
            </a:p>
          </p:txBody>
        </p:sp>
        <p:cxnSp>
          <p:nvCxnSpPr>
            <p:cNvPr id="45101" name="Connecteur droit avec flèche 40"/>
            <p:cNvCxnSpPr>
              <a:cxnSpLocks noChangeShapeType="1"/>
              <a:stCxn id="45112" idx="2"/>
              <a:endCxn id="45100" idx="0"/>
            </p:cNvCxnSpPr>
            <p:nvPr/>
          </p:nvCxnSpPr>
          <p:spPr bwMode="auto">
            <a:xfrm rot="5400000">
              <a:off x="971585" y="2779287"/>
              <a:ext cx="317576" cy="19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102" name="Connecteur droit avec flèche 45"/>
            <p:cNvCxnSpPr>
              <a:cxnSpLocks noChangeShapeType="1"/>
              <a:stCxn id="45100" idx="3"/>
              <a:endCxn id="45107" idx="1"/>
            </p:cNvCxnSpPr>
            <p:nvPr/>
          </p:nvCxnSpPr>
          <p:spPr bwMode="auto">
            <a:xfrm flipV="1">
              <a:off x="1617662" y="3067311"/>
              <a:ext cx="1234729" cy="377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3" name="ZoneTexte 48"/>
            <p:cNvSpPr txBox="1">
              <a:spLocks noChangeArrowheads="1"/>
            </p:cNvSpPr>
            <p:nvPr/>
          </p:nvSpPr>
          <p:spPr bwMode="auto">
            <a:xfrm>
              <a:off x="639762" y="3385419"/>
              <a:ext cx="968535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18.8</a:t>
              </a:r>
            </a:p>
          </p:txBody>
        </p:sp>
        <p:cxnSp>
          <p:nvCxnSpPr>
            <p:cNvPr id="45104" name="Connecteur en angle 50"/>
            <p:cNvCxnSpPr>
              <a:cxnSpLocks noChangeShapeType="1"/>
              <a:stCxn id="45107" idx="2"/>
              <a:endCxn id="45103" idx="3"/>
            </p:cNvCxnSpPr>
            <p:nvPr/>
          </p:nvCxnSpPr>
          <p:spPr bwMode="auto">
            <a:xfrm rot="5400000">
              <a:off x="2318233" y="2489398"/>
              <a:ext cx="318109" cy="173798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5105" name="ZoneTexte 53"/>
            <p:cNvSpPr txBox="1">
              <a:spLocks noChangeArrowheads="1"/>
            </p:cNvSpPr>
            <p:nvPr/>
          </p:nvSpPr>
          <p:spPr bwMode="auto">
            <a:xfrm>
              <a:off x="484370" y="3577627"/>
              <a:ext cx="1354858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root (domU)</a:t>
              </a:r>
            </a:p>
          </p:txBody>
        </p:sp>
        <p:sp>
          <p:nvSpPr>
            <p:cNvPr id="45106" name="ZoneTexte 27"/>
            <p:cNvSpPr txBox="1">
              <a:spLocks noChangeArrowheads="1"/>
            </p:cNvSpPr>
            <p:nvPr/>
          </p:nvSpPr>
          <p:spPr bwMode="auto">
            <a:xfrm>
              <a:off x="2772961" y="2179637"/>
              <a:ext cx="111165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DHCP Server</a:t>
              </a:r>
            </a:p>
          </p:txBody>
        </p:sp>
        <p:sp>
          <p:nvSpPr>
            <p:cNvPr id="45107" name="ZoneTexte 43"/>
            <p:cNvSpPr txBox="1">
              <a:spLocks noChangeArrowheads="1"/>
            </p:cNvSpPr>
            <p:nvPr/>
          </p:nvSpPr>
          <p:spPr bwMode="auto">
            <a:xfrm>
              <a:off x="2852391" y="2935287"/>
              <a:ext cx="98777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NFS Server</a:t>
              </a:r>
            </a:p>
          </p:txBody>
        </p:sp>
        <p:sp>
          <p:nvSpPr>
            <p:cNvPr id="45108" name="ZoneTexte 146"/>
            <p:cNvSpPr txBox="1">
              <a:spLocks noChangeArrowheads="1"/>
            </p:cNvSpPr>
            <p:nvPr/>
          </p:nvSpPr>
          <p:spPr bwMode="auto">
            <a:xfrm>
              <a:off x="1071586" y="2624137"/>
              <a:ext cx="457176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Bug</a:t>
              </a:r>
            </a:p>
          </p:txBody>
        </p:sp>
        <p:sp>
          <p:nvSpPr>
            <p:cNvPr id="45109" name="ZoneTexte 147"/>
            <p:cNvSpPr txBox="1">
              <a:spLocks noChangeArrowheads="1"/>
            </p:cNvSpPr>
            <p:nvPr/>
          </p:nvSpPr>
          <p:spPr bwMode="auto">
            <a:xfrm>
              <a:off x="1676721" y="2846387"/>
              <a:ext cx="918841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Filesystem</a:t>
              </a:r>
            </a:p>
          </p:txBody>
        </p:sp>
        <p:sp>
          <p:nvSpPr>
            <p:cNvPr id="45110" name="ZoneTexte 148"/>
            <p:cNvSpPr txBox="1">
              <a:spLocks noChangeArrowheads="1"/>
            </p:cNvSpPr>
            <p:nvPr/>
          </p:nvSpPr>
          <p:spPr bwMode="auto">
            <a:xfrm>
              <a:off x="1719902" y="3290887"/>
              <a:ext cx="1542410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FF0000"/>
                  </a:solidFill>
                </a:rPr>
                <a:t>NFS Boot on DomU</a:t>
              </a:r>
            </a:p>
          </p:txBody>
        </p:sp>
        <p:sp>
          <p:nvSpPr>
            <p:cNvPr id="45111" name="ZoneTexte 149"/>
            <p:cNvSpPr txBox="1">
              <a:spLocks noChangeArrowheads="1"/>
            </p:cNvSpPr>
            <p:nvPr/>
          </p:nvSpPr>
          <p:spPr bwMode="auto">
            <a:xfrm>
              <a:off x="2151062" y="3693590"/>
              <a:ext cx="1896673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rgbClr val="33CC33"/>
                  </a:solidFill>
                </a:rPr>
                <a:t>Functionnal configuration</a:t>
              </a:r>
            </a:p>
          </p:txBody>
        </p:sp>
        <p:sp>
          <p:nvSpPr>
            <p:cNvPr id="45112" name="ZoneTexte 160"/>
            <p:cNvSpPr txBox="1">
              <a:spLocks noChangeArrowheads="1"/>
            </p:cNvSpPr>
            <p:nvPr/>
          </p:nvSpPr>
          <p:spPr bwMode="auto">
            <a:xfrm>
              <a:off x="600603" y="2357437"/>
              <a:ext cx="1061509" cy="264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r>
                <a:rPr lang="fr-FR" sz="1200">
                  <a:solidFill>
                    <a:schemeClr val="bg1"/>
                  </a:solidFill>
                </a:rPr>
                <a:t>Kernel 22-14</a:t>
              </a:r>
            </a:p>
          </p:txBody>
        </p:sp>
      </p:grpSp>
      <p:sp>
        <p:nvSpPr>
          <p:cNvPr id="45092" name="ZoneTexte 177"/>
          <p:cNvSpPr txBox="1">
            <a:spLocks noChangeArrowheads="1"/>
          </p:cNvSpPr>
          <p:nvPr/>
        </p:nvSpPr>
        <p:spPr bwMode="auto">
          <a:xfrm>
            <a:off x="4373563" y="4576763"/>
            <a:ext cx="1419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Delay	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1200">
                <a:solidFill>
                  <a:schemeClr val="bg1"/>
                </a:solidFill>
              </a:rPr>
              <a:t>Streaming	</a:t>
            </a:r>
            <a:r>
              <a:rPr lang="fr-FR" sz="1200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179" name="Accolade ouvrante 178"/>
          <p:cNvSpPr/>
          <p:nvPr/>
        </p:nvSpPr>
        <p:spPr bwMode="auto">
          <a:xfrm>
            <a:off x="4329113" y="4576763"/>
            <a:ext cx="88900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sp>
        <p:nvSpPr>
          <p:cNvPr id="180" name="Accolade ouvrante 179"/>
          <p:cNvSpPr/>
          <p:nvPr/>
        </p:nvSpPr>
        <p:spPr bwMode="auto">
          <a:xfrm flipH="1">
            <a:off x="5662613" y="4576763"/>
            <a:ext cx="68262" cy="358775"/>
          </a:xfrm>
          <a:prstGeom prst="leftBrace">
            <a:avLst>
              <a:gd name="adj1" fmla="val 4607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defTabSz="914400" eaLnBrk="0" hangingPunct="0"/>
            <a:endParaRPr lang="fr-FR" sz="1200"/>
          </a:p>
        </p:txBody>
      </p:sp>
      <p:cxnSp>
        <p:nvCxnSpPr>
          <p:cNvPr id="45095" name="Connecteur droit avec flèche 184"/>
          <p:cNvCxnSpPr>
            <a:cxnSpLocks noChangeShapeType="1"/>
            <a:stCxn id="45085" idx="3"/>
            <a:endCxn id="179" idx="1"/>
          </p:cNvCxnSpPr>
          <p:nvPr/>
        </p:nvCxnSpPr>
        <p:spPr bwMode="auto">
          <a:xfrm>
            <a:off x="3636963" y="4756150"/>
            <a:ext cx="692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96" name="Connecteur droit avec flèche 214"/>
          <p:cNvCxnSpPr>
            <a:cxnSpLocks noChangeShapeType="1"/>
            <a:stCxn id="45074" idx="3"/>
            <a:endCxn id="45076" idx="1"/>
          </p:cNvCxnSpPr>
          <p:nvPr/>
        </p:nvCxnSpPr>
        <p:spPr bwMode="auto">
          <a:xfrm>
            <a:off x="7753350" y="5419725"/>
            <a:ext cx="4635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dirty="0" smtClean="0"/>
              <a:t>Questions</a:t>
            </a:r>
            <a:endParaRPr lang="fr-FR" sz="4400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/>
        </p:nvSpPr>
        <p:spPr bwMode="auto">
          <a:xfrm>
            <a:off x="6826262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 bwMode="auto">
          <a:xfrm flipH="1">
            <a:off x="3182924" y="3815556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1254098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3218643" y="3815556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chemeClr val="tx2"/>
                </a:solidFill>
                <a:latin typeface="Arial Black" pitchFamily="34" charset="0"/>
              </a:rPr>
              <a:t>Context</a:t>
            </a:r>
            <a:br>
              <a:rPr lang="en-GB" sz="4400">
                <a:solidFill>
                  <a:schemeClr val="tx2"/>
                </a:solidFill>
                <a:latin typeface="Arial Black" pitchFamily="34" charset="0"/>
              </a:rPr>
            </a:b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82659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Virtual Machine 1</a:t>
            </a:r>
          </a:p>
        </p:txBody>
      </p:sp>
      <p:sp>
        <p:nvSpPr>
          <p:cNvPr id="9" name="Éclair 8"/>
          <p:cNvSpPr/>
          <p:nvPr/>
        </p:nvSpPr>
        <p:spPr bwMode="auto">
          <a:xfrm rot="5400000">
            <a:off x="2565316" y="2140250"/>
            <a:ext cx="1357322" cy="8572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1336223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Virtual Machine 2</a:t>
            </a:r>
          </a:p>
        </p:txBody>
      </p:sp>
      <p:sp>
        <p:nvSpPr>
          <p:cNvPr id="18" name="Flèche droite rayée 17"/>
          <p:cNvSpPr/>
          <p:nvPr/>
        </p:nvSpPr>
        <p:spPr bwMode="auto">
          <a:xfrm rot="2700000">
            <a:off x="5803411" y="2329410"/>
            <a:ext cx="1357322" cy="497965"/>
          </a:xfrm>
          <a:prstGeom prst="stripedRightArrow">
            <a:avLst>
              <a:gd name="adj1" fmla="val 54657"/>
              <a:gd name="adj2" fmla="val 83976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538413" y="1350963"/>
            <a:ext cx="17875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Expansion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Criteria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448300" y="1350963"/>
            <a:ext cx="2163763" cy="62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Shrink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Criteria</a:t>
            </a:r>
          </a:p>
        </p:txBody>
      </p:sp>
      <p:pic>
        <p:nvPicPr>
          <p:cNvPr id="9245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6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579E-6 2.94118E-6 L 0.47182 2.94118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2 2.94118E-6 L 0.00047 2.94118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ctrTitle"/>
          </p:nvPr>
        </p:nvSpPr>
        <p:spPr>
          <a:xfrm>
            <a:off x="396875" y="2435225"/>
            <a:ext cx="9286875" cy="2701925"/>
          </a:xfrm>
        </p:spPr>
        <p:txBody>
          <a:bodyPr/>
          <a:lstStyle/>
          <a:p>
            <a:r>
              <a:rPr lang="fr-FR" sz="4400" smtClean="0"/>
              <a:t>Clients Specification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Client Specifications</a:t>
            </a:r>
            <a:br>
              <a:rPr lang="en-GB" smtClean="0"/>
            </a:br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2562" cy="4899025"/>
          </a:xfrm>
        </p:spPr>
        <p:txBody>
          <a:bodyPr/>
          <a:lstStyle/>
          <a:p>
            <a:pPr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/>
              <a:t>Xen Paravirtualization Tools</a:t>
            </a:r>
          </a:p>
          <a:p>
            <a:pPr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/>
              <a:t>TUNe</a:t>
            </a:r>
          </a:p>
          <a:p>
            <a:pPr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/>
              <a:t>NFS</a:t>
            </a:r>
          </a:p>
          <a:p>
            <a:pPr>
              <a:buFontTx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/>
              <a:t>A working scenario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èche droite 18"/>
          <p:cNvSpPr/>
          <p:nvPr/>
        </p:nvSpPr>
        <p:spPr bwMode="auto">
          <a:xfrm flipH="1">
            <a:off x="3182924" y="4065589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6826262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1254098" y="2779705"/>
            <a:ext cx="1714512" cy="26432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3182924" y="3494085"/>
            <a:ext cx="3357586" cy="571504"/>
          </a:xfrm>
          <a:prstGeom prst="rightArrow">
            <a:avLst>
              <a:gd name="adj1" fmla="val 50000"/>
              <a:gd name="adj2" fmla="val 6367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25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 anchor="ctr"/>
          <a:lstStyle/>
          <a:p>
            <a:pPr algn="ct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400">
                <a:solidFill>
                  <a:schemeClr val="tx2"/>
                </a:solidFill>
                <a:latin typeface="Arial Black" pitchFamily="34" charset="0"/>
              </a:rPr>
              <a:t>Client Specifications</a:t>
            </a:r>
            <a:br>
              <a:rPr lang="en-GB" sz="4400">
                <a:solidFill>
                  <a:schemeClr val="tx2"/>
                </a:solidFill>
                <a:latin typeface="Arial Black" pitchFamily="34" charset="0"/>
              </a:rPr>
            </a:br>
            <a:endParaRPr lang="en-GB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82659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Virtual Machine 1</a:t>
            </a:r>
          </a:p>
        </p:txBody>
      </p:sp>
      <p:sp>
        <p:nvSpPr>
          <p:cNvPr id="9" name="Éclair 8"/>
          <p:cNvSpPr/>
          <p:nvPr/>
        </p:nvSpPr>
        <p:spPr bwMode="auto">
          <a:xfrm rot="5400000">
            <a:off x="2565316" y="2140250"/>
            <a:ext cx="1357322" cy="857256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1336223" y="3891888"/>
            <a:ext cx="2214579" cy="418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r>
              <a:rPr lang="fr-FR" sz="2000" i="1" dirty="0">
                <a:cs typeface="Arial" pitchFamily="34" charset="0"/>
              </a:rPr>
              <a:t>Virtual Machine 2</a:t>
            </a:r>
          </a:p>
        </p:txBody>
      </p:sp>
      <p:sp>
        <p:nvSpPr>
          <p:cNvPr id="18" name="Flèche droite rayée 17"/>
          <p:cNvSpPr/>
          <p:nvPr/>
        </p:nvSpPr>
        <p:spPr bwMode="auto">
          <a:xfrm rot="2700000">
            <a:off x="5803411" y="2329410"/>
            <a:ext cx="1357322" cy="497965"/>
          </a:xfrm>
          <a:prstGeom prst="stripedRightArrow">
            <a:avLst>
              <a:gd name="adj1" fmla="val 62901"/>
              <a:gd name="adj2" fmla="val 83976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0" hangingPunct="0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538413" y="1350963"/>
            <a:ext cx="17875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Request number rising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448300" y="1350963"/>
            <a:ext cx="2163763" cy="62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2000">
                <a:solidFill>
                  <a:srgbClr val="FFFFFF"/>
                </a:solidFill>
                <a:ea typeface="msmincho"/>
                <a:cs typeface="msmincho"/>
              </a:rPr>
              <a:t>Request number reduction</a:t>
            </a:r>
          </a:p>
        </p:txBody>
      </p:sp>
      <p:pic>
        <p:nvPicPr>
          <p:cNvPr id="12317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575" y="5494338"/>
            <a:ext cx="1357313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8" name="Picture 4" descr="E:\VirtualDocs\Travail en cours\Projet Long\black-white 2 Gloss big\scalable\devices32\256\compu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5494338"/>
            <a:ext cx="164306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5619747"/>
            <a:ext cx="91805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Hardware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9750" y="2740022"/>
            <a:ext cx="4140200" cy="19796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b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Domain 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20725" y="2919409"/>
            <a:ext cx="19796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Abstraction Layer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879725" y="2919409"/>
            <a:ext cx="1620838" cy="12604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Xen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Control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Interface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20725" y="3640134"/>
            <a:ext cx="19796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Modified Drivers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39750" y="2019297"/>
            <a:ext cx="4140200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User Applications                        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2897172" y="1565259"/>
            <a:ext cx="1620838" cy="9001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Xen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Control </a:t>
            </a:r>
          </a:p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Software</a:t>
            </a:r>
          </a:p>
        </p:txBody>
      </p:sp>
      <p:sp>
        <p:nvSpPr>
          <p:cNvPr id="13335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750" y="279400"/>
            <a:ext cx="9072563" cy="11731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Preliminary Study</a:t>
            </a:r>
            <a:br>
              <a:rPr lang="en-GB" smtClean="0"/>
            </a:br>
            <a:endParaRPr lang="en-GB" smtClean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859338" y="2740022"/>
            <a:ext cx="2339975" cy="19796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b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User Domain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040313" y="2919409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Abstraction Layer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040313" y="3640134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Modified Drivers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859338" y="2019297"/>
            <a:ext cx="2339975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>
                <a:solidFill>
                  <a:srgbClr val="FFFFFF"/>
                </a:solidFill>
                <a:ea typeface="msmincho" charset="0"/>
                <a:cs typeface="msmincho" charset="0"/>
              </a:rPr>
              <a:t>User Applications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539750" y="4922845"/>
            <a:ext cx="9180513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err="1">
                <a:solidFill>
                  <a:srgbClr val="FFFFFF"/>
                </a:solidFill>
                <a:ea typeface="msmincho" charset="0"/>
                <a:cs typeface="msmincho" charset="0"/>
              </a:rPr>
              <a:t>Xen</a:t>
            </a: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 Hypervisor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97766" y="2740022"/>
            <a:ext cx="2339975" cy="19796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b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User Domain 2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578741" y="2919409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Abstraction Layer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7578741" y="3640134"/>
            <a:ext cx="1979612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Modified Drivers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397766" y="2019297"/>
            <a:ext cx="2339975" cy="5397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 hangingPunct="0">
              <a:lnSpc>
                <a:spcPct val="93000"/>
              </a:lnSpc>
              <a:buClr>
                <a:srgbClr val="FFFFFF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dirty="0">
                <a:solidFill>
                  <a:srgbClr val="FFFFFF"/>
                </a:solidFill>
                <a:ea typeface="msmincho" charset="0"/>
                <a:cs typeface="msmincho" charset="0"/>
              </a:rPr>
              <a:t>User Applications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5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9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3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5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4" grpId="1" animBg="1"/>
      <p:bldP spid="8194" grpId="2" animBg="1"/>
      <p:bldP spid="8195" grpId="0" animBg="1"/>
      <p:bldP spid="8195" grpId="1" animBg="1"/>
      <p:bldP spid="8195" grpId="2" animBg="1"/>
      <p:bldP spid="8196" grpId="0" animBg="1"/>
      <p:bldP spid="8196" grpId="1" animBg="1"/>
      <p:bldP spid="8196" grpId="2" animBg="1"/>
      <p:bldP spid="8197" grpId="0" animBg="1"/>
      <p:bldP spid="8197" grpId="1" animBg="1"/>
      <p:bldP spid="8197" grpId="2" animBg="1"/>
      <p:bldP spid="8198" grpId="0" animBg="1"/>
      <p:bldP spid="8198" grpId="1" animBg="1"/>
      <p:bldP spid="8198" grpId="2" animBg="1"/>
      <p:bldP spid="8205" grpId="0" animBg="1"/>
      <p:bldP spid="8205" grpId="1" animBg="1"/>
      <p:bldP spid="8205" grpId="2" animBg="1"/>
      <p:bldP spid="8208" grpId="0" animBg="1"/>
      <p:bldP spid="8208" grpId="1" animBg="1"/>
      <p:bldP spid="820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Thème Office 12">
      <a:dk1>
        <a:srgbClr val="969696"/>
      </a:dk1>
      <a:lt1>
        <a:srgbClr val="FFFFFF"/>
      </a:lt1>
      <a:dk2>
        <a:srgbClr val="99EFF1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7F7F7F"/>
      </a:accent4>
      <a:accent5>
        <a:srgbClr val="DAEDEF"/>
      </a:accent5>
      <a:accent6>
        <a:srgbClr val="2D2D8A"/>
      </a:accent6>
      <a:hlink>
        <a:srgbClr val="009999"/>
      </a:hlink>
      <a:folHlink>
        <a:srgbClr val="669900"/>
      </a:folHlink>
    </a:clrScheme>
    <a:fontScheme name="Thème Offic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336699"/>
        </a:dk1>
        <a:lt1>
          <a:srgbClr val="FFFFFF"/>
        </a:lt1>
        <a:dk2>
          <a:srgbClr val="87BBDF"/>
        </a:dk2>
        <a:lt2>
          <a:srgbClr val="E3EBF1"/>
        </a:lt2>
        <a:accent1>
          <a:srgbClr val="0099CC"/>
        </a:accent1>
        <a:accent2>
          <a:srgbClr val="468A4B"/>
        </a:accent2>
        <a:accent3>
          <a:srgbClr val="C3DAEC"/>
        </a:accent3>
        <a:accent4>
          <a:srgbClr val="DADADA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2">
        <a:dk1>
          <a:srgbClr val="777777"/>
        </a:dk1>
        <a:lt1>
          <a:srgbClr val="FFFFFF"/>
        </a:lt1>
        <a:dk2>
          <a:srgbClr val="B7B9AF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D8D9D4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3E3E5C"/>
        </a:dk1>
        <a:lt1>
          <a:srgbClr val="FFFFFF"/>
        </a:lt1>
        <a:dk2>
          <a:srgbClr val="5C87A4"/>
        </a:dk2>
        <a:lt2>
          <a:srgbClr val="FFFFFF"/>
        </a:lt2>
        <a:accent1>
          <a:srgbClr val="4C8877"/>
        </a:accent1>
        <a:accent2>
          <a:srgbClr val="6666FF"/>
        </a:accent2>
        <a:accent3>
          <a:srgbClr val="B5C3CF"/>
        </a:accent3>
        <a:accent4>
          <a:srgbClr val="DADADA"/>
        </a:accent4>
        <a:accent5>
          <a:srgbClr val="B2C3BD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3366"/>
        </a:dk1>
        <a:lt1>
          <a:srgbClr val="FFFFFF"/>
        </a:lt1>
        <a:dk2>
          <a:srgbClr val="1C72E4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BBCE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3366"/>
        </a:dk1>
        <a:lt1>
          <a:srgbClr val="FFFFFF"/>
        </a:lt1>
        <a:dk2>
          <a:srgbClr val="99D3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CAE6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6">
        <a:dk1>
          <a:srgbClr val="3F7EBD"/>
        </a:dk1>
        <a:lt1>
          <a:srgbClr val="D9F8FF"/>
        </a:lt1>
        <a:dk2>
          <a:srgbClr val="336699"/>
        </a:dk2>
        <a:lt2>
          <a:srgbClr val="777777"/>
        </a:lt2>
        <a:accent1>
          <a:srgbClr val="CCECFF"/>
        </a:accent1>
        <a:accent2>
          <a:srgbClr val="579CDB"/>
        </a:accent2>
        <a:accent3>
          <a:srgbClr val="E9FBFF"/>
        </a:accent3>
        <a:accent4>
          <a:srgbClr val="346BA1"/>
        </a:accent4>
        <a:accent5>
          <a:srgbClr val="E2F4FF"/>
        </a:accent5>
        <a:accent6>
          <a:srgbClr val="4E8DC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5C1F00"/>
        </a:dk1>
        <a:lt1>
          <a:srgbClr val="FFFFFF"/>
        </a:lt1>
        <a:dk2>
          <a:srgbClr val="A84724"/>
        </a:dk2>
        <a:lt2>
          <a:srgbClr val="DFD293"/>
        </a:lt2>
        <a:accent1>
          <a:srgbClr val="DF7475"/>
        </a:accent1>
        <a:accent2>
          <a:srgbClr val="5C8FC2"/>
        </a:accent2>
        <a:accent3>
          <a:srgbClr val="D1B1AC"/>
        </a:accent3>
        <a:accent4>
          <a:srgbClr val="DADADA"/>
        </a:accent4>
        <a:accent5>
          <a:srgbClr val="ECBCBD"/>
        </a:accent5>
        <a:accent6>
          <a:srgbClr val="5381B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8">
        <a:dk1>
          <a:srgbClr val="3E3E5C"/>
        </a:dk1>
        <a:lt1>
          <a:srgbClr val="C2FEE1"/>
        </a:lt1>
        <a:dk2>
          <a:srgbClr val="0066CC"/>
        </a:dk2>
        <a:lt2>
          <a:srgbClr val="CCECFF"/>
        </a:lt2>
        <a:accent1>
          <a:srgbClr val="3C9698"/>
        </a:accent1>
        <a:accent2>
          <a:srgbClr val="6666FF"/>
        </a:accent2>
        <a:accent3>
          <a:srgbClr val="AAB8E2"/>
        </a:accent3>
        <a:accent4>
          <a:srgbClr val="A5D9C0"/>
        </a:accent4>
        <a:accent5>
          <a:srgbClr val="AFC9CA"/>
        </a:accent5>
        <a:accent6>
          <a:srgbClr val="5C5CE7"/>
        </a:accent6>
        <a:hlink>
          <a:srgbClr val="99CC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9">
        <a:dk1>
          <a:srgbClr val="969696"/>
        </a:dk1>
        <a:lt1>
          <a:srgbClr val="FFFFFF"/>
        </a:lt1>
        <a:dk2>
          <a:srgbClr val="0099CC"/>
        </a:dk2>
        <a:lt2>
          <a:srgbClr val="969696"/>
        </a:lt2>
        <a:accent1>
          <a:srgbClr val="D2F8B8"/>
        </a:accent1>
        <a:accent2>
          <a:srgbClr val="CCCC00"/>
        </a:accent2>
        <a:accent3>
          <a:srgbClr val="FFFFFF"/>
        </a:accent3>
        <a:accent4>
          <a:srgbClr val="7F7F7F"/>
        </a:accent4>
        <a:accent5>
          <a:srgbClr val="E5FBD8"/>
        </a:accent5>
        <a:accent6>
          <a:srgbClr val="B9B900"/>
        </a:accent6>
        <a:hlink>
          <a:srgbClr val="00CC99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10">
        <a:dk1>
          <a:srgbClr val="CCFFCC"/>
        </a:dk1>
        <a:lt1>
          <a:srgbClr val="FFFFFF"/>
        </a:lt1>
        <a:dk2>
          <a:srgbClr val="9BD9FF"/>
        </a:dk2>
        <a:lt2>
          <a:srgbClr val="808080"/>
        </a:lt2>
        <a:accent1>
          <a:srgbClr val="6DB6FF"/>
        </a:accent1>
        <a:accent2>
          <a:srgbClr val="CCFFCC"/>
        </a:accent2>
        <a:accent3>
          <a:srgbClr val="FFFFFF"/>
        </a:accent3>
        <a:accent4>
          <a:srgbClr val="AEDAAE"/>
        </a:accent4>
        <a:accent5>
          <a:srgbClr val="BAD7FF"/>
        </a:accent5>
        <a:accent6>
          <a:srgbClr val="B9E7B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11">
        <a:dk1>
          <a:srgbClr val="EAEAEA"/>
        </a:dk1>
        <a:lt1>
          <a:srgbClr val="FFFFFF"/>
        </a:lt1>
        <a:dk2>
          <a:srgbClr val="EAEAEA"/>
        </a:dk2>
        <a:lt2>
          <a:srgbClr val="333333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C8C8C8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12">
        <a:dk1>
          <a:srgbClr val="969696"/>
        </a:dk1>
        <a:lt1>
          <a:srgbClr val="FFFFFF"/>
        </a:lt1>
        <a:dk2>
          <a:srgbClr val="99EFF1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7F7F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template</Template>
  <TotalTime>1145</TotalTime>
  <Words>957</Words>
  <PresentationFormat>Personnalisé</PresentationFormat>
  <Paragraphs>540</Paragraphs>
  <Slides>46</Slides>
  <Notes>38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Blue atom design template</vt:lpstr>
      <vt:lpstr>Virtualization for autonomous administration of servers</vt:lpstr>
      <vt:lpstr>Plan </vt:lpstr>
      <vt:lpstr>Context</vt:lpstr>
      <vt:lpstr>Context </vt:lpstr>
      <vt:lpstr>Diapositive 5</vt:lpstr>
      <vt:lpstr>Clients Specification</vt:lpstr>
      <vt:lpstr>Client Specifications </vt:lpstr>
      <vt:lpstr>Diapositive 8</vt:lpstr>
      <vt:lpstr>Preliminary Study </vt:lpstr>
      <vt:lpstr>Preliminary Study </vt:lpstr>
      <vt:lpstr>Preliminary Study </vt:lpstr>
      <vt:lpstr>Diapositive 12</vt:lpstr>
      <vt:lpstr>Requirements </vt:lpstr>
      <vt:lpstr>Architecture </vt:lpstr>
      <vt:lpstr>Architecture </vt:lpstr>
      <vt:lpstr>Tests</vt:lpstr>
      <vt:lpstr>Test Scheme 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TUNe</vt:lpstr>
      <vt:lpstr>TUNe Presentation Component-Based Architecture</vt:lpstr>
      <vt:lpstr>TUNe Presentation  High Level management tools</vt:lpstr>
      <vt:lpstr>TUNe Presentation  Deployment diagrams</vt:lpstr>
      <vt:lpstr>TUNe Presentation  Reconfiguration diagrams</vt:lpstr>
      <vt:lpstr>Diapositive 30</vt:lpstr>
      <vt:lpstr>Pool Architecture TUNe wrappers</vt:lpstr>
      <vt:lpstr>Pool Architecture TUNe Diagrams</vt:lpstr>
      <vt:lpstr>Project Management</vt:lpstr>
      <vt:lpstr>Project Management </vt:lpstr>
      <vt:lpstr>Project Management Specification document</vt:lpstr>
      <vt:lpstr>Project Management Risk Analysis</vt:lpstr>
      <vt:lpstr>Project Management Action List</vt:lpstr>
      <vt:lpstr>Project Management Schedule</vt:lpstr>
      <vt:lpstr>Project Management Tutorials</vt:lpstr>
      <vt:lpstr>Conclusion</vt:lpstr>
      <vt:lpstr>Conclusion </vt:lpstr>
      <vt:lpstr>Conclusion </vt:lpstr>
      <vt:lpstr>Conclusion </vt:lpstr>
      <vt:lpstr>Conclusion </vt:lpstr>
      <vt:lpstr>Conclusion 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adminxen</dc:creator>
  <cp:lastModifiedBy>Hery Njato R.</cp:lastModifiedBy>
  <cp:revision>128</cp:revision>
  <dcterms:modified xsi:type="dcterms:W3CDTF">2008-03-05T06:23:17Z</dcterms:modified>
</cp:coreProperties>
</file>