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Elevators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10019.0</c:v>
                </c:pt>
                <c:pt idx="1">
                  <c:v>10001.0</c:v>
                </c:pt>
                <c:pt idx="2">
                  <c:v>10021.0</c:v>
                </c:pt>
                <c:pt idx="3">
                  <c:v>10022.0</c:v>
                </c:pt>
                <c:pt idx="4">
                  <c:v>11201.0</c:v>
                </c:pt>
                <c:pt idx="5">
                  <c:v>10017.0</c:v>
                </c:pt>
                <c:pt idx="6">
                  <c:v>10032.0</c:v>
                </c:pt>
                <c:pt idx="7">
                  <c:v>11369.0</c:v>
                </c:pt>
                <c:pt idx="8">
                  <c:v>10305.0</c:v>
                </c:pt>
                <c:pt idx="9">
                  <c:v>10465.0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2696.0</c:v>
                </c:pt>
                <c:pt idx="1">
                  <c:v>2437.0</c:v>
                </c:pt>
                <c:pt idx="2">
                  <c:v>3162.0</c:v>
                </c:pt>
                <c:pt idx="3">
                  <c:v>2643.0</c:v>
                </c:pt>
                <c:pt idx="4">
                  <c:v>1571.0</c:v>
                </c:pt>
                <c:pt idx="5">
                  <c:v>2264.0</c:v>
                </c:pt>
                <c:pt idx="6">
                  <c:v>465.0</c:v>
                </c:pt>
                <c:pt idx="7">
                  <c:v>36.0</c:v>
                </c:pt>
                <c:pt idx="8">
                  <c:v>80.0</c:v>
                </c:pt>
                <c:pt idx="9">
                  <c:v>87.0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961760"/>
        <c:axId val="2140472496"/>
      </c:barChart>
      <c:catAx>
        <c:axId val="212396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72496"/>
        <c:crosses val="autoZero"/>
        <c:auto val="1"/>
        <c:lblAlgn val="ctr"/>
        <c:lblOffset val="100"/>
        <c:noMultiLvlLbl val="0"/>
      </c:catAx>
      <c:valAx>
        <c:axId val="21404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6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1844802515916"/>
          <c:y val="0.0619137483564157"/>
          <c:w val="0.121822013397649"/>
          <c:h val="0.0548982186355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news/elevators" TargetMode="External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new-yorks-elevators-define-the-cit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zillow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Elevators in NYC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Project by Matthew Girard</a:t>
            </a: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Fall 2016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115" y="2185590"/>
            <a:ext cx="1265055" cy="23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FiveThirtyEight.com</a:t>
            </a:r>
            <a:r>
              <a:rPr lang="en-US" dirty="0" smtClean="0"/>
              <a:t> had published a </a:t>
            </a:r>
            <a:r>
              <a:rPr lang="en-US" dirty="0" smtClean="0">
                <a:hlinkClick r:id="rId2"/>
              </a:rPr>
              <a:t>story </a:t>
            </a:r>
            <a:r>
              <a:rPr lang="en-US" dirty="0" smtClean="0"/>
              <a:t>about a dataset containing every elevator in New York City along with some analysis (Summer 2016)</a:t>
            </a:r>
          </a:p>
          <a:p>
            <a:endParaRPr lang="en-US" dirty="0"/>
          </a:p>
          <a:p>
            <a:r>
              <a:rPr lang="en-US" dirty="0" smtClean="0"/>
              <a:t>The dataset was </a:t>
            </a:r>
            <a:r>
              <a:rPr lang="en-US" dirty="0" smtClean="0">
                <a:hlinkClick r:id="rId3"/>
              </a:rPr>
              <a:t>available </a:t>
            </a:r>
            <a:r>
              <a:rPr lang="en-US" dirty="0" smtClean="0"/>
              <a:t>in </a:t>
            </a:r>
            <a:r>
              <a:rPr lang="en-US" dirty="0" err="1" smtClean="0"/>
              <a:t>Github</a:t>
            </a:r>
            <a:r>
              <a:rPr lang="en-US" dirty="0" smtClean="0"/>
              <a:t> and I wanted to explore the data for more questions and some </a:t>
            </a:r>
            <a:r>
              <a:rPr lang="en-US" b="1" i="1" dirty="0" smtClean="0"/>
              <a:t>geocoding</a:t>
            </a:r>
            <a:r>
              <a:rPr lang="en-US" dirty="0" smtClean="0"/>
              <a:t> experience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53493" y="4357026"/>
            <a:ext cx="4739669" cy="1739900"/>
            <a:chOff x="4431587" y="3884416"/>
            <a:chExt cx="4739669" cy="1739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356" y="3884416"/>
              <a:ext cx="4660900" cy="1739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1587" y="4264631"/>
              <a:ext cx="818508" cy="81850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061" y="4881173"/>
            <a:ext cx="2030288" cy="5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dataset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was received </a:t>
            </a:r>
            <a:r>
              <a:rPr lang="en-US" dirty="0" smtClean="0"/>
              <a:t>in </a:t>
            </a:r>
            <a:r>
              <a:rPr lang="en-US" dirty="0"/>
              <a:t>November </a:t>
            </a:r>
            <a:r>
              <a:rPr lang="en-US" dirty="0" smtClean="0"/>
              <a:t>2015 through a Freedom of Information request</a:t>
            </a:r>
          </a:p>
          <a:p>
            <a:r>
              <a:rPr lang="en-US" dirty="0" smtClean="0"/>
              <a:t>Dataset </a:t>
            </a:r>
            <a:r>
              <a:rPr lang="en-US" dirty="0"/>
              <a:t>contains information on 76,088 elevators in New York </a:t>
            </a:r>
            <a:r>
              <a:rPr lang="en-US" dirty="0" smtClean="0"/>
              <a:t>City </a:t>
            </a:r>
            <a:r>
              <a:rPr lang="mr-IN" dirty="0" smtClean="0"/>
              <a:t>–</a:t>
            </a:r>
            <a:r>
              <a:rPr lang="en-US" dirty="0" smtClean="0"/>
              <a:t> covering all five boroughs</a:t>
            </a:r>
          </a:p>
          <a:p>
            <a:r>
              <a:rPr lang="en-US" dirty="0" smtClean="0"/>
              <a:t>Data includes the following for each elevator:</a:t>
            </a:r>
          </a:p>
          <a:p>
            <a:pPr lvl="1"/>
            <a:r>
              <a:rPr lang="en-US" dirty="0" smtClean="0"/>
              <a:t>Street address</a:t>
            </a:r>
          </a:p>
          <a:p>
            <a:pPr lvl="1"/>
            <a:r>
              <a:rPr lang="en-US" dirty="0" smtClean="0"/>
              <a:t>Number of floors</a:t>
            </a:r>
          </a:p>
          <a:p>
            <a:pPr lvl="1"/>
            <a:r>
              <a:rPr lang="en-US" dirty="0" smtClean="0"/>
              <a:t>Type of elevator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Zip code</a:t>
            </a:r>
          </a:p>
          <a:p>
            <a:pPr lvl="1"/>
            <a:r>
              <a:rPr lang="en-US" dirty="0" smtClean="0"/>
              <a:t>Few other columns with lower quality (e.g., last inspection date)</a:t>
            </a:r>
          </a:p>
          <a:p>
            <a:pPr lvl="1"/>
            <a:endParaRPr lang="en-US" dirty="0"/>
          </a:p>
          <a:p>
            <a:r>
              <a:rPr lang="en-US" dirty="0" smtClean="0"/>
              <a:t>Overall </a:t>
            </a:r>
            <a:r>
              <a:rPr lang="mr-IN" dirty="0" smtClean="0"/>
              <a:t>–</a:t>
            </a:r>
            <a:r>
              <a:rPr lang="en-US" dirty="0" smtClean="0"/>
              <a:t> the raw data was of moderate quality. A slightly more ‘clean’ version of the file with two additional columns (latitude and longitude) was made available on </a:t>
            </a:r>
            <a:r>
              <a:rPr lang="en-US" dirty="0" err="1" smtClean="0"/>
              <a:t>Github</a:t>
            </a:r>
            <a:r>
              <a:rPr lang="en-US" dirty="0" smtClean="0"/>
              <a:t>, which is the version I used.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 explored: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957892"/>
            <a:ext cx="7315200" cy="492709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Question 1</a:t>
            </a:r>
            <a:r>
              <a:rPr lang="en-US" dirty="0" smtClean="0"/>
              <a:t>: How can I filter the dataset by zip code?</a:t>
            </a:r>
          </a:p>
          <a:p>
            <a:r>
              <a:rPr lang="en-US" b="1" dirty="0" smtClean="0"/>
              <a:t>Challenge</a:t>
            </a:r>
            <a:r>
              <a:rPr lang="en-US" dirty="0" smtClean="0"/>
              <a:t>: 11% of the dataset did not have zip code data</a:t>
            </a:r>
          </a:p>
          <a:p>
            <a:r>
              <a:rPr lang="en-US" b="1" dirty="0" smtClean="0"/>
              <a:t>Approach</a:t>
            </a:r>
            <a:r>
              <a:rPr lang="en-US" dirty="0" smtClean="0"/>
              <a:t>: through </a:t>
            </a:r>
            <a:r>
              <a:rPr lang="en-US" b="1" i="1" dirty="0" smtClean="0"/>
              <a:t>geocoding</a:t>
            </a:r>
            <a:r>
              <a:rPr lang="en-US" dirty="0" smtClean="0"/>
              <a:t> in </a:t>
            </a:r>
            <a:r>
              <a:rPr lang="en-US" b="1" i="1" dirty="0" smtClean="0"/>
              <a:t>java</a:t>
            </a:r>
            <a:r>
              <a:rPr lang="en-US" dirty="0" smtClean="0"/>
              <a:t>, fetch zip codes for elevators with latitude-longitude information </a:t>
            </a:r>
            <a:r>
              <a:rPr lang="en-US" i="1" dirty="0" smtClean="0"/>
              <a:t>(raw code attached as text document) </a:t>
            </a:r>
            <a:r>
              <a:rPr lang="en-US" dirty="0" smtClean="0"/>
              <a:t>for nearly 10% of the data set (~0.2% remained  unresolved after geocoding)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Question 2</a:t>
            </a:r>
            <a:r>
              <a:rPr lang="en-US" dirty="0" smtClean="0"/>
              <a:t>: How does the profile of elevators vary across the different boroughs? Is there a correlation to real-estate prices?</a:t>
            </a:r>
          </a:p>
          <a:p>
            <a:r>
              <a:rPr lang="en-US" b="1" dirty="0" smtClean="0"/>
              <a:t>Challenge</a:t>
            </a:r>
            <a:r>
              <a:rPr lang="en-US" dirty="0" smtClean="0"/>
              <a:t>: finding ‘sample’ neighborhoods and visualizing the data in the correct format</a:t>
            </a:r>
          </a:p>
          <a:p>
            <a:r>
              <a:rPr lang="en-US" b="1" dirty="0" smtClean="0"/>
              <a:t>Approach</a:t>
            </a:r>
            <a:r>
              <a:rPr lang="en-US" dirty="0" smtClean="0"/>
              <a:t>: use real-estate data from </a:t>
            </a:r>
            <a:r>
              <a:rPr lang="en-US" b="1" i="1" dirty="0" smtClean="0">
                <a:hlinkClick r:id="rId2"/>
              </a:rPr>
              <a:t>Zillow</a:t>
            </a:r>
            <a:r>
              <a:rPr lang="en-US" dirty="0" smtClean="0"/>
              <a:t>; use </a:t>
            </a:r>
            <a:r>
              <a:rPr lang="en-US" b="1" i="1" dirty="0" smtClean="0"/>
              <a:t>MS Excel </a:t>
            </a:r>
            <a:r>
              <a:rPr lang="en-US" dirty="0" smtClean="0"/>
              <a:t>to visualize as charts and run correlation analysis </a:t>
            </a:r>
            <a:r>
              <a:rPr lang="en-US" i="1" dirty="0" smtClean="0"/>
              <a:t>(raw file attached as MS excel file)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01" t="21382" r="79390" b="55850"/>
          <a:stretch/>
        </p:blipFill>
        <p:spPr>
          <a:xfrm>
            <a:off x="1383322" y="2051539"/>
            <a:ext cx="4407877" cy="3299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4" y="120682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Updates to </a:t>
            </a:r>
            <a:r>
              <a:rPr lang="en-US" sz="2400" dirty="0" err="1" smtClean="0"/>
              <a:t>FiveThirtyEight</a:t>
            </a:r>
            <a:r>
              <a:rPr lang="en-US" sz="2400" dirty="0" smtClean="0"/>
              <a:t> analysis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54683" y="1660513"/>
            <a:ext cx="378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 smtClean="0"/>
              <a:t>Original table from </a:t>
            </a:r>
            <a:r>
              <a:rPr lang="en-US" sz="1600" b="1" u="sng" dirty="0" err="1" smtClean="0"/>
              <a:t>FiveThirtyEight</a:t>
            </a:r>
            <a:r>
              <a:rPr lang="en-US" sz="1600" b="1" u="sng" dirty="0" smtClean="0"/>
              <a:t> story</a:t>
            </a:r>
            <a:endParaRPr lang="en-US" sz="1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387976" y="1660513"/>
            <a:ext cx="277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 smtClean="0"/>
              <a:t>Updated number of elevators</a:t>
            </a:r>
            <a:endParaRPr lang="en-US" sz="1600" b="1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1538" y="3305908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1538" y="3653059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1538" y="4000210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1538" y="4347361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1538" y="4694511"/>
            <a:ext cx="12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5300"/>
              </p:ext>
            </p:extLst>
          </p:nvPr>
        </p:nvGraphicFramePr>
        <p:xfrm>
          <a:off x="7387976" y="3073110"/>
          <a:ext cx="27720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24"/>
              </a:tblGrid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3,162 (+30)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2,696 (+96)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2,643 (+88)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2,437 (+143)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  <a:tr h="3543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2,264 (+91)</a:t>
                      </a:r>
                      <a:endParaRPr lang="en-US" b="1" dirty="0">
                        <a:solidFill>
                          <a:schemeClr val="tx1"/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ounded Rectangular Callout 14"/>
          <p:cNvSpPr/>
          <p:nvPr/>
        </p:nvSpPr>
        <p:spPr>
          <a:xfrm>
            <a:off x="6570784" y="351514"/>
            <a:ext cx="4618892" cy="1055576"/>
          </a:xfrm>
          <a:prstGeom prst="wedgeRoundRectCallout">
            <a:avLst>
              <a:gd name="adj1" fmla="val -23678"/>
              <a:gd name="adj2" fmla="val 450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In the original data set, ~11% of elevators did not have Zip code data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Using geocoding, I used geolocation (</a:t>
            </a:r>
            <a:r>
              <a:rPr lang="en-US" sz="1200" dirty="0" err="1" smtClean="0">
                <a:solidFill>
                  <a:schemeClr val="tx1"/>
                </a:solidFill>
              </a:rPr>
              <a:t>lat</a:t>
            </a:r>
            <a:r>
              <a:rPr lang="en-US" sz="1200" dirty="0" smtClean="0">
                <a:solidFill>
                  <a:schemeClr val="tx1"/>
                </a:solidFill>
              </a:rPr>
              <a:t>/longitude) to return Zip code vales that made most of this data usable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~0.2% of dataset (165 elevators) remained unresolvable as their geolocation was inconclusive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20682"/>
            <a:ext cx="802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Analysis of total elevators vs. median home values by zip code</a:t>
            </a:r>
            <a:endParaRPr lang="en-US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08183934"/>
              </p:ext>
            </p:extLst>
          </p:nvPr>
        </p:nvGraphicFramePr>
        <p:xfrm>
          <a:off x="586156" y="1023257"/>
          <a:ext cx="10644554" cy="415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64700"/>
              </p:ext>
            </p:extLst>
          </p:nvPr>
        </p:nvGraphicFramePr>
        <p:xfrm>
          <a:off x="1082431" y="5572815"/>
          <a:ext cx="9948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$1.7M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$1.2M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$1.1M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$0.9M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$0.8M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$0.4M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$0.4M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862" y="6049187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Median home values</a:t>
            </a:r>
            <a:endParaRPr lang="en-US" sz="1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40291" y="1251858"/>
            <a:ext cx="2275114" cy="1045028"/>
          </a:xfrm>
          <a:prstGeom prst="wedgeRoundRectCallout">
            <a:avLst>
              <a:gd name="adj1" fmla="val -39910"/>
              <a:gd name="adj2" fmla="val 13081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Borough effect</a:t>
            </a:r>
            <a:r>
              <a:rPr lang="en-US" sz="1200" dirty="0" smtClean="0">
                <a:solidFill>
                  <a:schemeClr val="tx1"/>
                </a:solidFill>
              </a:rPr>
              <a:t>: A lower home value Manhattan zip code (10017) still has more elevators than a higher value Brooklyn zip code (11201)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180919" y="2928258"/>
            <a:ext cx="2275114" cy="1045028"/>
          </a:xfrm>
          <a:prstGeom prst="wedgeRoundRectCallout">
            <a:avLst>
              <a:gd name="adj1" fmla="val -3486"/>
              <a:gd name="adj2" fmla="val 399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Overall, number of elevators and median home values have a </a:t>
            </a:r>
            <a:r>
              <a:rPr lang="en-US" sz="1200" b="1" dirty="0" smtClean="0">
                <a:solidFill>
                  <a:schemeClr val="tx1"/>
                </a:solidFill>
              </a:rPr>
              <a:t>meaningful positive correlation </a:t>
            </a:r>
            <a:r>
              <a:rPr lang="en-US" sz="1200" dirty="0" smtClean="0">
                <a:solidFill>
                  <a:schemeClr val="tx1"/>
                </a:solidFill>
              </a:rPr>
              <a:t>(0.82)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49283"/>
              </p:ext>
            </p:extLst>
          </p:nvPr>
        </p:nvGraphicFramePr>
        <p:xfrm>
          <a:off x="1082431" y="5006329"/>
          <a:ext cx="9948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  <a:gridCol w="994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Brooklyn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Queens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Staten Island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Bronx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20682"/>
            <a:ext cx="1016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story of 3 neighborhoods </a:t>
            </a:r>
            <a:r>
              <a:rPr lang="mr-IN" sz="2400" dirty="0" smtClean="0"/>
              <a:t>–</a:t>
            </a:r>
            <a:r>
              <a:rPr lang="en-US" sz="2400" dirty="0" smtClean="0"/>
              <a:t> which type of elevator best predicts prosperity?</a:t>
            </a:r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240491" y="2311614"/>
            <a:ext cx="2435693" cy="1920916"/>
          </a:xfrm>
          <a:prstGeom prst="wedgeRoundRectCallout">
            <a:avLst>
              <a:gd name="adj1" fmla="val -23678"/>
              <a:gd name="adj2" fmla="val 450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Both total elevator count as well as the count of different types of elevators show promise of being highly correlated to the Zip code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But, need to run correlations to decide their relative usefulness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173"/>
              </p:ext>
            </p:extLst>
          </p:nvPr>
        </p:nvGraphicFramePr>
        <p:xfrm>
          <a:off x="808112" y="1336431"/>
          <a:ext cx="8143004" cy="37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751"/>
                <a:gridCol w="2035751"/>
                <a:gridCol w="2035751"/>
                <a:gridCol w="2035751"/>
              </a:tblGrid>
              <a:tr h="588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10001</a:t>
                      </a:r>
                    </a:p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Chelsea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11201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Brooklyn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Heights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10465</a:t>
                      </a:r>
                    </a:p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Throgs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Neck (Bronx)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Passenger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,877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1,269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75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Escalator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288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157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Dumbwaiter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Sidewalk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64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563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2,437</a:t>
                      </a:r>
                      <a:endParaRPr lang="en-US" sz="16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1,571</a:t>
                      </a:r>
                      <a:endParaRPr lang="en-US" sz="16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87</a:t>
                      </a:r>
                      <a:endParaRPr lang="en-US" sz="16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81371"/>
              </p:ext>
            </p:extLst>
          </p:nvPr>
        </p:nvGraphicFramePr>
        <p:xfrm>
          <a:off x="2782249" y="5342887"/>
          <a:ext cx="617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624"/>
                <a:gridCol w="2059624"/>
                <a:gridCol w="20596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$1.6M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$0.9M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$0.4M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0074" y="532983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Median home values: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5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20682"/>
            <a:ext cx="803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type of elevator best predicts neighborhood prosperity?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89686"/>
              </p:ext>
            </p:extLst>
          </p:nvPr>
        </p:nvGraphicFramePr>
        <p:xfrm>
          <a:off x="890534" y="1444327"/>
          <a:ext cx="6746240" cy="365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120"/>
                <a:gridCol w="3373120"/>
              </a:tblGrid>
              <a:tr h="461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Correlation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median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Passenger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Escalator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Dumbwaiter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Sidewalk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563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0.83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375564" y="2493818"/>
            <a:ext cx="1246909" cy="9005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8790325" y="1941342"/>
            <a:ext cx="2435693" cy="1086276"/>
          </a:xfrm>
          <a:prstGeom prst="wedgeRoundRectCallout">
            <a:avLst>
              <a:gd name="adj1" fmla="val -139139"/>
              <a:gd name="adj2" fmla="val 330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Best predictors </a:t>
            </a:r>
            <a:r>
              <a:rPr lang="en-US" sz="1200" dirty="0" smtClean="0">
                <a:solidFill>
                  <a:schemeClr val="tx1"/>
                </a:solidFill>
              </a:rPr>
              <a:t>of neighborhood prosperity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 smtClean="0">
                <a:solidFill>
                  <a:schemeClr val="tx1"/>
                </a:solidFill>
              </a:rPr>
              <a:t> given well-off neighborhoods have retail/office spaces, commercial and condo atriums that typically have an escalator and freight elevators!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2063</TotalTime>
  <Words>627</Words>
  <Application>Microsoft Macintosh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Andale Mono</vt:lpstr>
      <vt:lpstr>Arial</vt:lpstr>
      <vt:lpstr>Corbel</vt:lpstr>
      <vt:lpstr>Mangal</vt:lpstr>
      <vt:lpstr>Wingdings 2</vt:lpstr>
      <vt:lpstr>Frame</vt:lpstr>
      <vt:lpstr>Elevators in NYC </vt:lpstr>
      <vt:lpstr>Context</vt:lpstr>
      <vt:lpstr>Description of the dataset</vt:lpstr>
      <vt:lpstr>Questions  explored: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Elevators in NYC </dc:title>
  <dc:creator>Microsoft Office User</dc:creator>
  <cp:lastModifiedBy>Microsoft Office User</cp:lastModifiedBy>
  <cp:revision>17</cp:revision>
  <dcterms:created xsi:type="dcterms:W3CDTF">2017-01-16T18:56:54Z</dcterms:created>
  <dcterms:modified xsi:type="dcterms:W3CDTF">2017-02-06T02:34:53Z</dcterms:modified>
</cp:coreProperties>
</file>