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Feuil1!$D$2</c:f>
              <c:strCache>
                <c:ptCount val="1"/>
                <c:pt idx="0">
                  <c:v>store (MB)</c:v>
                </c:pt>
              </c:strCache>
            </c:strRef>
          </c:tx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Feuil1!$D$7:$D$10</c:f>
              <c:numCache>
                <c:formatCode>0.00E+00</c:formatCode>
                <c:ptCount val="4"/>
                <c:pt idx="0">
                  <c:v>2640000000000</c:v>
                </c:pt>
                <c:pt idx="1">
                  <c:v>15800000000000</c:v>
                </c:pt>
                <c:pt idx="2">
                  <c:v>54500000000000</c:v>
                </c:pt>
                <c:pt idx="3">
                  <c:v>295000000000000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Feuil1!$F$2</c:f>
              <c:strCache>
                <c:ptCount val="1"/>
                <c:pt idx="0">
                  <c:v>compute (MIPS)</c:v>
                </c:pt>
              </c:strCache>
            </c:strRef>
          </c:tx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Feuil1!$F$7:$F$10</c:f>
              <c:numCache>
                <c:formatCode>0.00E+00</c:formatCode>
                <c:ptCount val="4"/>
                <c:pt idx="0">
                  <c:v>300000000</c:v>
                </c:pt>
                <c:pt idx="1">
                  <c:v>4430000000</c:v>
                </c:pt>
                <c:pt idx="2">
                  <c:v>289000000000</c:v>
                </c:pt>
                <c:pt idx="3">
                  <c:v>6380000000000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47392"/>
        <c:axId val="161549312"/>
      </c:scatterChart>
      <c:valAx>
        <c:axId val="16154739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fr-FR"/>
          </a:p>
        </c:txPr>
        <c:crossAx val="161549312"/>
        <c:crosses val="autoZero"/>
        <c:crossBetween val="midCat"/>
      </c:valAx>
      <c:valAx>
        <c:axId val="16154931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MegaBytes</a:t>
                </a:r>
                <a:r>
                  <a:rPr lang="fr-FR" sz="1400" baseline="0"/>
                  <a:t> / Milion Instructions per sec</a:t>
                </a:r>
                <a:endParaRPr lang="fr-FR" sz="140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61547392"/>
        <c:crosses val="autoZero"/>
        <c:crossBetween val="midCat"/>
        <c:majorUnit val="100000000000000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Feuil1!$E$2</c:f>
              <c:strCache>
                <c:ptCount val="1"/>
                <c:pt idx="0">
                  <c:v>communicate (MB)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Feuil1!$E$7:$E$10</c:f>
              <c:numCache>
                <c:formatCode>0.00E+00</c:formatCode>
                <c:ptCount val="4"/>
                <c:pt idx="0">
                  <c:v>432000000000000</c:v>
                </c:pt>
                <c:pt idx="1">
                  <c:v>716000000000000</c:v>
                </c:pt>
                <c:pt idx="2">
                  <c:v>1120000000000000</c:v>
                </c:pt>
                <c:pt idx="3">
                  <c:v>1960000000000000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28896"/>
        <c:axId val="171730816"/>
      </c:scatterChart>
      <c:valAx>
        <c:axId val="17172889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fr-FR"/>
          </a:p>
        </c:txPr>
        <c:crossAx val="171730816"/>
        <c:crosses val="autoZero"/>
        <c:crossBetween val="midCat"/>
      </c:valAx>
      <c:valAx>
        <c:axId val="171730816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MegaBytes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71728896"/>
        <c:crosses val="autoZero"/>
        <c:crossBetween val="midCat"/>
        <c:majorUnit val="1000000000000000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4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3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ntinuum.io/downloads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sourcetree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Science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smtClean="0"/>
              <a:t>Introduction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8969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 vs Python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2642" r="2221" b="8039"/>
          <a:stretch/>
        </p:blipFill>
        <p:spPr>
          <a:xfrm>
            <a:off x="1259632" y="2211303"/>
            <a:ext cx="6299685" cy="35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Method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491880" y="1916832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Observations</a:t>
            </a:r>
            <a:endParaRPr lang="fr-FR" sz="2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508104" y="3429000"/>
            <a:ext cx="2016224" cy="720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Hypothesis</a:t>
            </a:r>
            <a:endParaRPr lang="fr-FR" sz="2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259632" y="3395283"/>
            <a:ext cx="2016224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Theories</a:t>
            </a:r>
            <a:endParaRPr lang="fr-FR" sz="2000" dirty="0"/>
          </a:p>
        </p:txBody>
      </p:sp>
      <p:sp>
        <p:nvSpPr>
          <p:cNvPr id="6" name="Ellipse 5"/>
          <p:cNvSpPr/>
          <p:nvPr/>
        </p:nvSpPr>
        <p:spPr>
          <a:xfrm>
            <a:off x="4854398" y="5224488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707904" y="5224488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283968" y="5949280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6" idx="4"/>
            <a:endCxn id="8" idx="6"/>
          </p:cNvCxnSpPr>
          <p:nvPr/>
        </p:nvCxnSpPr>
        <p:spPr>
          <a:xfrm rot="5400000">
            <a:off x="4638835" y="5733717"/>
            <a:ext cx="508768" cy="354406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8" idx="2"/>
            <a:endCxn id="7" idx="4"/>
          </p:cNvCxnSpPr>
          <p:nvPr/>
        </p:nvCxnSpPr>
        <p:spPr>
          <a:xfrm rot="10800000">
            <a:off x="3923928" y="5656536"/>
            <a:ext cx="360040" cy="50876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7" idx="0"/>
            <a:endCxn id="6" idx="0"/>
          </p:cNvCxnSpPr>
          <p:nvPr/>
        </p:nvCxnSpPr>
        <p:spPr>
          <a:xfrm rot="5400000" flipH="1" flipV="1">
            <a:off x="4497175" y="4651241"/>
            <a:ext cx="12700" cy="1146494"/>
          </a:xfrm>
          <a:prstGeom prst="curvedConnector3">
            <a:avLst>
              <a:gd name="adj1" fmla="val 2828567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4" idx="2"/>
            <a:endCxn id="6" idx="6"/>
          </p:cNvCxnSpPr>
          <p:nvPr/>
        </p:nvCxnSpPr>
        <p:spPr>
          <a:xfrm rot="5400000">
            <a:off x="5255615" y="4179911"/>
            <a:ext cx="1291432" cy="1229770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7" idx="2"/>
            <a:endCxn id="5" idx="2"/>
          </p:cNvCxnSpPr>
          <p:nvPr/>
        </p:nvCxnSpPr>
        <p:spPr>
          <a:xfrm rot="10800000">
            <a:off x="2267744" y="4115364"/>
            <a:ext cx="1440160" cy="1325149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5" idx="0"/>
            <a:endCxn id="3" idx="1"/>
          </p:cNvCxnSpPr>
          <p:nvPr/>
        </p:nvCxnSpPr>
        <p:spPr>
          <a:xfrm rot="5400000" flipH="1" flipV="1">
            <a:off x="2320607" y="2224010"/>
            <a:ext cx="1118411" cy="1224136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3" idx="3"/>
            <a:endCxn id="4" idx="0"/>
          </p:cNvCxnSpPr>
          <p:nvPr/>
        </p:nvCxnSpPr>
        <p:spPr>
          <a:xfrm>
            <a:off x="5508104" y="2276872"/>
            <a:ext cx="1008112" cy="115212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403444" y="6196707"/>
            <a:ext cx="249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Refine</a:t>
            </a:r>
            <a:r>
              <a:rPr lang="fr-FR" i="1" dirty="0" smtClean="0"/>
              <a:t>, Alter, </a:t>
            </a:r>
            <a:r>
              <a:rPr lang="fr-FR" i="1" dirty="0" err="1" smtClean="0"/>
              <a:t>Expand</a:t>
            </a:r>
            <a:r>
              <a:rPr lang="fr-FR" i="1" dirty="0" smtClean="0"/>
              <a:t> or </a:t>
            </a:r>
            <a:r>
              <a:rPr lang="fr-FR" i="1" dirty="0" err="1" smtClean="0"/>
              <a:t>Reject</a:t>
            </a:r>
            <a:r>
              <a:rPr lang="fr-FR" i="1" dirty="0" smtClean="0"/>
              <a:t> </a:t>
            </a:r>
            <a:r>
              <a:rPr lang="fr-FR" i="1" dirty="0" err="1" smtClean="0"/>
              <a:t>Hypothesis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111013" y="4471630"/>
            <a:ext cx="1837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Develop</a:t>
            </a:r>
            <a:r>
              <a:rPr lang="fr-FR" i="1" dirty="0" smtClean="0"/>
              <a:t> Testable </a:t>
            </a:r>
            <a:r>
              <a:rPr lang="fr-FR" i="1" dirty="0" err="1" smtClean="0"/>
              <a:t>Predictions</a:t>
            </a:r>
            <a:endParaRPr lang="fr-FR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2934274" y="4471630"/>
            <a:ext cx="13991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 dirty="0" smtClean="0"/>
              <a:t>Data to Test </a:t>
            </a:r>
            <a:r>
              <a:rPr lang="fr-FR" i="1" dirty="0" err="1" smtClean="0"/>
              <a:t>Predictions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188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Method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566068" cy="253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443278" y="4755412"/>
            <a:ext cx="34953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Karl Popper</a:t>
            </a:r>
          </a:p>
          <a:p>
            <a:pPr algn="ctr"/>
            <a:r>
              <a:rPr lang="fr-FR" sz="1600" i="1" dirty="0" smtClean="0"/>
              <a:t>La logique de la découverte scientifique </a:t>
            </a:r>
          </a:p>
          <a:p>
            <a:pPr algn="ctr"/>
            <a:r>
              <a:rPr lang="fr-FR" sz="1600" dirty="0" smtClean="0"/>
              <a:t>(1973)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204864"/>
            <a:ext cx="5040560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800" i="1" dirty="0" err="1" smtClean="0"/>
              <a:t>Falsicationisme</a:t>
            </a:r>
            <a:r>
              <a:rPr lang="fr-FR" sz="2800" i="1" dirty="0" smtClean="0"/>
              <a:t> </a:t>
            </a:r>
            <a:r>
              <a:rPr lang="fr-FR" sz="2800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Le scientifique doit produire des hypothèses réfutables. La </a:t>
            </a:r>
            <a:r>
              <a:rPr lang="fr-FR" b="1" dirty="0" smtClean="0"/>
              <a:t>réfutabilité</a:t>
            </a:r>
            <a:r>
              <a:rPr lang="fr-FR" dirty="0" smtClean="0"/>
              <a:t> (ou </a:t>
            </a:r>
            <a:r>
              <a:rPr lang="fr-FR" b="1" dirty="0" smtClean="0"/>
              <a:t>falsifiabilité</a:t>
            </a:r>
            <a:r>
              <a:rPr lang="fr-FR" dirty="0" smtClean="0"/>
              <a:t>) est la possibilité de mener une expérience qui </a:t>
            </a:r>
            <a:r>
              <a:rPr lang="fr-FR" i="1" dirty="0" smtClean="0"/>
              <a:t>démontrerait</a:t>
            </a:r>
            <a:r>
              <a:rPr lang="fr-FR" dirty="0" smtClean="0"/>
              <a:t> qu’une affirmation est fausse.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74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4098" name="Picture 2">
            <a:hlinkClick r:id="rId2" tooltip="SublimeText 3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42" y="1700808"/>
            <a:ext cx="1947140" cy="119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51028" y="2115262"/>
            <a:ext cx="151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Text</a:t>
            </a:r>
            <a:r>
              <a:rPr lang="fr-FR" sz="2400" dirty="0" smtClean="0"/>
              <a:t> editor</a:t>
            </a:r>
            <a:endParaRPr lang="fr-FR" sz="2400" dirty="0"/>
          </a:p>
        </p:txBody>
      </p:sp>
      <p:pic>
        <p:nvPicPr>
          <p:cNvPr id="4099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" y="3356992"/>
            <a:ext cx="20542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17492" y="5064607"/>
            <a:ext cx="153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Python 2.7</a:t>
            </a:r>
            <a:endParaRPr lang="fr-FR" sz="2400" dirty="0"/>
          </a:p>
        </p:txBody>
      </p:sp>
      <p:pic>
        <p:nvPicPr>
          <p:cNvPr id="4100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3" y="5085185"/>
            <a:ext cx="2654238" cy="47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251028" y="366621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19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 </a:t>
            </a:r>
            <a:r>
              <a:rPr lang="fr-FR" dirty="0" err="1" smtClean="0"/>
              <a:t>Deluge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416791"/>
              </p:ext>
            </p:extLst>
          </p:nvPr>
        </p:nvGraphicFramePr>
        <p:xfrm>
          <a:off x="-76200" y="20597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2153"/>
              </p:ext>
            </p:extLst>
          </p:nvPr>
        </p:nvGraphicFramePr>
        <p:xfrm>
          <a:off x="4648200" y="2055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843808" y="1317784"/>
            <a:ext cx="354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Hilbert, M. &amp; Lopez, P</a:t>
            </a:r>
            <a:r>
              <a:rPr lang="fr-FR" dirty="0" smtClean="0"/>
              <a:t>. Science 2011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761353" y="6040835"/>
            <a:ext cx="360040" cy="155921"/>
            <a:chOff x="2843808" y="5649343"/>
            <a:chExt cx="360040" cy="155921"/>
          </a:xfrm>
        </p:grpSpPr>
        <p:sp>
          <p:nvSpPr>
            <p:cNvPr id="8" name="Ellipse 7"/>
            <p:cNvSpPr/>
            <p:nvPr/>
          </p:nvSpPr>
          <p:spPr>
            <a:xfrm>
              <a:off x="2843808" y="5661248"/>
              <a:ext cx="360040" cy="1440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43808" y="5649343"/>
              <a:ext cx="360040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615001" y="64425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1989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07089" y="6430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1993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271185" y="6430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135281" y="64187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  <a:endParaRPr lang="fr-FR" dirty="0"/>
          </a:p>
        </p:txBody>
      </p:sp>
      <p:grpSp>
        <p:nvGrpSpPr>
          <p:cNvPr id="73" name="Groupe 72"/>
          <p:cNvGrpSpPr/>
          <p:nvPr/>
        </p:nvGrpSpPr>
        <p:grpSpPr>
          <a:xfrm>
            <a:off x="2553441" y="5924813"/>
            <a:ext cx="360040" cy="260038"/>
            <a:chOff x="3635896" y="5533321"/>
            <a:chExt cx="360040" cy="260038"/>
          </a:xfrm>
        </p:grpSpPr>
        <p:grpSp>
          <p:nvGrpSpPr>
            <p:cNvPr id="12" name="Groupe 11"/>
            <p:cNvGrpSpPr/>
            <p:nvPr/>
          </p:nvGrpSpPr>
          <p:grpSpPr>
            <a:xfrm>
              <a:off x="3635896" y="5637438"/>
              <a:ext cx="360040" cy="155921"/>
              <a:chOff x="2843808" y="5649343"/>
              <a:chExt cx="360040" cy="155921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635896" y="5602733"/>
              <a:ext cx="360040" cy="155921"/>
              <a:chOff x="2843808" y="5649343"/>
              <a:chExt cx="360040" cy="155921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3635896" y="5568027"/>
              <a:ext cx="360040" cy="155921"/>
              <a:chOff x="2843808" y="5649343"/>
              <a:chExt cx="360040" cy="155921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3635896" y="5533321"/>
              <a:ext cx="360040" cy="155921"/>
              <a:chOff x="2843808" y="5649343"/>
              <a:chExt cx="360040" cy="155921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3" name="Groupe 112"/>
          <p:cNvGrpSpPr/>
          <p:nvPr/>
        </p:nvGrpSpPr>
        <p:grpSpPr>
          <a:xfrm>
            <a:off x="3352202" y="5664640"/>
            <a:ext cx="360040" cy="520211"/>
            <a:chOff x="4434657" y="5273148"/>
            <a:chExt cx="360040" cy="520211"/>
          </a:xfrm>
        </p:grpSpPr>
        <p:grpSp>
          <p:nvGrpSpPr>
            <p:cNvPr id="74" name="Groupe 73"/>
            <p:cNvGrpSpPr/>
            <p:nvPr/>
          </p:nvGrpSpPr>
          <p:grpSpPr>
            <a:xfrm>
              <a:off x="4434657" y="5533321"/>
              <a:ext cx="360040" cy="260038"/>
              <a:chOff x="3635896" y="5533321"/>
              <a:chExt cx="360040" cy="260038"/>
            </a:xfrm>
          </p:grpSpPr>
          <p:grpSp>
            <p:nvGrpSpPr>
              <p:cNvPr id="75" name="Groupe 74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85" name="Ellipse 84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6" name="Groupe 75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83" name="Ellipse 82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7" name="Groupe 76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8" name="Groupe 77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87" name="Groupe 86"/>
            <p:cNvGrpSpPr/>
            <p:nvPr/>
          </p:nvGrpSpPr>
          <p:grpSpPr>
            <a:xfrm>
              <a:off x="4434657" y="5403234"/>
              <a:ext cx="360040" cy="260038"/>
              <a:chOff x="3635896" y="5533321"/>
              <a:chExt cx="360040" cy="260038"/>
            </a:xfrm>
          </p:grpSpPr>
          <p:grpSp>
            <p:nvGrpSpPr>
              <p:cNvPr id="88" name="Groupe 87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98" name="Ellipse 97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9" name="Groupe 88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0" name="Groupe 89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00" name="Groupe 99"/>
            <p:cNvGrpSpPr/>
            <p:nvPr/>
          </p:nvGrpSpPr>
          <p:grpSpPr>
            <a:xfrm>
              <a:off x="4434657" y="5273148"/>
              <a:ext cx="360040" cy="260038"/>
              <a:chOff x="3635896" y="5533321"/>
              <a:chExt cx="360040" cy="260038"/>
            </a:xfrm>
          </p:grpSpPr>
          <p:grpSp>
            <p:nvGrpSpPr>
              <p:cNvPr id="101" name="Groupe 100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e 101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109" name="Ellipse 108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107" name="Ellipse 106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" name="Groupe 103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317" name="Groupe 316"/>
          <p:cNvGrpSpPr/>
          <p:nvPr/>
        </p:nvGrpSpPr>
        <p:grpSpPr>
          <a:xfrm>
            <a:off x="4281632" y="4077072"/>
            <a:ext cx="360041" cy="2107779"/>
            <a:chOff x="4281632" y="4077072"/>
            <a:chExt cx="360041" cy="2107779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281632" y="5664640"/>
              <a:ext cx="360040" cy="520211"/>
              <a:chOff x="4434657" y="5273148"/>
              <a:chExt cx="360040" cy="520211"/>
            </a:xfrm>
          </p:grpSpPr>
          <p:grpSp>
            <p:nvGrpSpPr>
              <p:cNvPr id="115" name="Groupe 11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42" name="Groupe 14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52" name="Ellipse 15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3" name="Ellipse 15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3" name="Groupe 14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50" name="Ellipse 14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1" name="Ellipse 15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4" name="Groupe 14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8" name="Ellipse 14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9" name="Ellipse 14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5" name="Groupe 14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6" name="Ellipse 14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7" name="Ellipse 14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6" name="Groupe 11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30" name="Groupe 12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0" name="Ellipse 13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1" name="Ellipse 14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8" name="Ellipse 13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2" name="Groupe 13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6" name="Ellipse 13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3" name="Groupe 13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4" name="Ellipse 13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5" name="Ellipse 13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7" name="Groupe 11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18" name="Groupe 11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8" name="Ellipse 12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Ellipse 12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19" name="Groupe 11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6" name="Ellipse 12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0" name="Groupe 11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4" name="Ellipse 12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2" name="Ellipse 12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3" name="Ellipse 12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54" name="Groupe 153"/>
            <p:cNvGrpSpPr/>
            <p:nvPr/>
          </p:nvGrpSpPr>
          <p:grpSpPr>
            <a:xfrm>
              <a:off x="4281633" y="5274270"/>
              <a:ext cx="360040" cy="520211"/>
              <a:chOff x="4434657" y="5273148"/>
              <a:chExt cx="360040" cy="520211"/>
            </a:xfrm>
          </p:grpSpPr>
          <p:grpSp>
            <p:nvGrpSpPr>
              <p:cNvPr id="155" name="Groupe 15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82" name="Groupe 18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92" name="Ellipse 19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3" name="Ellipse 19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90" name="Ellipse 18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1" name="Ellipse 19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8" name="Ellipse 18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9" name="Ellipse 18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5" name="Groupe 18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6" name="Ellipse 18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7" name="Ellipse 18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56" name="Groupe 15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70" name="Groupe 16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0" name="Ellipse 17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1" name="Ellipse 18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1" name="Groupe 17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8" name="Ellipse 17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9" name="Ellipse 17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2" name="Groupe 17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6" name="Ellipse 17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7" name="Ellipse 17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3" name="Groupe 17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4" name="Ellipse 17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5" name="Ellipse 17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57" name="Groupe 15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58" name="Groupe 15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8" name="Ellipse 16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9" name="Ellipse 16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59" name="Groupe 15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6" name="Ellipse 16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7" name="Ellipse 16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60" name="Groupe 15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4" name="Ellipse 16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5" name="Ellipse 16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61" name="Groupe 16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2" name="Ellipse 16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3" name="Ellipse 16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94" name="Groupe 193"/>
            <p:cNvGrpSpPr/>
            <p:nvPr/>
          </p:nvGrpSpPr>
          <p:grpSpPr>
            <a:xfrm>
              <a:off x="4281632" y="4883898"/>
              <a:ext cx="360040" cy="520211"/>
              <a:chOff x="4434657" y="5273148"/>
              <a:chExt cx="360040" cy="520211"/>
            </a:xfrm>
          </p:grpSpPr>
          <p:grpSp>
            <p:nvGrpSpPr>
              <p:cNvPr id="195" name="Groupe 19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22" name="Groupe 22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32" name="Ellipse 23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3" name="Ellipse 23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3" name="Groupe 22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30" name="Ellipse 22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1" name="Ellipse 23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4" name="Groupe 22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8" name="Ellipse 22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9" name="Ellipse 22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5" name="Groupe 22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6" name="Ellipse 22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7" name="Ellipse 22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96" name="Groupe 19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10" name="Groupe 20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0" name="Ellipse 21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1" name="Ellipse 22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1" name="Groupe 21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8" name="Ellipse 21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9" name="Ellipse 21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2" name="Groupe 21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6" name="Ellipse 21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7" name="Ellipse 21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3" name="Groupe 21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4" name="Ellipse 21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5" name="Ellipse 21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97" name="Groupe 19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98" name="Groupe 19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8" name="Ellipse 20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9" name="Ellipse 20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99" name="Groupe 19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6" name="Ellipse 20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Ellipse 20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00" name="Groupe 19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4" name="Ellipse 20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5" name="Ellipse 20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01" name="Groupe 20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2" name="Ellipse 20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3" name="Ellipse 20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234" name="Groupe 233"/>
            <p:cNvGrpSpPr/>
            <p:nvPr/>
          </p:nvGrpSpPr>
          <p:grpSpPr>
            <a:xfrm>
              <a:off x="4281633" y="4493526"/>
              <a:ext cx="360040" cy="520211"/>
              <a:chOff x="4434657" y="5273148"/>
              <a:chExt cx="360040" cy="520211"/>
            </a:xfrm>
          </p:grpSpPr>
          <p:grpSp>
            <p:nvGrpSpPr>
              <p:cNvPr id="235" name="Groupe 23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62" name="Groupe 26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72" name="Ellipse 27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3" name="Ellipse 27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3" name="Groupe 26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70" name="Ellipse 26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1" name="Ellipse 27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4" name="Groupe 26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8" name="Ellipse 26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9" name="Ellipse 26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5" name="Groupe 26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6" name="Ellipse 26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7" name="Ellipse 26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6" name="Groupe 23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50" name="Groupe 24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0" name="Ellipse 25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1" name="Ellipse 26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1" name="Groupe 25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8" name="Ellipse 25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9" name="Ellipse 25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2" name="Groupe 25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6" name="Ellipse 25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7" name="Ellipse 25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3" name="Groupe 25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4" name="Ellipse 25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5" name="Ellipse 25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7" name="Groupe 23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38" name="Groupe 23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8" name="Ellipse 24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9" name="Ellipse 24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39" name="Groupe 23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6" name="Ellipse 24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7" name="Ellipse 24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40" name="Groupe 23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4" name="Ellipse 24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5" name="Ellipse 24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41" name="Groupe 24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2" name="Ellipse 24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3" name="Ellipse 24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274" name="Groupe 273"/>
            <p:cNvGrpSpPr/>
            <p:nvPr/>
          </p:nvGrpSpPr>
          <p:grpSpPr>
            <a:xfrm>
              <a:off x="4281632" y="4103154"/>
              <a:ext cx="360040" cy="520211"/>
              <a:chOff x="4434657" y="5273148"/>
              <a:chExt cx="360040" cy="520211"/>
            </a:xfrm>
          </p:grpSpPr>
          <p:grpSp>
            <p:nvGrpSpPr>
              <p:cNvPr id="275" name="Groupe 27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302" name="Groupe 30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12" name="Ellipse 31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3" name="Ellipse 31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3" name="Groupe 30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10" name="Ellipse 30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1" name="Ellipse 31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4" name="Groupe 30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8" name="Ellipse 30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9" name="Ellipse 30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5" name="Groupe 30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6" name="Ellipse 30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7" name="Ellipse 30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76" name="Groupe 27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90" name="Groupe 28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0" name="Ellipse 29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1" name="Ellipse 30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1" name="Groupe 29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8" name="Ellipse 29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9" name="Ellipse 29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2" name="Groupe 29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6" name="Ellipse 29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7" name="Ellipse 29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3" name="Groupe 29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4" name="Ellipse 29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5" name="Ellipse 29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77" name="Groupe 27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78" name="Groupe 27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8" name="Ellipse 28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9" name="Ellipse 28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79" name="Groupe 27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6" name="Ellipse 28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7" name="Ellipse 28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0" name="Groupe 27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4" name="Ellipse 28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5" name="Ellipse 28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1" name="Groupe 28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2" name="Ellipse 28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3" name="Ellipse 28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314" name="Groupe 313"/>
            <p:cNvGrpSpPr/>
            <p:nvPr/>
          </p:nvGrpSpPr>
          <p:grpSpPr>
            <a:xfrm>
              <a:off x="4281632" y="4077072"/>
              <a:ext cx="360040" cy="155921"/>
              <a:chOff x="2843808" y="5649343"/>
              <a:chExt cx="360040" cy="155921"/>
            </a:xfrm>
          </p:grpSpPr>
          <p:sp>
            <p:nvSpPr>
              <p:cNvPr id="315" name="Ellipse 314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18" name="ZoneTexte 317"/>
          <p:cNvSpPr txBox="1"/>
          <p:nvPr/>
        </p:nvSpPr>
        <p:spPr>
          <a:xfrm>
            <a:off x="1781968" y="61967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19" name="ZoneTexte 318"/>
          <p:cNvSpPr txBox="1"/>
          <p:nvPr/>
        </p:nvSpPr>
        <p:spPr>
          <a:xfrm>
            <a:off x="2574056" y="6184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320" name="ZoneTexte 319"/>
          <p:cNvSpPr txBox="1"/>
          <p:nvPr/>
        </p:nvSpPr>
        <p:spPr>
          <a:xfrm>
            <a:off x="3438152" y="61848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12</a:t>
            </a:r>
            <a:endParaRPr lang="fr-FR" sz="12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4302248" y="61729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61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887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Science </a:t>
            </a:r>
            <a:r>
              <a:rPr lang="fr-FR" dirty="0" err="1" smtClean="0"/>
              <a:t>Process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24772" r="14783" b="6148"/>
          <a:stretch/>
        </p:blipFill>
        <p:spPr bwMode="auto">
          <a:xfrm>
            <a:off x="1016202" y="5188903"/>
            <a:ext cx="1494972" cy="148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755576" y="396476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Raw</a:t>
            </a:r>
            <a:r>
              <a:rPr lang="fr-FR" sz="2000" dirty="0" smtClean="0"/>
              <a:t> Data </a:t>
            </a:r>
            <a:r>
              <a:rPr lang="fr-FR" sz="2000" dirty="0" err="1" smtClean="0"/>
              <a:t>Collected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49513" y="288464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 </a:t>
            </a:r>
            <a:r>
              <a:rPr lang="fr-FR" sz="2000" dirty="0" err="1" smtClean="0"/>
              <a:t>Processing</a:t>
            </a:r>
            <a:endParaRPr lang="fr-FR" sz="2000" dirty="0"/>
          </a:p>
        </p:txBody>
      </p:sp>
      <p:cxnSp>
        <p:nvCxnSpPr>
          <p:cNvPr id="9" name="Connecteur droit avec flèche 8"/>
          <p:cNvCxnSpPr>
            <a:stCxn id="3" idx="0"/>
            <a:endCxn id="8" idx="2"/>
          </p:cNvCxnSpPr>
          <p:nvPr/>
        </p:nvCxnSpPr>
        <p:spPr>
          <a:xfrm flipH="1" flipV="1">
            <a:off x="1757625" y="3604727"/>
            <a:ext cx="6063" cy="360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749513" y="180452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Clean </a:t>
            </a:r>
            <a:r>
              <a:rPr lang="fr-FR" sz="2000" dirty="0" err="1" smtClean="0"/>
              <a:t>Dataset</a:t>
            </a:r>
            <a:endParaRPr lang="fr-FR" sz="2000" dirty="0"/>
          </a:p>
        </p:txBody>
      </p:sp>
      <p:cxnSp>
        <p:nvCxnSpPr>
          <p:cNvPr id="14" name="Connecteur droit avec flèche 13"/>
          <p:cNvCxnSpPr>
            <a:stCxn id="8" idx="0"/>
            <a:endCxn id="13" idx="2"/>
          </p:cNvCxnSpPr>
          <p:nvPr/>
        </p:nvCxnSpPr>
        <p:spPr>
          <a:xfrm flipV="1">
            <a:off x="1757625" y="2524607"/>
            <a:ext cx="0" cy="360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3093085" y="2420888"/>
            <a:ext cx="2016224" cy="720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Exploratory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/>
          </a:p>
        </p:txBody>
      </p:sp>
      <p:cxnSp>
        <p:nvCxnSpPr>
          <p:cNvPr id="20" name="Connecteur en angle 19"/>
          <p:cNvCxnSpPr>
            <a:stCxn id="19" idx="2"/>
            <a:endCxn id="8" idx="3"/>
          </p:cNvCxnSpPr>
          <p:nvPr/>
        </p:nvCxnSpPr>
        <p:spPr>
          <a:xfrm rot="5400000">
            <a:off x="3381608" y="2525097"/>
            <a:ext cx="103719" cy="133546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3" idx="3"/>
            <a:endCxn id="19" idx="0"/>
          </p:cNvCxnSpPr>
          <p:nvPr/>
        </p:nvCxnSpPr>
        <p:spPr>
          <a:xfrm>
            <a:off x="2765737" y="2164567"/>
            <a:ext cx="1335460" cy="256321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5796136" y="2420888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Models</a:t>
            </a:r>
            <a:r>
              <a:rPr lang="fr-FR" sz="2000" dirty="0" smtClean="0"/>
              <a:t> &amp; </a:t>
            </a:r>
            <a:r>
              <a:rPr lang="fr-FR" sz="2000" dirty="0" err="1" smtClean="0"/>
              <a:t>Algorithms</a:t>
            </a:r>
            <a:endParaRPr lang="fr-FR" sz="2000" dirty="0"/>
          </a:p>
        </p:txBody>
      </p:sp>
      <p:cxnSp>
        <p:nvCxnSpPr>
          <p:cNvPr id="48" name="Connecteur en angle 47"/>
          <p:cNvCxnSpPr>
            <a:stCxn id="13" idx="0"/>
            <a:endCxn id="32" idx="0"/>
          </p:cNvCxnSpPr>
          <p:nvPr/>
        </p:nvCxnSpPr>
        <p:spPr>
          <a:xfrm rot="16200000" flipH="1">
            <a:off x="3972755" y="-410604"/>
            <a:ext cx="616361" cy="5046623"/>
          </a:xfrm>
          <a:prstGeom prst="bentConnector3">
            <a:avLst>
              <a:gd name="adj1" fmla="val -37089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9" idx="3"/>
            <a:endCxn id="32" idx="1"/>
          </p:cNvCxnSpPr>
          <p:nvPr/>
        </p:nvCxnSpPr>
        <p:spPr>
          <a:xfrm>
            <a:off x="5109309" y="2780928"/>
            <a:ext cx="6868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5818832" y="3964767"/>
            <a:ext cx="2016224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Communicate</a:t>
            </a:r>
            <a:r>
              <a:rPr lang="fr-FR" sz="2000" dirty="0" smtClean="0"/>
              <a:t> </a:t>
            </a:r>
            <a:r>
              <a:rPr lang="fr-FR" sz="2000" dirty="0" err="1" smtClean="0"/>
              <a:t>Visualize</a:t>
            </a:r>
            <a:r>
              <a:rPr lang="fr-FR" sz="2000" dirty="0" smtClean="0"/>
              <a:t> Report</a:t>
            </a:r>
            <a:endParaRPr lang="fr-FR" sz="2000" dirty="0"/>
          </a:p>
        </p:txBody>
      </p:sp>
      <p:cxnSp>
        <p:nvCxnSpPr>
          <p:cNvPr id="57" name="Connecteur droit avec flèche 56"/>
          <p:cNvCxnSpPr>
            <a:stCxn id="32" idx="2"/>
            <a:endCxn id="56" idx="0"/>
          </p:cNvCxnSpPr>
          <p:nvPr/>
        </p:nvCxnSpPr>
        <p:spPr>
          <a:xfrm>
            <a:off x="6804248" y="3140968"/>
            <a:ext cx="22696" cy="82379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3093085" y="3964767"/>
            <a:ext cx="2016224" cy="720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 Product</a:t>
            </a:r>
            <a:endParaRPr lang="fr-FR" sz="2000" dirty="0"/>
          </a:p>
        </p:txBody>
      </p:sp>
      <p:cxnSp>
        <p:nvCxnSpPr>
          <p:cNvPr id="63" name="Connecteur en angle 62"/>
          <p:cNvCxnSpPr>
            <a:stCxn id="32" idx="2"/>
            <a:endCxn id="62" idx="0"/>
          </p:cNvCxnSpPr>
          <p:nvPr/>
        </p:nvCxnSpPr>
        <p:spPr>
          <a:xfrm rot="5400000">
            <a:off x="5040824" y="2201342"/>
            <a:ext cx="823799" cy="27030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62" idx="2"/>
            <a:endCxn id="1026" idx="3"/>
          </p:cNvCxnSpPr>
          <p:nvPr/>
        </p:nvCxnSpPr>
        <p:spPr>
          <a:xfrm rot="5400000">
            <a:off x="2684044" y="4511978"/>
            <a:ext cx="1244285" cy="159002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64221" y="4454678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Money </a:t>
            </a:r>
            <a:r>
              <a:rPr lang="fr-FR" i="1" dirty="0" err="1" smtClean="0"/>
              <a:t>ball</a:t>
            </a:r>
            <a:r>
              <a:rPr lang="fr-FR" i="1" dirty="0" smtClean="0"/>
              <a:t>  (2011)</a:t>
            </a:r>
            <a:endParaRPr lang="fr-FR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10641"/>
            <a:ext cx="243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19256" r="21901" b="21478"/>
          <a:stretch/>
        </p:blipFill>
        <p:spPr>
          <a:xfrm>
            <a:off x="2155169" y="1813272"/>
            <a:ext cx="5225143" cy="4064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649" y="587727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data scientist is "a new </a:t>
            </a:r>
            <a:r>
              <a:rPr lang="en-US" i="1" dirty="0" smtClean="0"/>
              <a:t>breed“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"</a:t>
            </a:r>
            <a:r>
              <a:rPr lang="en-US" i="1" dirty="0"/>
              <a:t>shortage of data scientists is becoming a serious constraint in some sectors"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457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7" b="6878"/>
          <a:stretch/>
        </p:blipFill>
        <p:spPr>
          <a:xfrm>
            <a:off x="2388167" y="4068486"/>
            <a:ext cx="4056041" cy="2749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6"/>
          <a:stretch/>
        </p:blipFill>
        <p:spPr>
          <a:xfrm>
            <a:off x="2388167" y="1383879"/>
            <a:ext cx="4056041" cy="272222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" y="1383879"/>
            <a:ext cx="1687736" cy="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" y="1383879"/>
            <a:ext cx="1687736" cy="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8"/>
          <a:stretch/>
        </p:blipFill>
        <p:spPr>
          <a:xfrm>
            <a:off x="2467127" y="1412776"/>
            <a:ext cx="3980890" cy="26645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901"/>
          <a:stretch/>
        </p:blipFill>
        <p:spPr>
          <a:xfrm>
            <a:off x="2467127" y="4070859"/>
            <a:ext cx="3980890" cy="2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162</Words>
  <Application>Microsoft Office PowerPoint</Application>
  <PresentationFormat>Affichage à l'écran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Data Science </vt:lpstr>
      <vt:lpstr>The Data Deluge</vt:lpstr>
      <vt:lpstr>Data Science Process</vt:lpstr>
      <vt:lpstr>Data Scientist</vt:lpstr>
      <vt:lpstr>Data Scientist</vt:lpstr>
      <vt:lpstr>Data Scientist</vt:lpstr>
      <vt:lpstr>Data Scientist</vt:lpstr>
      <vt:lpstr>Présentation PowerPoint</vt:lpstr>
      <vt:lpstr>Tools</vt:lpstr>
      <vt:lpstr>Présentation PowerPoint</vt:lpstr>
      <vt:lpstr>R vs Python</vt:lpstr>
      <vt:lpstr>Scientific Method</vt:lpstr>
      <vt:lpstr>Scientific Method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Michael</dc:creator>
  <cp:lastModifiedBy>Michael</cp:lastModifiedBy>
  <cp:revision>18</cp:revision>
  <dcterms:created xsi:type="dcterms:W3CDTF">2017-03-16T01:31:36Z</dcterms:created>
  <dcterms:modified xsi:type="dcterms:W3CDTF">2017-03-16T04:27:14Z</dcterms:modified>
</cp:coreProperties>
</file>