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2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lasseur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Feuil1!$D$2</c:f>
              <c:strCache>
                <c:ptCount val="1"/>
                <c:pt idx="0">
                  <c:v>store (MB)</c:v>
                </c:pt>
              </c:strCache>
            </c:strRef>
          </c:tx>
          <c:marker>
            <c:symbol val="none"/>
          </c:marker>
          <c:xVal>
            <c:numRef>
              <c:f>Feuil1!$C$7:$C$10</c:f>
              <c:numCache>
                <c:formatCode>General</c:formatCode>
                <c:ptCount val="4"/>
                <c:pt idx="0">
                  <c:v>1986</c:v>
                </c:pt>
                <c:pt idx="1">
                  <c:v>1993</c:v>
                </c:pt>
                <c:pt idx="2">
                  <c:v>2000</c:v>
                </c:pt>
                <c:pt idx="3">
                  <c:v>2007</c:v>
                </c:pt>
              </c:numCache>
            </c:numRef>
          </c:xVal>
          <c:yVal>
            <c:numRef>
              <c:f>Feuil1!$D$7:$D$10</c:f>
              <c:numCache>
                <c:formatCode>0.00E+00</c:formatCode>
                <c:ptCount val="4"/>
                <c:pt idx="0">
                  <c:v>2640000000000</c:v>
                </c:pt>
                <c:pt idx="1">
                  <c:v>15800000000000</c:v>
                </c:pt>
                <c:pt idx="2">
                  <c:v>54500000000000</c:v>
                </c:pt>
                <c:pt idx="3">
                  <c:v>295000000000000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Feuil1!$F$2</c:f>
              <c:strCache>
                <c:ptCount val="1"/>
                <c:pt idx="0">
                  <c:v>compute (MIPS)</c:v>
                </c:pt>
              </c:strCache>
            </c:strRef>
          </c:tx>
          <c:marker>
            <c:symbol val="none"/>
          </c:marker>
          <c:xVal>
            <c:numRef>
              <c:f>Feuil1!$C$7:$C$10</c:f>
              <c:numCache>
                <c:formatCode>General</c:formatCode>
                <c:ptCount val="4"/>
                <c:pt idx="0">
                  <c:v>1986</c:v>
                </c:pt>
                <c:pt idx="1">
                  <c:v>1993</c:v>
                </c:pt>
                <c:pt idx="2">
                  <c:v>2000</c:v>
                </c:pt>
                <c:pt idx="3">
                  <c:v>2007</c:v>
                </c:pt>
              </c:numCache>
            </c:numRef>
          </c:xVal>
          <c:yVal>
            <c:numRef>
              <c:f>Feuil1!$F$7:$F$10</c:f>
              <c:numCache>
                <c:formatCode>0.00E+00</c:formatCode>
                <c:ptCount val="4"/>
                <c:pt idx="0">
                  <c:v>300000000</c:v>
                </c:pt>
                <c:pt idx="1">
                  <c:v>4430000000</c:v>
                </c:pt>
                <c:pt idx="2">
                  <c:v>289000000000</c:v>
                </c:pt>
                <c:pt idx="3">
                  <c:v>6380000000000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547392"/>
        <c:axId val="161549312"/>
      </c:scatterChart>
      <c:valAx>
        <c:axId val="161547392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fr-FR"/>
          </a:p>
        </c:txPr>
        <c:crossAx val="161549312"/>
        <c:crosses val="autoZero"/>
        <c:crossBetween val="midCat"/>
      </c:valAx>
      <c:valAx>
        <c:axId val="161549312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/>
                  <a:t>MegaBytes</a:t>
                </a:r>
                <a:r>
                  <a:rPr lang="fr-FR" sz="1400" baseline="0"/>
                  <a:t> / Milion Instructions per sec</a:t>
                </a:r>
                <a:endParaRPr lang="fr-FR" sz="1400"/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161547392"/>
        <c:crosses val="autoZero"/>
        <c:crossBetween val="midCat"/>
        <c:majorUnit val="100000000000000"/>
      </c:valAx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fr-FR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Feuil1!$E$2</c:f>
              <c:strCache>
                <c:ptCount val="1"/>
                <c:pt idx="0">
                  <c:v>communicate (MB)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xVal>
            <c:numRef>
              <c:f>Feuil1!$C$7:$C$10</c:f>
              <c:numCache>
                <c:formatCode>General</c:formatCode>
                <c:ptCount val="4"/>
                <c:pt idx="0">
                  <c:v>1986</c:v>
                </c:pt>
                <c:pt idx="1">
                  <c:v>1993</c:v>
                </c:pt>
                <c:pt idx="2">
                  <c:v>2000</c:v>
                </c:pt>
                <c:pt idx="3">
                  <c:v>2007</c:v>
                </c:pt>
              </c:numCache>
            </c:numRef>
          </c:xVal>
          <c:yVal>
            <c:numRef>
              <c:f>Feuil1!$E$7:$E$10</c:f>
              <c:numCache>
                <c:formatCode>0.00E+00</c:formatCode>
                <c:ptCount val="4"/>
                <c:pt idx="0">
                  <c:v>432000000000000</c:v>
                </c:pt>
                <c:pt idx="1">
                  <c:v>716000000000000</c:v>
                </c:pt>
                <c:pt idx="2">
                  <c:v>1120000000000000</c:v>
                </c:pt>
                <c:pt idx="3">
                  <c:v>1960000000000000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728896"/>
        <c:axId val="171730816"/>
      </c:scatterChart>
      <c:valAx>
        <c:axId val="171728896"/>
        <c:scaling>
          <c:orientation val="minMax"/>
        </c:scaling>
        <c:delete val="0"/>
        <c:axPos val="b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/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fr-FR"/>
          </a:p>
        </c:txPr>
        <c:crossAx val="171730816"/>
        <c:crosses val="autoZero"/>
        <c:crossBetween val="midCat"/>
      </c:valAx>
      <c:valAx>
        <c:axId val="171730816"/>
        <c:scaling>
          <c:orientation val="minMax"/>
        </c:scaling>
        <c:delete val="0"/>
        <c:axPos val="l"/>
        <c:majorGridlines/>
        <c:min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/>
                  <a:t>MegaBytes</a:t>
                </a:r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171728896"/>
        <c:crosses val="autoZero"/>
        <c:crossBetween val="midCat"/>
        <c:majorUnit val="1000000000000000"/>
      </c:valAx>
    </c:plotArea>
    <c:legend>
      <c:legendPos val="r"/>
      <c:layout/>
      <c:overlay val="0"/>
      <c:txPr>
        <a:bodyPr/>
        <a:lstStyle/>
        <a:p>
          <a:pPr>
            <a:defRPr sz="1100"/>
          </a:pPr>
          <a:endParaRPr lang="fr-FR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33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281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55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422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13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17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30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63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00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34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53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1B44-AA89-4BE5-B4C6-602F14CFDCED}" type="datetimeFigureOut">
              <a:rPr lang="fr-FR" smtClean="0"/>
              <a:t>16/03/2017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88452-7E58-41F0-A007-E3C4144349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15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continuum.io/downloads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sourcetreeapp.com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Data Science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 smtClean="0"/>
              <a:t>Introduction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8969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 vs Python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2642" r="2221" b="8039"/>
          <a:stretch/>
        </p:blipFill>
        <p:spPr>
          <a:xfrm>
            <a:off x="1259632" y="2211303"/>
            <a:ext cx="6299685" cy="352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3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Scientific Method</a:t>
            </a:r>
            <a:endParaRPr lang="fr-FR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3491880" y="1916832"/>
            <a:ext cx="2016224" cy="7200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Observations</a:t>
            </a:r>
            <a:endParaRPr lang="fr-FR" sz="2000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5508104" y="3429000"/>
            <a:ext cx="2016224" cy="7200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Hypothesis</a:t>
            </a:r>
            <a:endParaRPr lang="fr-FR" sz="2000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1259632" y="3395283"/>
            <a:ext cx="2016224" cy="72008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Theories</a:t>
            </a:r>
            <a:endParaRPr lang="fr-FR" sz="2000" dirty="0"/>
          </a:p>
        </p:txBody>
      </p:sp>
      <p:sp>
        <p:nvSpPr>
          <p:cNvPr id="6" name="Ellipse 5"/>
          <p:cNvSpPr/>
          <p:nvPr/>
        </p:nvSpPr>
        <p:spPr>
          <a:xfrm>
            <a:off x="4854398" y="5224488"/>
            <a:ext cx="432048" cy="4320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3707904" y="5224488"/>
            <a:ext cx="432048" cy="4320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283968" y="5949280"/>
            <a:ext cx="432048" cy="43204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en arc 9"/>
          <p:cNvCxnSpPr>
            <a:stCxn id="6" idx="4"/>
            <a:endCxn id="8" idx="6"/>
          </p:cNvCxnSpPr>
          <p:nvPr/>
        </p:nvCxnSpPr>
        <p:spPr>
          <a:xfrm rot="5400000">
            <a:off x="4638835" y="5733717"/>
            <a:ext cx="508768" cy="354406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rc 10"/>
          <p:cNvCxnSpPr>
            <a:stCxn id="8" idx="2"/>
            <a:endCxn id="7" idx="4"/>
          </p:cNvCxnSpPr>
          <p:nvPr/>
        </p:nvCxnSpPr>
        <p:spPr>
          <a:xfrm rot="10800000">
            <a:off x="3923928" y="5656536"/>
            <a:ext cx="360040" cy="508768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rc 13"/>
          <p:cNvCxnSpPr>
            <a:stCxn id="7" idx="0"/>
            <a:endCxn id="6" idx="0"/>
          </p:cNvCxnSpPr>
          <p:nvPr/>
        </p:nvCxnSpPr>
        <p:spPr>
          <a:xfrm rot="5400000" flipH="1" flipV="1">
            <a:off x="4497175" y="4651241"/>
            <a:ext cx="12700" cy="1146494"/>
          </a:xfrm>
          <a:prstGeom prst="curvedConnector3">
            <a:avLst>
              <a:gd name="adj1" fmla="val 2828567"/>
            </a:avLst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4" idx="2"/>
            <a:endCxn id="6" idx="6"/>
          </p:cNvCxnSpPr>
          <p:nvPr/>
        </p:nvCxnSpPr>
        <p:spPr>
          <a:xfrm rot="5400000">
            <a:off x="5255615" y="4179911"/>
            <a:ext cx="1291432" cy="1229770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rc 19"/>
          <p:cNvCxnSpPr>
            <a:stCxn id="7" idx="2"/>
            <a:endCxn id="5" idx="2"/>
          </p:cNvCxnSpPr>
          <p:nvPr/>
        </p:nvCxnSpPr>
        <p:spPr>
          <a:xfrm rot="10800000">
            <a:off x="2267744" y="4115364"/>
            <a:ext cx="1440160" cy="1325149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rc 22"/>
          <p:cNvCxnSpPr>
            <a:stCxn id="5" idx="0"/>
            <a:endCxn id="3" idx="1"/>
          </p:cNvCxnSpPr>
          <p:nvPr/>
        </p:nvCxnSpPr>
        <p:spPr>
          <a:xfrm rot="5400000" flipH="1" flipV="1">
            <a:off x="2320607" y="2224010"/>
            <a:ext cx="1118411" cy="1224136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/>
          <p:cNvCxnSpPr>
            <a:stCxn id="3" idx="3"/>
            <a:endCxn id="4" idx="0"/>
          </p:cNvCxnSpPr>
          <p:nvPr/>
        </p:nvCxnSpPr>
        <p:spPr>
          <a:xfrm>
            <a:off x="5508104" y="2276872"/>
            <a:ext cx="1008112" cy="1152128"/>
          </a:xfrm>
          <a:prstGeom prst="curvedConnector2">
            <a:avLst/>
          </a:prstGeom>
          <a:ln w="38100">
            <a:solidFill>
              <a:schemeClr val="bg2">
                <a:lumMod val="50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403444" y="6196707"/>
            <a:ext cx="2497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Refine</a:t>
            </a:r>
            <a:r>
              <a:rPr lang="fr-FR" i="1" dirty="0" smtClean="0"/>
              <a:t>, Alter, </a:t>
            </a:r>
            <a:r>
              <a:rPr lang="fr-FR" i="1" dirty="0" err="1" smtClean="0"/>
              <a:t>Expand</a:t>
            </a:r>
            <a:r>
              <a:rPr lang="fr-FR" i="1" dirty="0" smtClean="0"/>
              <a:t> or </a:t>
            </a:r>
            <a:r>
              <a:rPr lang="fr-FR" i="1" dirty="0" err="1" smtClean="0"/>
              <a:t>Reject</a:t>
            </a:r>
            <a:r>
              <a:rPr lang="fr-FR" i="1" dirty="0" smtClean="0"/>
              <a:t> </a:t>
            </a:r>
            <a:r>
              <a:rPr lang="fr-FR" i="1" dirty="0" err="1" smtClean="0"/>
              <a:t>Hypothesis</a:t>
            </a:r>
            <a:endParaRPr lang="fr-FR" i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5111013" y="4471630"/>
            <a:ext cx="18372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Develop</a:t>
            </a:r>
            <a:r>
              <a:rPr lang="fr-FR" i="1" dirty="0" smtClean="0"/>
              <a:t> Testable </a:t>
            </a:r>
            <a:r>
              <a:rPr lang="fr-FR" i="1" dirty="0" err="1" smtClean="0"/>
              <a:t>Predictions</a:t>
            </a:r>
            <a:endParaRPr lang="fr-FR" i="1" dirty="0"/>
          </a:p>
        </p:txBody>
      </p:sp>
      <p:sp>
        <p:nvSpPr>
          <p:cNvPr id="35" name="ZoneTexte 34"/>
          <p:cNvSpPr txBox="1"/>
          <p:nvPr/>
        </p:nvSpPr>
        <p:spPr>
          <a:xfrm>
            <a:off x="2934274" y="4471630"/>
            <a:ext cx="13991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i="1" dirty="0" smtClean="0"/>
              <a:t>Data to Test </a:t>
            </a:r>
            <a:r>
              <a:rPr lang="fr-FR" i="1" dirty="0" err="1" smtClean="0"/>
              <a:t>Predictions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81888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Scientific Method</a:t>
            </a:r>
            <a:endParaRPr lang="fr-F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32856"/>
            <a:ext cx="2566068" cy="253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443278" y="4755412"/>
            <a:ext cx="34953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Karl Popper</a:t>
            </a:r>
          </a:p>
          <a:p>
            <a:pPr algn="ctr"/>
            <a:r>
              <a:rPr lang="fr-FR" sz="1600" i="1" dirty="0" smtClean="0"/>
              <a:t>La logique de la découverte scientifique </a:t>
            </a:r>
          </a:p>
          <a:p>
            <a:pPr algn="ctr"/>
            <a:r>
              <a:rPr lang="fr-FR" sz="1600" dirty="0" smtClean="0"/>
              <a:t>(1973)</a:t>
            </a:r>
            <a:endParaRPr lang="fr-FR" sz="1600" dirty="0"/>
          </a:p>
        </p:txBody>
      </p:sp>
      <p:sp>
        <p:nvSpPr>
          <p:cNvPr id="4" name="ZoneTexte 3"/>
          <p:cNvSpPr txBox="1"/>
          <p:nvPr/>
        </p:nvSpPr>
        <p:spPr>
          <a:xfrm>
            <a:off x="539552" y="2204864"/>
            <a:ext cx="5040560" cy="24622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2800" i="1" dirty="0" err="1" smtClean="0"/>
              <a:t>Falsicationisme</a:t>
            </a:r>
            <a:r>
              <a:rPr lang="fr-FR" sz="2800" i="1" dirty="0" smtClean="0"/>
              <a:t> </a:t>
            </a:r>
            <a:r>
              <a:rPr lang="fr-FR" sz="2800" dirty="0" smtClean="0"/>
              <a:t>:</a:t>
            </a:r>
          </a:p>
          <a:p>
            <a:endParaRPr lang="fr-FR" dirty="0" smtClean="0"/>
          </a:p>
          <a:p>
            <a:r>
              <a:rPr lang="fr-FR" dirty="0" smtClean="0"/>
              <a:t>Le scientifique doit produire des hypothèses réfutables. La </a:t>
            </a:r>
            <a:r>
              <a:rPr lang="fr-FR" b="1" dirty="0" smtClean="0"/>
              <a:t>réfutabilité</a:t>
            </a:r>
            <a:r>
              <a:rPr lang="fr-FR" dirty="0" smtClean="0"/>
              <a:t> (ou </a:t>
            </a:r>
            <a:r>
              <a:rPr lang="fr-FR" b="1" dirty="0" smtClean="0"/>
              <a:t>falsifiabilité</a:t>
            </a:r>
            <a:r>
              <a:rPr lang="fr-FR" dirty="0" smtClean="0"/>
              <a:t>) est la possibilité de mener une expérience qui </a:t>
            </a:r>
            <a:r>
              <a:rPr lang="fr-FR" i="1" dirty="0" smtClean="0"/>
              <a:t>démontrerait</a:t>
            </a:r>
            <a:r>
              <a:rPr lang="fr-FR" dirty="0" smtClean="0"/>
              <a:t> qu’une affirmation est fausse.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74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pic>
        <p:nvPicPr>
          <p:cNvPr id="4098" name="Picture 2">
            <a:hlinkClick r:id="rId2" tooltip="SublimeText 3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42" y="1700808"/>
            <a:ext cx="1947140" cy="1198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4251028" y="2115262"/>
            <a:ext cx="151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Text</a:t>
            </a:r>
            <a:r>
              <a:rPr lang="fr-FR" sz="2400" dirty="0" smtClean="0"/>
              <a:t> editor</a:t>
            </a:r>
            <a:endParaRPr lang="fr-FR" sz="2400" dirty="0"/>
          </a:p>
        </p:txBody>
      </p:sp>
      <p:pic>
        <p:nvPicPr>
          <p:cNvPr id="4099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04" y="3356992"/>
            <a:ext cx="205421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217492" y="5064607"/>
            <a:ext cx="1531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Python 2.7</a:t>
            </a:r>
            <a:endParaRPr lang="fr-FR" sz="2400" dirty="0"/>
          </a:p>
        </p:txBody>
      </p:sp>
      <p:pic>
        <p:nvPicPr>
          <p:cNvPr id="4100" name="Picture 4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93" y="5085185"/>
            <a:ext cx="2654238" cy="47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251028" y="3666219"/>
            <a:ext cx="55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Git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119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Books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03" y="2036702"/>
            <a:ext cx="1406512" cy="216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036702"/>
            <a:ext cx="1745455" cy="216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19" y="4231260"/>
            <a:ext cx="1761978" cy="216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31260"/>
            <a:ext cx="1658470" cy="216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527" y="2036702"/>
            <a:ext cx="1650956" cy="216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410" y="4231260"/>
            <a:ext cx="1654177" cy="216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00" y="4231260"/>
            <a:ext cx="1656610" cy="216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5" y="2036702"/>
            <a:ext cx="1531406" cy="216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24" y="4231260"/>
            <a:ext cx="1664714" cy="216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914" y="2036702"/>
            <a:ext cx="165203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9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The Data </a:t>
            </a:r>
            <a:r>
              <a:rPr lang="fr-FR" dirty="0" err="1" smtClean="0"/>
              <a:t>Deluge</a:t>
            </a:r>
            <a:endParaRPr lang="fr-FR" dirty="0"/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0416791"/>
              </p:ext>
            </p:extLst>
          </p:nvPr>
        </p:nvGraphicFramePr>
        <p:xfrm>
          <a:off x="-76200" y="20597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852153"/>
              </p:ext>
            </p:extLst>
          </p:nvPr>
        </p:nvGraphicFramePr>
        <p:xfrm>
          <a:off x="4648200" y="20550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2843808" y="1317784"/>
            <a:ext cx="3541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Hilbert, M. &amp; Lopez, P</a:t>
            </a:r>
            <a:r>
              <a:rPr lang="fr-FR" dirty="0" smtClean="0"/>
              <a:t>. Science 2011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1761353" y="6040835"/>
            <a:ext cx="360040" cy="155921"/>
            <a:chOff x="2843808" y="5649343"/>
            <a:chExt cx="360040" cy="155921"/>
          </a:xfrm>
        </p:grpSpPr>
        <p:sp>
          <p:nvSpPr>
            <p:cNvPr id="8" name="Ellipse 7"/>
            <p:cNvSpPr/>
            <p:nvPr/>
          </p:nvSpPr>
          <p:spPr>
            <a:xfrm>
              <a:off x="2843808" y="5661248"/>
              <a:ext cx="360040" cy="14401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/>
            <p:cNvSpPr/>
            <p:nvPr/>
          </p:nvSpPr>
          <p:spPr>
            <a:xfrm>
              <a:off x="2843808" y="5649343"/>
              <a:ext cx="360040" cy="14401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1615001" y="64425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1989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2407089" y="64306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1993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3271185" y="643067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2000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4135281" y="64187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2007</a:t>
            </a:r>
            <a:endParaRPr lang="fr-FR" dirty="0"/>
          </a:p>
        </p:txBody>
      </p:sp>
      <p:grpSp>
        <p:nvGrpSpPr>
          <p:cNvPr id="73" name="Groupe 72"/>
          <p:cNvGrpSpPr/>
          <p:nvPr/>
        </p:nvGrpSpPr>
        <p:grpSpPr>
          <a:xfrm>
            <a:off x="2553441" y="5924813"/>
            <a:ext cx="360040" cy="260038"/>
            <a:chOff x="3635896" y="5533321"/>
            <a:chExt cx="360040" cy="260038"/>
          </a:xfrm>
        </p:grpSpPr>
        <p:grpSp>
          <p:nvGrpSpPr>
            <p:cNvPr id="12" name="Groupe 11"/>
            <p:cNvGrpSpPr/>
            <p:nvPr/>
          </p:nvGrpSpPr>
          <p:grpSpPr>
            <a:xfrm>
              <a:off x="3635896" y="5637438"/>
              <a:ext cx="360040" cy="155921"/>
              <a:chOff x="2843808" y="5649343"/>
              <a:chExt cx="360040" cy="155921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Ellipse 13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3635896" y="5602733"/>
              <a:ext cx="360040" cy="155921"/>
              <a:chOff x="2843808" y="5649343"/>
              <a:chExt cx="360040" cy="155921"/>
            </a:xfrm>
          </p:grpSpPr>
          <p:sp>
            <p:nvSpPr>
              <p:cNvPr id="25" name="Ellipse 24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7" name="Groupe 26"/>
            <p:cNvGrpSpPr/>
            <p:nvPr/>
          </p:nvGrpSpPr>
          <p:grpSpPr>
            <a:xfrm>
              <a:off x="3635896" y="5568027"/>
              <a:ext cx="360040" cy="155921"/>
              <a:chOff x="2843808" y="5649343"/>
              <a:chExt cx="360040" cy="155921"/>
            </a:xfrm>
          </p:grpSpPr>
          <p:sp>
            <p:nvSpPr>
              <p:cNvPr id="28" name="Ellipse 27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3635896" y="5533321"/>
              <a:ext cx="360040" cy="155921"/>
              <a:chOff x="2843808" y="5649343"/>
              <a:chExt cx="360040" cy="155921"/>
            </a:xfrm>
          </p:grpSpPr>
          <p:sp>
            <p:nvSpPr>
              <p:cNvPr id="31" name="Ellipse 30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113" name="Groupe 112"/>
          <p:cNvGrpSpPr/>
          <p:nvPr/>
        </p:nvGrpSpPr>
        <p:grpSpPr>
          <a:xfrm>
            <a:off x="3352202" y="5664640"/>
            <a:ext cx="360040" cy="520211"/>
            <a:chOff x="4434657" y="5273148"/>
            <a:chExt cx="360040" cy="520211"/>
          </a:xfrm>
        </p:grpSpPr>
        <p:grpSp>
          <p:nvGrpSpPr>
            <p:cNvPr id="74" name="Groupe 73"/>
            <p:cNvGrpSpPr/>
            <p:nvPr/>
          </p:nvGrpSpPr>
          <p:grpSpPr>
            <a:xfrm>
              <a:off x="4434657" y="5533321"/>
              <a:ext cx="360040" cy="260038"/>
              <a:chOff x="3635896" y="5533321"/>
              <a:chExt cx="360040" cy="260038"/>
            </a:xfrm>
          </p:grpSpPr>
          <p:grpSp>
            <p:nvGrpSpPr>
              <p:cNvPr id="75" name="Groupe 74"/>
              <p:cNvGrpSpPr/>
              <p:nvPr/>
            </p:nvGrpSpPr>
            <p:grpSpPr>
              <a:xfrm>
                <a:off x="3635896" y="5637438"/>
                <a:ext cx="360040" cy="155921"/>
                <a:chOff x="2843808" y="5649343"/>
                <a:chExt cx="360040" cy="155921"/>
              </a:xfrm>
            </p:grpSpPr>
            <p:sp>
              <p:nvSpPr>
                <p:cNvPr id="85" name="Ellipse 84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6" name="Groupe 75"/>
              <p:cNvGrpSpPr/>
              <p:nvPr/>
            </p:nvGrpSpPr>
            <p:grpSpPr>
              <a:xfrm>
                <a:off x="3635896" y="5602733"/>
                <a:ext cx="360040" cy="155921"/>
                <a:chOff x="2843808" y="5649343"/>
                <a:chExt cx="360040" cy="155921"/>
              </a:xfrm>
            </p:grpSpPr>
            <p:sp>
              <p:nvSpPr>
                <p:cNvPr id="83" name="Ellipse 82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7" name="Groupe 76"/>
              <p:cNvGrpSpPr/>
              <p:nvPr/>
            </p:nvGrpSpPr>
            <p:grpSpPr>
              <a:xfrm>
                <a:off x="3635896" y="5568027"/>
                <a:ext cx="360040" cy="155921"/>
                <a:chOff x="2843808" y="5649343"/>
                <a:chExt cx="360040" cy="155921"/>
              </a:xfrm>
            </p:grpSpPr>
            <p:sp>
              <p:nvSpPr>
                <p:cNvPr id="81" name="Ellipse 80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8" name="Groupe 77"/>
              <p:cNvGrpSpPr/>
              <p:nvPr/>
            </p:nvGrpSpPr>
            <p:grpSpPr>
              <a:xfrm>
                <a:off x="3635896" y="5533321"/>
                <a:ext cx="360040" cy="155921"/>
                <a:chOff x="2843808" y="5649343"/>
                <a:chExt cx="360040" cy="155921"/>
              </a:xfrm>
            </p:grpSpPr>
            <p:sp>
              <p:nvSpPr>
                <p:cNvPr id="79" name="Ellipse 78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87" name="Groupe 86"/>
            <p:cNvGrpSpPr/>
            <p:nvPr/>
          </p:nvGrpSpPr>
          <p:grpSpPr>
            <a:xfrm>
              <a:off x="4434657" y="5403234"/>
              <a:ext cx="360040" cy="260038"/>
              <a:chOff x="3635896" y="5533321"/>
              <a:chExt cx="360040" cy="260038"/>
            </a:xfrm>
          </p:grpSpPr>
          <p:grpSp>
            <p:nvGrpSpPr>
              <p:cNvPr id="88" name="Groupe 87"/>
              <p:cNvGrpSpPr/>
              <p:nvPr/>
            </p:nvGrpSpPr>
            <p:grpSpPr>
              <a:xfrm>
                <a:off x="3635896" y="5637438"/>
                <a:ext cx="360040" cy="155921"/>
                <a:chOff x="2843808" y="5649343"/>
                <a:chExt cx="360040" cy="155921"/>
              </a:xfrm>
            </p:grpSpPr>
            <p:sp>
              <p:nvSpPr>
                <p:cNvPr id="98" name="Ellipse 97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9" name="Ellipse 98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9" name="Groupe 88"/>
              <p:cNvGrpSpPr/>
              <p:nvPr/>
            </p:nvGrpSpPr>
            <p:grpSpPr>
              <a:xfrm>
                <a:off x="3635896" y="5602733"/>
                <a:ext cx="360040" cy="155921"/>
                <a:chOff x="2843808" y="5649343"/>
                <a:chExt cx="360040" cy="155921"/>
              </a:xfrm>
            </p:grpSpPr>
            <p:sp>
              <p:nvSpPr>
                <p:cNvPr id="96" name="Ellipse 95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7" name="Ellipse 96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0" name="Groupe 89"/>
              <p:cNvGrpSpPr/>
              <p:nvPr/>
            </p:nvGrpSpPr>
            <p:grpSpPr>
              <a:xfrm>
                <a:off x="3635896" y="5568027"/>
                <a:ext cx="360040" cy="155921"/>
                <a:chOff x="2843808" y="5649343"/>
                <a:chExt cx="360040" cy="155921"/>
              </a:xfrm>
            </p:grpSpPr>
            <p:sp>
              <p:nvSpPr>
                <p:cNvPr id="94" name="Ellipse 93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5" name="Ellipse 94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1" name="Groupe 90"/>
              <p:cNvGrpSpPr/>
              <p:nvPr/>
            </p:nvGrpSpPr>
            <p:grpSpPr>
              <a:xfrm>
                <a:off x="3635896" y="5533321"/>
                <a:ext cx="360040" cy="155921"/>
                <a:chOff x="2843808" y="5649343"/>
                <a:chExt cx="360040" cy="155921"/>
              </a:xfrm>
            </p:grpSpPr>
            <p:sp>
              <p:nvSpPr>
                <p:cNvPr id="92" name="Ellipse 91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3" name="Ellipse 92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100" name="Groupe 99"/>
            <p:cNvGrpSpPr/>
            <p:nvPr/>
          </p:nvGrpSpPr>
          <p:grpSpPr>
            <a:xfrm>
              <a:off x="4434657" y="5273148"/>
              <a:ext cx="360040" cy="260038"/>
              <a:chOff x="3635896" y="5533321"/>
              <a:chExt cx="360040" cy="260038"/>
            </a:xfrm>
          </p:grpSpPr>
          <p:grpSp>
            <p:nvGrpSpPr>
              <p:cNvPr id="101" name="Groupe 100"/>
              <p:cNvGrpSpPr/>
              <p:nvPr/>
            </p:nvGrpSpPr>
            <p:grpSpPr>
              <a:xfrm>
                <a:off x="3635896" y="5637438"/>
                <a:ext cx="360040" cy="155921"/>
                <a:chOff x="2843808" y="5649343"/>
                <a:chExt cx="360040" cy="155921"/>
              </a:xfrm>
            </p:grpSpPr>
            <p:sp>
              <p:nvSpPr>
                <p:cNvPr id="111" name="Ellipse 110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2" name="Groupe 101"/>
              <p:cNvGrpSpPr/>
              <p:nvPr/>
            </p:nvGrpSpPr>
            <p:grpSpPr>
              <a:xfrm>
                <a:off x="3635896" y="5602733"/>
                <a:ext cx="360040" cy="155921"/>
                <a:chOff x="2843808" y="5649343"/>
                <a:chExt cx="360040" cy="155921"/>
              </a:xfrm>
            </p:grpSpPr>
            <p:sp>
              <p:nvSpPr>
                <p:cNvPr id="109" name="Ellipse 108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3" name="Groupe 102"/>
              <p:cNvGrpSpPr/>
              <p:nvPr/>
            </p:nvGrpSpPr>
            <p:grpSpPr>
              <a:xfrm>
                <a:off x="3635896" y="5568027"/>
                <a:ext cx="360040" cy="155921"/>
                <a:chOff x="2843808" y="5649343"/>
                <a:chExt cx="360040" cy="155921"/>
              </a:xfrm>
            </p:grpSpPr>
            <p:sp>
              <p:nvSpPr>
                <p:cNvPr id="107" name="Ellipse 106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8" name="Ellipse 107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4" name="Groupe 103"/>
              <p:cNvGrpSpPr/>
              <p:nvPr/>
            </p:nvGrpSpPr>
            <p:grpSpPr>
              <a:xfrm>
                <a:off x="3635896" y="5533321"/>
                <a:ext cx="360040" cy="155921"/>
                <a:chOff x="2843808" y="5649343"/>
                <a:chExt cx="360040" cy="155921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2843808" y="5661248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06" name="Ellipse 105"/>
                <p:cNvSpPr/>
                <p:nvPr/>
              </p:nvSpPr>
              <p:spPr>
                <a:xfrm>
                  <a:off x="2843808" y="5649343"/>
                  <a:ext cx="360040" cy="14401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317" name="Groupe 316"/>
          <p:cNvGrpSpPr/>
          <p:nvPr/>
        </p:nvGrpSpPr>
        <p:grpSpPr>
          <a:xfrm>
            <a:off x="4281632" y="4077072"/>
            <a:ext cx="360041" cy="2107779"/>
            <a:chOff x="4281632" y="4077072"/>
            <a:chExt cx="360041" cy="2107779"/>
          </a:xfrm>
        </p:grpSpPr>
        <p:grpSp>
          <p:nvGrpSpPr>
            <p:cNvPr id="114" name="Groupe 113"/>
            <p:cNvGrpSpPr/>
            <p:nvPr/>
          </p:nvGrpSpPr>
          <p:grpSpPr>
            <a:xfrm>
              <a:off x="4281632" y="5664640"/>
              <a:ext cx="360040" cy="520211"/>
              <a:chOff x="4434657" y="5273148"/>
              <a:chExt cx="360040" cy="520211"/>
            </a:xfrm>
          </p:grpSpPr>
          <p:grpSp>
            <p:nvGrpSpPr>
              <p:cNvPr id="115" name="Groupe 11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42" name="Groupe 14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52" name="Ellipse 15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3" name="Ellipse 15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43" name="Groupe 14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50" name="Ellipse 14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1" name="Ellipse 15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44" name="Groupe 14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48" name="Ellipse 14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9" name="Ellipse 14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45" name="Groupe 14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46" name="Ellipse 14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7" name="Ellipse 14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6" name="Groupe 11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30" name="Groupe 12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40" name="Ellipse 13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41" name="Ellipse 14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1" name="Groupe 13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38" name="Ellipse 13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9" name="Ellipse 13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2" name="Groupe 13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36" name="Ellipse 13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7" name="Ellipse 13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33" name="Groupe 13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34" name="Ellipse 13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5" name="Ellipse 13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7" name="Groupe 11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18" name="Groupe 11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28" name="Ellipse 12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9" name="Ellipse 12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19" name="Groupe 11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26" name="Ellipse 12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7" name="Ellipse 12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0" name="Groupe 11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24" name="Ellipse 12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Ellipse 12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21" name="Groupe 12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22" name="Ellipse 12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3" name="Ellipse 12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154" name="Groupe 153"/>
            <p:cNvGrpSpPr/>
            <p:nvPr/>
          </p:nvGrpSpPr>
          <p:grpSpPr>
            <a:xfrm>
              <a:off x="4281633" y="5274270"/>
              <a:ext cx="360040" cy="520211"/>
              <a:chOff x="4434657" y="5273148"/>
              <a:chExt cx="360040" cy="520211"/>
            </a:xfrm>
          </p:grpSpPr>
          <p:grpSp>
            <p:nvGrpSpPr>
              <p:cNvPr id="155" name="Groupe 15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82" name="Groupe 18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92" name="Ellipse 19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3" name="Ellipse 19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83" name="Groupe 18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90" name="Ellipse 18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91" name="Ellipse 19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84" name="Groupe 18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88" name="Ellipse 18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89" name="Ellipse 18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85" name="Groupe 18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86" name="Ellipse 18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87" name="Ellipse 18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56" name="Groupe 15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70" name="Groupe 16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80" name="Ellipse 17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81" name="Ellipse 18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71" name="Groupe 17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78" name="Ellipse 17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79" name="Ellipse 17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72" name="Groupe 17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76" name="Ellipse 17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77" name="Ellipse 17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73" name="Groupe 17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74" name="Ellipse 17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75" name="Ellipse 17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57" name="Groupe 15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58" name="Groupe 15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68" name="Ellipse 16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9" name="Ellipse 16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59" name="Groupe 15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66" name="Ellipse 16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7" name="Ellipse 16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60" name="Groupe 15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64" name="Ellipse 16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5" name="Ellipse 16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61" name="Groupe 16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162" name="Ellipse 16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63" name="Ellipse 16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194" name="Groupe 193"/>
            <p:cNvGrpSpPr/>
            <p:nvPr/>
          </p:nvGrpSpPr>
          <p:grpSpPr>
            <a:xfrm>
              <a:off x="4281632" y="4883898"/>
              <a:ext cx="360040" cy="520211"/>
              <a:chOff x="4434657" y="5273148"/>
              <a:chExt cx="360040" cy="520211"/>
            </a:xfrm>
          </p:grpSpPr>
          <p:grpSp>
            <p:nvGrpSpPr>
              <p:cNvPr id="195" name="Groupe 19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22" name="Groupe 22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32" name="Ellipse 23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3" name="Ellipse 23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23" name="Groupe 22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30" name="Ellipse 22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1" name="Ellipse 23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24" name="Groupe 22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28" name="Ellipse 22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9" name="Ellipse 22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25" name="Groupe 22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26" name="Ellipse 22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7" name="Ellipse 22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96" name="Groupe 19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10" name="Groupe 20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20" name="Ellipse 21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21" name="Ellipse 22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1" name="Groupe 21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18" name="Ellipse 21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9" name="Ellipse 21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2" name="Groupe 21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16" name="Ellipse 21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7" name="Ellipse 21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3" name="Groupe 21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14" name="Ellipse 21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15" name="Ellipse 21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97" name="Groupe 19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198" name="Groupe 19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08" name="Ellipse 20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9" name="Ellipse 20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199" name="Groupe 19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06" name="Ellipse 20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7" name="Ellipse 20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00" name="Groupe 19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04" name="Ellipse 20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5" name="Ellipse 20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01" name="Groupe 20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02" name="Ellipse 20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03" name="Ellipse 20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234" name="Groupe 233"/>
            <p:cNvGrpSpPr/>
            <p:nvPr/>
          </p:nvGrpSpPr>
          <p:grpSpPr>
            <a:xfrm>
              <a:off x="4281633" y="4493526"/>
              <a:ext cx="360040" cy="520211"/>
              <a:chOff x="4434657" y="5273148"/>
              <a:chExt cx="360040" cy="520211"/>
            </a:xfrm>
          </p:grpSpPr>
          <p:grpSp>
            <p:nvGrpSpPr>
              <p:cNvPr id="235" name="Groupe 23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62" name="Groupe 26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72" name="Ellipse 27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3" name="Ellipse 27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63" name="Groupe 26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70" name="Ellipse 26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1" name="Ellipse 27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64" name="Groupe 26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68" name="Ellipse 26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9" name="Ellipse 26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65" name="Groupe 26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66" name="Ellipse 26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7" name="Ellipse 26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36" name="Groupe 23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50" name="Groupe 24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60" name="Ellipse 25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1" name="Ellipse 26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51" name="Groupe 25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58" name="Ellipse 25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9" name="Ellipse 25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52" name="Groupe 25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56" name="Ellipse 25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7" name="Ellipse 25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53" name="Groupe 25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54" name="Ellipse 25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5" name="Ellipse 25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37" name="Groupe 23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38" name="Groupe 23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48" name="Ellipse 24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9" name="Ellipse 24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39" name="Groupe 23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46" name="Ellipse 24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7" name="Ellipse 24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40" name="Groupe 23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44" name="Ellipse 24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5" name="Ellipse 24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41" name="Groupe 24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42" name="Ellipse 24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3" name="Ellipse 24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274" name="Groupe 273"/>
            <p:cNvGrpSpPr/>
            <p:nvPr/>
          </p:nvGrpSpPr>
          <p:grpSpPr>
            <a:xfrm>
              <a:off x="4281632" y="4103154"/>
              <a:ext cx="360040" cy="520211"/>
              <a:chOff x="4434657" y="5273148"/>
              <a:chExt cx="360040" cy="520211"/>
            </a:xfrm>
          </p:grpSpPr>
          <p:grpSp>
            <p:nvGrpSpPr>
              <p:cNvPr id="275" name="Groupe 274"/>
              <p:cNvGrpSpPr/>
              <p:nvPr/>
            </p:nvGrpSpPr>
            <p:grpSpPr>
              <a:xfrm>
                <a:off x="4434657" y="5533321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302" name="Groupe 301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12" name="Ellipse 31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3" name="Ellipse 31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303" name="Groupe 302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10" name="Ellipse 30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1" name="Ellipse 31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304" name="Groupe 303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08" name="Ellipse 30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9" name="Ellipse 30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305" name="Groupe 304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06" name="Ellipse 30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7" name="Ellipse 30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76" name="Groupe 275"/>
              <p:cNvGrpSpPr/>
              <p:nvPr/>
            </p:nvGrpSpPr>
            <p:grpSpPr>
              <a:xfrm>
                <a:off x="4434657" y="5403234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90" name="Groupe 289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300" name="Ellipse 299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1" name="Ellipse 300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91" name="Groupe 290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98" name="Ellipse 29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9" name="Ellipse 29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92" name="Groupe 291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96" name="Ellipse 29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7" name="Ellipse 29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93" name="Groupe 292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94" name="Ellipse 29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5" name="Ellipse 29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277" name="Groupe 276"/>
              <p:cNvGrpSpPr/>
              <p:nvPr/>
            </p:nvGrpSpPr>
            <p:grpSpPr>
              <a:xfrm>
                <a:off x="4434657" y="5273148"/>
                <a:ext cx="360040" cy="260038"/>
                <a:chOff x="3635896" y="5533321"/>
                <a:chExt cx="360040" cy="260038"/>
              </a:xfrm>
            </p:grpSpPr>
            <p:grpSp>
              <p:nvGrpSpPr>
                <p:cNvPr id="278" name="Groupe 277"/>
                <p:cNvGrpSpPr/>
                <p:nvPr/>
              </p:nvGrpSpPr>
              <p:grpSpPr>
                <a:xfrm>
                  <a:off x="3635896" y="5637438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88" name="Ellipse 287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9" name="Ellipse 288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79" name="Groupe 278"/>
                <p:cNvGrpSpPr/>
                <p:nvPr/>
              </p:nvGrpSpPr>
              <p:grpSpPr>
                <a:xfrm>
                  <a:off x="3635896" y="5602733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86" name="Ellipse 285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7" name="Ellipse 286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0" name="Groupe 279"/>
                <p:cNvGrpSpPr/>
                <p:nvPr/>
              </p:nvGrpSpPr>
              <p:grpSpPr>
                <a:xfrm>
                  <a:off x="3635896" y="5568027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84" name="Ellipse 283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5" name="Ellipse 284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81" name="Groupe 280"/>
                <p:cNvGrpSpPr/>
                <p:nvPr/>
              </p:nvGrpSpPr>
              <p:grpSpPr>
                <a:xfrm>
                  <a:off x="3635896" y="5533321"/>
                  <a:ext cx="360040" cy="155921"/>
                  <a:chOff x="2843808" y="5649343"/>
                  <a:chExt cx="360040" cy="155921"/>
                </a:xfrm>
              </p:grpSpPr>
              <p:sp>
                <p:nvSpPr>
                  <p:cNvPr id="282" name="Ellipse 281"/>
                  <p:cNvSpPr/>
                  <p:nvPr/>
                </p:nvSpPr>
                <p:spPr>
                  <a:xfrm>
                    <a:off x="2843808" y="5661248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3" name="Ellipse 282"/>
                  <p:cNvSpPr/>
                  <p:nvPr/>
                </p:nvSpPr>
                <p:spPr>
                  <a:xfrm>
                    <a:off x="2843808" y="5649343"/>
                    <a:ext cx="360040" cy="144016"/>
                  </a:xfrm>
                  <a:prstGeom prst="ellipse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grpSp>
          <p:nvGrpSpPr>
            <p:cNvPr id="314" name="Groupe 313"/>
            <p:cNvGrpSpPr/>
            <p:nvPr/>
          </p:nvGrpSpPr>
          <p:grpSpPr>
            <a:xfrm>
              <a:off x="4281632" y="4077072"/>
              <a:ext cx="360040" cy="155921"/>
              <a:chOff x="2843808" y="5649343"/>
              <a:chExt cx="360040" cy="155921"/>
            </a:xfrm>
          </p:grpSpPr>
          <p:sp>
            <p:nvSpPr>
              <p:cNvPr id="315" name="Ellipse 314"/>
              <p:cNvSpPr/>
              <p:nvPr/>
            </p:nvSpPr>
            <p:spPr>
              <a:xfrm>
                <a:off x="2843808" y="5661248"/>
                <a:ext cx="360040" cy="14401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6" name="Ellipse 315"/>
              <p:cNvSpPr/>
              <p:nvPr/>
            </p:nvSpPr>
            <p:spPr>
              <a:xfrm>
                <a:off x="2843808" y="5649343"/>
                <a:ext cx="360040" cy="14401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318" name="ZoneTexte 317"/>
          <p:cNvSpPr txBox="1"/>
          <p:nvPr/>
        </p:nvSpPr>
        <p:spPr>
          <a:xfrm>
            <a:off x="1781968" y="61967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</a:t>
            </a:r>
            <a:endParaRPr lang="fr-FR" sz="1200" dirty="0"/>
          </a:p>
        </p:txBody>
      </p:sp>
      <p:sp>
        <p:nvSpPr>
          <p:cNvPr id="319" name="ZoneTexte 318"/>
          <p:cNvSpPr txBox="1"/>
          <p:nvPr/>
        </p:nvSpPr>
        <p:spPr>
          <a:xfrm>
            <a:off x="2574056" y="618485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4</a:t>
            </a:r>
            <a:endParaRPr lang="fr-FR" sz="1200" dirty="0"/>
          </a:p>
        </p:txBody>
      </p:sp>
      <p:sp>
        <p:nvSpPr>
          <p:cNvPr id="320" name="ZoneTexte 319"/>
          <p:cNvSpPr txBox="1"/>
          <p:nvPr/>
        </p:nvSpPr>
        <p:spPr>
          <a:xfrm>
            <a:off x="3438152" y="618485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12</a:t>
            </a:r>
            <a:endParaRPr lang="fr-FR" sz="1200" dirty="0"/>
          </a:p>
        </p:txBody>
      </p:sp>
      <p:sp>
        <p:nvSpPr>
          <p:cNvPr id="321" name="ZoneTexte 320"/>
          <p:cNvSpPr txBox="1"/>
          <p:nvPr/>
        </p:nvSpPr>
        <p:spPr>
          <a:xfrm>
            <a:off x="4302248" y="617294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61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8878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Science </a:t>
            </a:r>
            <a:r>
              <a:rPr lang="fr-FR" dirty="0" err="1" smtClean="0"/>
              <a:t>Process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0" t="24772" r="14783" b="6148"/>
          <a:stretch/>
        </p:blipFill>
        <p:spPr bwMode="auto">
          <a:xfrm>
            <a:off x="1016202" y="5188903"/>
            <a:ext cx="1494972" cy="1480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à coins arrondis 2"/>
          <p:cNvSpPr/>
          <p:nvPr/>
        </p:nvSpPr>
        <p:spPr>
          <a:xfrm>
            <a:off x="755576" y="3964767"/>
            <a:ext cx="2016224" cy="7200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Raw</a:t>
            </a:r>
            <a:r>
              <a:rPr lang="fr-FR" sz="2000" dirty="0" smtClean="0"/>
              <a:t> Data </a:t>
            </a:r>
            <a:r>
              <a:rPr lang="fr-FR" sz="2000" dirty="0" err="1" smtClean="0"/>
              <a:t>Collected</a:t>
            </a:r>
            <a:endParaRPr lang="fr-FR" sz="2000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749513" y="2884647"/>
            <a:ext cx="2016224" cy="7200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Data </a:t>
            </a:r>
            <a:r>
              <a:rPr lang="fr-FR" sz="2000" dirty="0" err="1" smtClean="0"/>
              <a:t>Processing</a:t>
            </a:r>
            <a:endParaRPr lang="fr-FR" sz="2000" dirty="0"/>
          </a:p>
        </p:txBody>
      </p:sp>
      <p:cxnSp>
        <p:nvCxnSpPr>
          <p:cNvPr id="9" name="Connecteur droit avec flèche 8"/>
          <p:cNvCxnSpPr>
            <a:stCxn id="3" idx="0"/>
            <a:endCxn id="8" idx="2"/>
          </p:cNvCxnSpPr>
          <p:nvPr/>
        </p:nvCxnSpPr>
        <p:spPr>
          <a:xfrm flipH="1" flipV="1">
            <a:off x="1757625" y="3604727"/>
            <a:ext cx="6063" cy="36004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à coins arrondis 12"/>
          <p:cNvSpPr/>
          <p:nvPr/>
        </p:nvSpPr>
        <p:spPr>
          <a:xfrm>
            <a:off x="749513" y="1804527"/>
            <a:ext cx="2016224" cy="7200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Clean </a:t>
            </a:r>
            <a:r>
              <a:rPr lang="fr-FR" sz="2000" dirty="0" err="1" smtClean="0"/>
              <a:t>Dataset</a:t>
            </a:r>
            <a:endParaRPr lang="fr-FR" sz="2000" dirty="0"/>
          </a:p>
        </p:txBody>
      </p:sp>
      <p:cxnSp>
        <p:nvCxnSpPr>
          <p:cNvPr id="14" name="Connecteur droit avec flèche 13"/>
          <p:cNvCxnSpPr>
            <a:stCxn id="8" idx="0"/>
            <a:endCxn id="13" idx="2"/>
          </p:cNvCxnSpPr>
          <p:nvPr/>
        </p:nvCxnSpPr>
        <p:spPr>
          <a:xfrm flipV="1">
            <a:off x="1757625" y="2524607"/>
            <a:ext cx="0" cy="36004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à coins arrondis 18"/>
          <p:cNvSpPr/>
          <p:nvPr/>
        </p:nvSpPr>
        <p:spPr>
          <a:xfrm>
            <a:off x="3093085" y="2420888"/>
            <a:ext cx="2016224" cy="72008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Exploratory</a:t>
            </a:r>
            <a:r>
              <a:rPr lang="fr-FR" sz="2000" dirty="0" smtClean="0"/>
              <a:t> </a:t>
            </a:r>
            <a:r>
              <a:rPr lang="fr-FR" sz="2000" dirty="0" err="1" smtClean="0"/>
              <a:t>Analysis</a:t>
            </a:r>
            <a:endParaRPr lang="fr-FR" sz="2000" dirty="0"/>
          </a:p>
        </p:txBody>
      </p:sp>
      <p:cxnSp>
        <p:nvCxnSpPr>
          <p:cNvPr id="20" name="Connecteur en angle 19"/>
          <p:cNvCxnSpPr>
            <a:stCxn id="19" idx="2"/>
            <a:endCxn id="8" idx="3"/>
          </p:cNvCxnSpPr>
          <p:nvPr/>
        </p:nvCxnSpPr>
        <p:spPr>
          <a:xfrm rot="5400000">
            <a:off x="3381608" y="2525097"/>
            <a:ext cx="103719" cy="1335460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13" idx="3"/>
            <a:endCxn id="19" idx="0"/>
          </p:cNvCxnSpPr>
          <p:nvPr/>
        </p:nvCxnSpPr>
        <p:spPr>
          <a:xfrm>
            <a:off x="2765737" y="2164567"/>
            <a:ext cx="1335460" cy="256321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à coins arrondis 31"/>
          <p:cNvSpPr/>
          <p:nvPr/>
        </p:nvSpPr>
        <p:spPr>
          <a:xfrm>
            <a:off x="5796136" y="2420888"/>
            <a:ext cx="2016224" cy="72008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Models</a:t>
            </a:r>
            <a:r>
              <a:rPr lang="fr-FR" sz="2000" dirty="0" smtClean="0"/>
              <a:t> &amp; </a:t>
            </a:r>
            <a:r>
              <a:rPr lang="fr-FR" sz="2000" dirty="0" err="1" smtClean="0"/>
              <a:t>Algorithms</a:t>
            </a:r>
            <a:endParaRPr lang="fr-FR" sz="2000" dirty="0"/>
          </a:p>
        </p:txBody>
      </p:sp>
      <p:cxnSp>
        <p:nvCxnSpPr>
          <p:cNvPr id="48" name="Connecteur en angle 47"/>
          <p:cNvCxnSpPr>
            <a:stCxn id="13" idx="0"/>
            <a:endCxn id="32" idx="0"/>
          </p:cNvCxnSpPr>
          <p:nvPr/>
        </p:nvCxnSpPr>
        <p:spPr>
          <a:xfrm rot="16200000" flipH="1">
            <a:off x="3972755" y="-410604"/>
            <a:ext cx="616361" cy="5046623"/>
          </a:xfrm>
          <a:prstGeom prst="bentConnector3">
            <a:avLst>
              <a:gd name="adj1" fmla="val -37089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19" idx="3"/>
            <a:endCxn id="32" idx="1"/>
          </p:cNvCxnSpPr>
          <p:nvPr/>
        </p:nvCxnSpPr>
        <p:spPr>
          <a:xfrm>
            <a:off x="5109309" y="2780928"/>
            <a:ext cx="686827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à coins arrondis 55"/>
          <p:cNvSpPr/>
          <p:nvPr/>
        </p:nvSpPr>
        <p:spPr>
          <a:xfrm>
            <a:off x="5818832" y="3964767"/>
            <a:ext cx="2016224" cy="720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err="1" smtClean="0"/>
              <a:t>Communicate</a:t>
            </a:r>
            <a:r>
              <a:rPr lang="fr-FR" sz="2000" dirty="0" smtClean="0"/>
              <a:t> </a:t>
            </a:r>
            <a:r>
              <a:rPr lang="fr-FR" sz="2000" dirty="0" err="1" smtClean="0"/>
              <a:t>Visualize</a:t>
            </a:r>
            <a:r>
              <a:rPr lang="fr-FR" sz="2000" dirty="0" smtClean="0"/>
              <a:t> Report</a:t>
            </a:r>
            <a:endParaRPr lang="fr-FR" sz="2000" dirty="0"/>
          </a:p>
        </p:txBody>
      </p:sp>
      <p:cxnSp>
        <p:nvCxnSpPr>
          <p:cNvPr id="57" name="Connecteur droit avec flèche 56"/>
          <p:cNvCxnSpPr>
            <a:stCxn id="32" idx="2"/>
            <a:endCxn id="56" idx="0"/>
          </p:cNvCxnSpPr>
          <p:nvPr/>
        </p:nvCxnSpPr>
        <p:spPr>
          <a:xfrm>
            <a:off x="6804248" y="3140968"/>
            <a:ext cx="22696" cy="823799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à coins arrondis 61"/>
          <p:cNvSpPr/>
          <p:nvPr/>
        </p:nvSpPr>
        <p:spPr>
          <a:xfrm>
            <a:off x="3093085" y="3964767"/>
            <a:ext cx="2016224" cy="72008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/>
              <a:t>Data Product</a:t>
            </a:r>
            <a:endParaRPr lang="fr-FR" sz="2000" dirty="0"/>
          </a:p>
        </p:txBody>
      </p:sp>
      <p:cxnSp>
        <p:nvCxnSpPr>
          <p:cNvPr id="63" name="Connecteur en angle 62"/>
          <p:cNvCxnSpPr>
            <a:stCxn id="32" idx="2"/>
            <a:endCxn id="62" idx="0"/>
          </p:cNvCxnSpPr>
          <p:nvPr/>
        </p:nvCxnSpPr>
        <p:spPr>
          <a:xfrm rot="5400000">
            <a:off x="5040824" y="2201342"/>
            <a:ext cx="823799" cy="2703051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>
            <a:stCxn id="62" idx="2"/>
            <a:endCxn id="1026" idx="3"/>
          </p:cNvCxnSpPr>
          <p:nvPr/>
        </p:nvCxnSpPr>
        <p:spPr>
          <a:xfrm rot="5400000">
            <a:off x="2684044" y="4511978"/>
            <a:ext cx="1244285" cy="1590023"/>
          </a:xfrm>
          <a:prstGeom prst="bentConnector2">
            <a:avLst/>
          </a:prstGeom>
          <a:ln w="381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93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664221" y="4454678"/>
            <a:ext cx="194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smtClean="0"/>
              <a:t>Money </a:t>
            </a:r>
            <a:r>
              <a:rPr lang="fr-FR" i="1" dirty="0" err="1" smtClean="0"/>
              <a:t>ball</a:t>
            </a:r>
            <a:r>
              <a:rPr lang="fr-FR" i="1" dirty="0" smtClean="0"/>
              <a:t>  (2011)</a:t>
            </a:r>
            <a:endParaRPr lang="fr-FR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810641"/>
            <a:ext cx="2438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064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t="19256" r="21901" b="21478"/>
          <a:stretch/>
        </p:blipFill>
        <p:spPr>
          <a:xfrm>
            <a:off x="2155169" y="1813272"/>
            <a:ext cx="5225143" cy="4064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03649" y="5877272"/>
            <a:ext cx="655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data scientist is "a new </a:t>
            </a:r>
            <a:r>
              <a:rPr lang="en-US" i="1" dirty="0" smtClean="0"/>
              <a:t>breed“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"</a:t>
            </a:r>
            <a:r>
              <a:rPr lang="en-US" i="1" dirty="0"/>
              <a:t>shortage of data scientists is becoming a serious constraint in some sectors"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24573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47" b="6878"/>
          <a:stretch/>
        </p:blipFill>
        <p:spPr>
          <a:xfrm>
            <a:off x="2388167" y="4068486"/>
            <a:ext cx="4056041" cy="274966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56"/>
          <a:stretch/>
        </p:blipFill>
        <p:spPr>
          <a:xfrm>
            <a:off x="2388167" y="1383879"/>
            <a:ext cx="4056041" cy="272222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1" y="1383879"/>
            <a:ext cx="1687736" cy="4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3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Scientist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1" y="1383879"/>
            <a:ext cx="1687736" cy="4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8"/>
          <a:stretch/>
        </p:blipFill>
        <p:spPr>
          <a:xfrm>
            <a:off x="2467127" y="1412776"/>
            <a:ext cx="3980890" cy="266459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5901"/>
          <a:stretch/>
        </p:blipFill>
        <p:spPr>
          <a:xfrm>
            <a:off x="2467127" y="4070859"/>
            <a:ext cx="3980890" cy="27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Tools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7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507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163</Words>
  <Application>Microsoft Office PowerPoint</Application>
  <PresentationFormat>Affichage à l'écran (4:3)</PresentationFormat>
  <Paragraphs>52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Data Science </vt:lpstr>
      <vt:lpstr>The Data Deluge</vt:lpstr>
      <vt:lpstr>Data Science Process</vt:lpstr>
      <vt:lpstr>Data Scientist</vt:lpstr>
      <vt:lpstr>Data Scientist</vt:lpstr>
      <vt:lpstr>Data Scientist</vt:lpstr>
      <vt:lpstr>Data Scientist</vt:lpstr>
      <vt:lpstr>Présentation PowerPoint</vt:lpstr>
      <vt:lpstr>Tools</vt:lpstr>
      <vt:lpstr>Présentation PowerPoint</vt:lpstr>
      <vt:lpstr>R vs Python</vt:lpstr>
      <vt:lpstr>Scientific Method</vt:lpstr>
      <vt:lpstr>Scientific Method</vt:lpstr>
      <vt:lpstr>Tools</vt:lpstr>
      <vt:lpstr>Books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Michael</dc:creator>
  <cp:lastModifiedBy>Michael</cp:lastModifiedBy>
  <cp:revision>19</cp:revision>
  <dcterms:created xsi:type="dcterms:W3CDTF">2017-03-16T01:31:36Z</dcterms:created>
  <dcterms:modified xsi:type="dcterms:W3CDTF">2017-03-17T03:25:31Z</dcterms:modified>
</cp:coreProperties>
</file>