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721" r:id="rId3"/>
    <p:sldId id="723" r:id="rId4"/>
    <p:sldId id="722" r:id="rId5"/>
    <p:sldId id="764" r:id="rId6"/>
    <p:sldId id="765" r:id="rId7"/>
    <p:sldId id="768" r:id="rId8"/>
    <p:sldId id="767" r:id="rId9"/>
    <p:sldId id="774" r:id="rId10"/>
    <p:sldId id="775" r:id="rId11"/>
    <p:sldId id="741" r:id="rId12"/>
    <p:sldId id="763" r:id="rId13"/>
    <p:sldId id="742" r:id="rId14"/>
    <p:sldId id="743" r:id="rId15"/>
    <p:sldId id="419" r:id="rId16"/>
    <p:sldId id="745" r:id="rId17"/>
    <p:sldId id="740" r:id="rId18"/>
    <p:sldId id="733" r:id="rId19"/>
    <p:sldId id="769" r:id="rId20"/>
    <p:sldId id="738" r:id="rId21"/>
    <p:sldId id="770" r:id="rId22"/>
    <p:sldId id="772" r:id="rId23"/>
    <p:sldId id="771" r:id="rId24"/>
    <p:sldId id="773" r:id="rId25"/>
    <p:sldId id="747" r:id="rId26"/>
    <p:sldId id="748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56" r:id="rId35"/>
    <p:sldId id="757" r:id="rId36"/>
    <p:sldId id="758" r:id="rId37"/>
    <p:sldId id="779" r:id="rId38"/>
    <p:sldId id="778" r:id="rId39"/>
    <p:sldId id="759" r:id="rId40"/>
    <p:sldId id="777" r:id="rId41"/>
    <p:sldId id="760" r:id="rId42"/>
    <p:sldId id="761" r:id="rId43"/>
    <p:sldId id="762" r:id="rId44"/>
    <p:sldId id="776" r:id="rId4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92" autoAdjust="0"/>
  </p:normalViewPr>
  <p:slideViewPr>
    <p:cSldViewPr>
      <p:cViewPr>
        <p:scale>
          <a:sx n="125" d="100"/>
          <a:sy n="125" d="100"/>
        </p:scale>
        <p:origin x="111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68"/>
    </p:cViewPr>
  </p:sorterViewPr>
  <p:notesViewPr>
    <p:cSldViewPr>
      <p:cViewPr varScale="1">
        <p:scale>
          <a:sx n="81" d="100"/>
          <a:sy n="81" d="100"/>
        </p:scale>
        <p:origin x="37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751" cy="465138"/>
          </a:xfrm>
          <a:prstGeom prst="rect">
            <a:avLst/>
          </a:prstGeom>
        </p:spPr>
        <p:txBody>
          <a:bodyPr vert="horz" lIns="91205" tIns="45603" rIns="91205" bIns="456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482" y="0"/>
            <a:ext cx="2982751" cy="465138"/>
          </a:xfrm>
          <a:prstGeom prst="rect">
            <a:avLst/>
          </a:prstGeom>
        </p:spPr>
        <p:txBody>
          <a:bodyPr vert="horz" lIns="91205" tIns="45603" rIns="91205" bIns="45603" rtlCol="0"/>
          <a:lstStyle>
            <a:lvl1pPr algn="r">
              <a:defRPr sz="1200"/>
            </a:lvl1pPr>
          </a:lstStyle>
          <a:p>
            <a:fld id="{A70448D1-DD05-448A-9188-22141251E7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05" tIns="45603" rIns="91205" bIns="456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416429"/>
            <a:ext cx="5504187" cy="4183063"/>
          </a:xfrm>
          <a:prstGeom prst="rect">
            <a:avLst/>
          </a:prstGeom>
        </p:spPr>
        <p:txBody>
          <a:bodyPr vert="horz" lIns="91205" tIns="45603" rIns="91205" bIns="456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751" cy="465138"/>
          </a:xfrm>
          <a:prstGeom prst="rect">
            <a:avLst/>
          </a:prstGeom>
        </p:spPr>
        <p:txBody>
          <a:bodyPr vert="horz" lIns="91205" tIns="45603" rIns="91205" bIns="456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482" y="8829675"/>
            <a:ext cx="2982751" cy="465138"/>
          </a:xfrm>
          <a:prstGeom prst="rect">
            <a:avLst/>
          </a:prstGeom>
        </p:spPr>
        <p:txBody>
          <a:bodyPr vert="horz" lIns="91205" tIns="45603" rIns="91205" bIns="45603" rtlCol="0" anchor="b"/>
          <a:lstStyle>
            <a:lvl1pPr algn="r">
              <a:defRPr sz="1200"/>
            </a:lvl1pPr>
          </a:lstStyle>
          <a:p>
            <a:fld id="{F33EA7B2-C541-4DAB-BD5E-7C4CE6C8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392C-F2FA-4FF9-B4BC-9D95F5B1C58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9AE2-BE94-41FE-BA15-B882BF48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B3C6-DDE9-4AE3-B318-20F4F07E8D3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A64D-0CD6-491B-B809-6FD42F75E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754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AA7BCC-56A8-435A-AEAE-7DB05607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4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4000" b="1" i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fld id="{E5F7A28E-D43C-41F5-9042-D2D1D7644B07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/>
          <a:p>
            <a:fld id="{F0EB508D-D9BD-48BD-9D99-DC77B7B8CE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5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FC16A1-9A66-4A02-B9D2-D6F60A9F1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21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43FCFC-1117-4509-926D-BE2F4EBBA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2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AA93A-52BC-41E4-87F1-D90BD2717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35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77CAF2-D9A6-423A-BD4A-6E50A5CD5B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3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D77A62-CA39-45E8-889C-3BF56C274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411869-4593-4EBF-A940-AA0194F4B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41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744A99-F3E8-49DE-87CC-DD775438C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50C3-D828-4F04-8DB0-36CC184F3A5E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9AE2-BE94-41FE-BA15-B882BF480B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e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Public Logistics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G. Kay</a:t>
            </a:r>
          </a:p>
          <a:p>
            <a:r>
              <a:rPr lang="en-US" dirty="0" smtClean="0"/>
              <a:t>North Carolina State University</a:t>
            </a:r>
            <a:br>
              <a:rPr lang="en-US" dirty="0" smtClean="0"/>
            </a:br>
            <a:r>
              <a:rPr lang="en-US" dirty="0" smtClean="0"/>
              <a:t>Raleigh, NC,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Coordination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553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4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Transport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190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based on</a:t>
            </a:r>
          </a:p>
          <a:p>
            <a:pPr lvl="1"/>
            <a:r>
              <a:rPr lang="en-US" sz="2000" dirty="0" smtClean="0"/>
              <a:t>Shipment’s public data</a:t>
            </a:r>
          </a:p>
          <a:p>
            <a:pPr lvl="1"/>
            <a:r>
              <a:rPr lang="en-US" sz="2000" dirty="0" smtClean="0"/>
              <a:t>Anchor TL rate</a:t>
            </a:r>
            <a:endParaRPr lang="en-US" sz="2000" dirty="0"/>
          </a:p>
          <a:p>
            <a:pPr lvl="1"/>
            <a:r>
              <a:rPr lang="en-US" sz="2000" dirty="0" smtClean="0"/>
              <a:t>Empirical LTL rate estimate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589" t="7972"/>
          <a:stretch/>
        </p:blipFill>
        <p:spPr>
          <a:xfrm>
            <a:off x="202335" y="3093563"/>
            <a:ext cx="4373294" cy="3518850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137946"/>
              </p:ext>
            </p:extLst>
          </p:nvPr>
        </p:nvGraphicFramePr>
        <p:xfrm>
          <a:off x="4572000" y="1295400"/>
          <a:ext cx="41497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2" name="Equation" r:id="rId4" imgW="2730240" imgH="3377880" progId="Equation.DSMT4">
                  <p:embed/>
                </p:oleObj>
              </mc:Choice>
              <mc:Fallback>
                <p:oleObj name="Equation" r:id="rId4" imgW="2730240" imgH="33778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295400"/>
                        <a:ext cx="41497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TL + TL Same O/D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10008" cy="160996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Shipment 1</a:t>
            </a:r>
          </a:p>
          <a:p>
            <a:pPr lvl="1"/>
            <a:r>
              <a:rPr lang="en-US" sz="2000" dirty="0" smtClean="0"/>
              <a:t>sets r = 1, d = 300, TL, max c = 300</a:t>
            </a:r>
          </a:p>
          <a:p>
            <a:r>
              <a:rPr lang="en-US" sz="2400" dirty="0" smtClean="0"/>
              <a:t>Shipment 2</a:t>
            </a:r>
          </a:p>
          <a:p>
            <a:pPr lvl="1"/>
            <a:r>
              <a:rPr lang="en-US" sz="2000" dirty="0"/>
              <a:t>same </a:t>
            </a:r>
            <a:r>
              <a:rPr lang="en-US" sz="2000" dirty="0" smtClean="0"/>
              <a:t>O/D, TL, max </a:t>
            </a:r>
            <a:r>
              <a:rPr lang="en-US" sz="2000" dirty="0"/>
              <a:t>c = 300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92" y="1469376"/>
            <a:ext cx="3272889" cy="77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9" y="2771958"/>
            <a:ext cx="4784189" cy="3823650"/>
          </a:xfrm>
          <a:prstGeom prst="rect">
            <a:avLst/>
          </a:prstGeom>
        </p:spPr>
      </p:pic>
      <p:sp>
        <p:nvSpPr>
          <p:cNvPr id="12" name="7-Point Star 11"/>
          <p:cNvSpPr/>
          <p:nvPr/>
        </p:nvSpPr>
        <p:spPr>
          <a:xfrm>
            <a:off x="3879004" y="3886200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2895600" y="3886200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930" y="382166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44" y="1970210"/>
            <a:ext cx="2871383" cy="548100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85020"/>
              </p:ext>
            </p:extLst>
          </p:nvPr>
        </p:nvGraphicFramePr>
        <p:xfrm>
          <a:off x="5241389" y="2752965"/>
          <a:ext cx="11426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50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1389" y="2752965"/>
                        <a:ext cx="11426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45770"/>
              </p:ext>
            </p:extLst>
          </p:nvPr>
        </p:nvGraphicFramePr>
        <p:xfrm>
          <a:off x="5241389" y="3133725"/>
          <a:ext cx="3314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51" name="Equation" r:id="rId8" imgW="2209680" imgH="393480" progId="Equation.DSMT4">
                  <p:embed/>
                </p:oleObj>
              </mc:Choice>
              <mc:Fallback>
                <p:oleObj name="Equation" r:id="rId8" imgW="2209680" imgH="39348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41389" y="3133725"/>
                        <a:ext cx="33147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TL </a:t>
            </a:r>
            <a:r>
              <a:rPr lang="en-US" dirty="0"/>
              <a:t>+ </a:t>
            </a:r>
            <a:r>
              <a:rPr lang="en-US" dirty="0" smtClean="0"/>
              <a:t>LTL </a:t>
            </a:r>
            <a:r>
              <a:rPr lang="en-US" dirty="0"/>
              <a:t>Same O/D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10008" cy="16093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Shipment 1</a:t>
            </a:r>
          </a:p>
          <a:p>
            <a:pPr lvl="1"/>
            <a:r>
              <a:rPr lang="en-US" sz="2000" dirty="0"/>
              <a:t>sets r = 1, d = 300, TL, max c = 300</a:t>
            </a:r>
          </a:p>
          <a:p>
            <a:r>
              <a:rPr lang="en-US" sz="2400" dirty="0"/>
              <a:t>Shipment 2</a:t>
            </a:r>
          </a:p>
          <a:p>
            <a:pPr lvl="1"/>
            <a:r>
              <a:rPr lang="en-US" sz="2000" dirty="0"/>
              <a:t>same O/D, </a:t>
            </a:r>
            <a:r>
              <a:rPr lang="en-US" sz="2000" dirty="0" smtClean="0"/>
              <a:t>LTL</a:t>
            </a:r>
            <a:r>
              <a:rPr lang="en-US" sz="2000" dirty="0"/>
              <a:t>, max c = </a:t>
            </a:r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92" y="1469376"/>
            <a:ext cx="3272889" cy="77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9" y="2771958"/>
            <a:ext cx="4784189" cy="3823650"/>
          </a:xfrm>
          <a:prstGeom prst="rect">
            <a:avLst/>
          </a:prstGeom>
        </p:spPr>
      </p:pic>
      <p:sp>
        <p:nvSpPr>
          <p:cNvPr id="12" name="7-Point Star 11"/>
          <p:cNvSpPr/>
          <p:nvPr/>
        </p:nvSpPr>
        <p:spPr>
          <a:xfrm>
            <a:off x="1447800" y="5148672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2895600" y="3886200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930" y="382166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4793"/>
              </p:ext>
            </p:extLst>
          </p:nvPr>
        </p:nvGraphicFramePr>
        <p:xfrm>
          <a:off x="5239512" y="2752344"/>
          <a:ext cx="1504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90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9512" y="2752344"/>
                        <a:ext cx="15049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844" y="1979910"/>
            <a:ext cx="2871383" cy="548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0930" y="508414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00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01298"/>
              </p:ext>
            </p:extLst>
          </p:nvPr>
        </p:nvGraphicFramePr>
        <p:xfrm>
          <a:off x="5562600" y="3449320"/>
          <a:ext cx="23786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70">
                  <a:extLst>
                    <a:ext uri="{9D8B030D-6E8A-4147-A177-3AD203B41FA5}">
                      <a16:colId xmlns:a16="http://schemas.microsoft.com/office/drawing/2014/main" val="3942149378"/>
                    </a:ext>
                  </a:extLst>
                </a:gridCol>
                <a:gridCol w="792870">
                  <a:extLst>
                    <a:ext uri="{9D8B030D-6E8A-4147-A177-3AD203B41FA5}">
                      <a16:colId xmlns:a16="http://schemas.microsoft.com/office/drawing/2014/main" val="1007776962"/>
                    </a:ext>
                  </a:extLst>
                </a:gridCol>
                <a:gridCol w="792870">
                  <a:extLst>
                    <a:ext uri="{9D8B030D-6E8A-4147-A177-3AD203B41FA5}">
                      <a16:colId xmlns:a16="http://schemas.microsoft.com/office/drawing/2014/main" val="52800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6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9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2 1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9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250925"/>
                  </a:ext>
                </a:extLst>
              </a:tr>
            </a:tbl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12272"/>
              </p:ext>
            </p:extLst>
          </p:nvPr>
        </p:nvGraphicFramePr>
        <p:xfrm>
          <a:off x="6041179" y="5117445"/>
          <a:ext cx="1771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91" name="Equation" r:id="rId8" imgW="1180800" imgH="215640" progId="Equation.DSMT4">
                  <p:embed/>
                </p:oleObj>
              </mc:Choice>
              <mc:Fallback>
                <p:oleObj name="Equation" r:id="rId8" imgW="1180800" imgH="2156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1179" y="5117445"/>
                        <a:ext cx="17716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254026" y="5506720"/>
            <a:ext cx="3350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(Shapley value allocation)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 + </a:t>
            </a:r>
            <a:r>
              <a:rPr lang="en-US" dirty="0" smtClean="0"/>
              <a:t>TL Different </a:t>
            </a:r>
            <a:r>
              <a:rPr lang="en-US" dirty="0"/>
              <a:t>O/D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10008" cy="16093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Shipment 1</a:t>
            </a:r>
          </a:p>
          <a:p>
            <a:pPr lvl="1"/>
            <a:r>
              <a:rPr lang="en-US" sz="2000" dirty="0"/>
              <a:t>sets r = 1, d = 300, TL, max c = 300</a:t>
            </a:r>
          </a:p>
          <a:p>
            <a:r>
              <a:rPr lang="en-US" sz="2400" dirty="0"/>
              <a:t>Shipment 2</a:t>
            </a:r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O/D, </a:t>
            </a:r>
            <a:r>
              <a:rPr lang="en-US" sz="2000" dirty="0" smtClean="0"/>
              <a:t>TL</a:t>
            </a:r>
            <a:r>
              <a:rPr lang="en-US" sz="2000" dirty="0"/>
              <a:t>, max c = </a:t>
            </a:r>
            <a:r>
              <a:rPr lang="en-US" sz="2000" dirty="0" smtClean="0"/>
              <a:t>250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9" y="2771958"/>
            <a:ext cx="4784189" cy="3823650"/>
          </a:xfrm>
          <a:prstGeom prst="rect">
            <a:avLst/>
          </a:prstGeom>
        </p:spPr>
      </p:pic>
      <p:sp>
        <p:nvSpPr>
          <p:cNvPr id="12" name="7-Point Star 11"/>
          <p:cNvSpPr/>
          <p:nvPr/>
        </p:nvSpPr>
        <p:spPr>
          <a:xfrm>
            <a:off x="3751882" y="3875570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2895600" y="3886200"/>
            <a:ext cx="304800" cy="30480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930" y="382166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310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597500"/>
              </p:ext>
            </p:extLst>
          </p:nvPr>
        </p:nvGraphicFramePr>
        <p:xfrm>
          <a:off x="5239512" y="2752344"/>
          <a:ext cx="1504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8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9512" y="2752344"/>
                        <a:ext cx="15049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92262"/>
              </p:ext>
            </p:extLst>
          </p:nvPr>
        </p:nvGraphicFramePr>
        <p:xfrm>
          <a:off x="5562600" y="3449320"/>
          <a:ext cx="23786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70">
                  <a:extLst>
                    <a:ext uri="{9D8B030D-6E8A-4147-A177-3AD203B41FA5}">
                      <a16:colId xmlns:a16="http://schemas.microsoft.com/office/drawing/2014/main" val="3942149378"/>
                    </a:ext>
                  </a:extLst>
                </a:gridCol>
                <a:gridCol w="792870">
                  <a:extLst>
                    <a:ext uri="{9D8B030D-6E8A-4147-A177-3AD203B41FA5}">
                      <a16:colId xmlns:a16="http://schemas.microsoft.com/office/drawing/2014/main" val="1007776962"/>
                    </a:ext>
                  </a:extLst>
                </a:gridCol>
                <a:gridCol w="792870">
                  <a:extLst>
                    <a:ext uri="{9D8B030D-6E8A-4147-A177-3AD203B41FA5}">
                      <a16:colId xmlns:a16="http://schemas.microsoft.com/office/drawing/2014/main" val="52800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6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9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2 1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9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250925"/>
                  </a:ext>
                </a:extLst>
              </a:tr>
            </a:tbl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50637"/>
              </p:ext>
            </p:extLst>
          </p:nvPr>
        </p:nvGraphicFramePr>
        <p:xfrm>
          <a:off x="6011863" y="5118100"/>
          <a:ext cx="1828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9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1863" y="5118100"/>
                        <a:ext cx="18288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268" y="1438532"/>
            <a:ext cx="3711735" cy="1313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672" y="978408"/>
            <a:ext cx="3216068" cy="1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Multi-Stop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Each shipment might have a different origin and/or destination </a:t>
            </a:r>
            <a:r>
              <a:rPr lang="en-US" dirty="0" smtClean="0">
                <a:sym typeface="Symbol"/>
              </a:rPr>
              <a:t> node/location sequence not adequate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057400"/>
            <a:ext cx="3048000" cy="171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9910"/>
              </p:ext>
            </p:extLst>
          </p:nvPr>
        </p:nvGraphicFramePr>
        <p:xfrm>
          <a:off x="1219200" y="3810000"/>
          <a:ext cx="70278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9" name="Equation" r:id="rId4" imgW="4343400" imgH="838080" progId="Equation.DSMT4">
                  <p:embed/>
                </p:oleObj>
              </mc:Choice>
              <mc:Fallback>
                <p:oleObj name="Equation" r:id="rId4" imgW="434340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7027863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299232"/>
              </p:ext>
            </p:extLst>
          </p:nvPr>
        </p:nvGraphicFramePr>
        <p:xfrm>
          <a:off x="976312" y="5334000"/>
          <a:ext cx="70389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0" name="Equation" r:id="rId6" imgW="4343400" imgH="736560" progId="Equation.DSMT4">
                  <p:embed/>
                </p:oleObj>
              </mc:Choice>
              <mc:Fallback>
                <p:oleObj name="Equation" r:id="rId6" imgW="434340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2" y="5334000"/>
                        <a:ext cx="7038975" cy="119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9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Routing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2895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route each shipment added to load:</a:t>
            </a:r>
          </a:p>
          <a:p>
            <a:pPr lvl="1"/>
            <a:r>
              <a:rPr lang="en-US" sz="2000" dirty="0" smtClean="0"/>
              <a:t>Minimum Cost Insertion</a:t>
            </a:r>
            <a:endParaRPr lang="en-US" sz="2000" dirty="0"/>
          </a:p>
          <a:p>
            <a:pPr lvl="1"/>
            <a:r>
              <a:rPr lang="en-US" sz="2000" dirty="0" smtClean="0"/>
              <a:t>Two-opt improvement</a:t>
            </a:r>
          </a:p>
          <a:p>
            <a:r>
              <a:rPr lang="en-US" sz="2400" dirty="0" smtClean="0"/>
              <a:t>Different shipment sequences can result in different routes</a:t>
            </a:r>
          </a:p>
          <a:p>
            <a:pPr lvl="1"/>
            <a:r>
              <a:rPr lang="en-US" sz="2000" dirty="0" smtClean="0"/>
              <a:t>Order shipment joins </a:t>
            </a:r>
            <a:r>
              <a:rPr lang="en-US" sz="2000" smtClean="0"/>
              <a:t>load important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486400" cy="574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0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211454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Shapley value 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verage additional cost shipment imposes by joining route</a:t>
            </a:r>
          </a:p>
          <a:p>
            <a:pPr lvl="1"/>
            <a:r>
              <a:rPr lang="en-US" sz="2000" dirty="0" smtClean="0"/>
              <a:t>Exact value requires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en-US" sz="2000" dirty="0" smtClean="0"/>
              <a:t>Use</a:t>
            </a:r>
            <a:r>
              <a:rPr lang="en-US" sz="2000" dirty="0"/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pairwise savings approximation instead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3604986"/>
            <a:ext cx="196215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1" y="4829174"/>
            <a:ext cx="57245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808" y="1164392"/>
            <a:ext cx="3559992" cy="2349500"/>
          </a:xfrm>
          <a:prstGeom prst="rect">
            <a:avLst/>
          </a:prstGeom>
        </p:spPr>
      </p:pic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79672"/>
              </p:ext>
            </p:extLst>
          </p:nvPr>
        </p:nvGraphicFramePr>
        <p:xfrm>
          <a:off x="762000" y="3159577"/>
          <a:ext cx="36083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4" name="Equation" r:id="rId6" imgW="2374560" imgH="1015920" progId="Equation.DSMT4">
                  <p:embed/>
                </p:oleObj>
              </mc:Choice>
              <mc:Fallback>
                <p:oleObj name="Equation" r:id="rId6" imgW="2374560" imgH="1015920" progId="Equation.DSMT4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59577"/>
                        <a:ext cx="3608388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52800" cy="136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3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Intercity Trucking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441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 out 30 available shipments form consolidated load</a:t>
            </a:r>
          </a:p>
          <a:p>
            <a:pPr lvl="1"/>
            <a:r>
              <a:rPr lang="en-US" sz="2000" dirty="0" smtClean="0"/>
              <a:t>Savings of 824.81 – 452.47 = 372.34 from consolidation</a:t>
            </a:r>
          </a:p>
          <a:p>
            <a:pPr lvl="1"/>
            <a:r>
              <a:rPr lang="en-US" sz="2000" dirty="0" smtClean="0"/>
              <a:t>Pairwise approximation differs from exact Shapley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" y="2355910"/>
            <a:ext cx="4060145" cy="259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225"/>
          <a:stretch/>
        </p:blipFill>
        <p:spPr>
          <a:xfrm>
            <a:off x="1526495" y="4953000"/>
            <a:ext cx="5981700" cy="1515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229" y="2355153"/>
            <a:ext cx="4365729" cy="25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 2: Home Delivery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 Private Logistics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High</a:t>
            </a:r>
            <a:r>
              <a:rPr lang="en-US" sz="2400" dirty="0" smtClean="0"/>
              <a:t> degree of public facilities for ocean and air logistics</a:t>
            </a:r>
          </a:p>
          <a:p>
            <a:r>
              <a:rPr lang="en-US" sz="2400" b="1" dirty="0"/>
              <a:t>Mix</a:t>
            </a:r>
            <a:r>
              <a:rPr lang="en-US" sz="2400" dirty="0"/>
              <a:t> of public/private networks for </a:t>
            </a:r>
            <a:r>
              <a:rPr lang="en-US" sz="2400" dirty="0" smtClean="0"/>
              <a:t>rail</a:t>
            </a:r>
          </a:p>
          <a:p>
            <a:r>
              <a:rPr lang="en-US" sz="2400" b="1" dirty="0" smtClean="0"/>
              <a:t>Few</a:t>
            </a:r>
            <a:r>
              <a:rPr lang="en-US" sz="2400" dirty="0" smtClean="0"/>
              <a:t> public networks for intercity trucking and urban logistics</a:t>
            </a:r>
          </a:p>
          <a:p>
            <a:pPr lvl="1"/>
            <a:r>
              <a:rPr lang="en-US" sz="2000" dirty="0" smtClean="0"/>
              <a:t>Public terminals on outskirts of cities in Japan used to consolidate deliveries to stores in congested city centers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344332"/>
              </p:ext>
            </p:extLst>
          </p:nvPr>
        </p:nvGraphicFramePr>
        <p:xfrm>
          <a:off x="439947" y="1371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882110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061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Public Network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Private</a:t>
                      </a:r>
                      <a:r>
                        <a:rPr lang="en-US" sz="2400" baseline="0" dirty="0" smtClean="0">
                          <a:latin typeface="+mn-lt"/>
                        </a:rPr>
                        <a:t> Network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Each vehicle and facility can be operated by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different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Single</a:t>
                      </a:r>
                      <a:r>
                        <a:rPr lang="en-US" dirty="0" smtClean="0">
                          <a:latin typeface="+mn-lt"/>
                        </a:rPr>
                        <a:t> firm (UPS, Amazon) coordinates</a:t>
                      </a:r>
                      <a:r>
                        <a:rPr lang="en-US" baseline="0" dirty="0" smtClean="0">
                          <a:latin typeface="+mn-lt"/>
                        </a:rPr>
                        <a:t> network, owning all critical resources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Each vehicle/facility has access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 potentially all of network’s demand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scale economies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network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Each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vehicle/facility</a:t>
                      </a:r>
                      <a:r>
                        <a:rPr lang="en-US" dirty="0" smtClean="0">
                          <a:latin typeface="+mn-lt"/>
                        </a:rPr>
                        <a:t> has access to only single firm’s portion of demand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network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4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Decentralized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control via open standards and coordination protocols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barrier to entry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Centralized</a:t>
                      </a:r>
                      <a:r>
                        <a:rPr lang="en-US" dirty="0" smtClean="0">
                          <a:latin typeface="+mn-lt"/>
                        </a:rPr>
                        <a:t> control via firm-specific proprietary standards and coordination procedures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barrier to entry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5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9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Dirt-to-Dirt Logistics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6200810"/>
            <a:ext cx="2756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($/ton-mi relative to water)</a:t>
            </a: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76332"/>
            <a:ext cx="6506528" cy="495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11420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11420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68" y="1904999"/>
            <a:ext cx="2346960" cy="63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Home Delivery Logistics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5917"/>
            <a:ext cx="8229600" cy="4294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DC</a:t>
            </a:r>
            <a:r>
              <a:rPr lang="en-US" b="1" dirty="0" smtClean="0"/>
              <a:t> </a:t>
            </a:r>
            <a:r>
              <a:rPr lang="en-US" dirty="0" smtClean="0"/>
              <a:t>(side view)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7" y="1416908"/>
            <a:ext cx="85100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DC </a:t>
            </a:r>
            <a:r>
              <a:rPr lang="en-US" sz="4000" dirty="0" smtClean="0"/>
              <a:t>(top view of one level)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24800" cy="56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Coordination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86400" y="1447800"/>
            <a:ext cx="3200400" cy="502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/>
              <a:t>Separate firm can own each DC and DDV </a:t>
            </a:r>
            <a:r>
              <a:rPr lang="en-US" sz="2400" dirty="0" smtClean="0"/>
              <a:t> → </a:t>
            </a:r>
            <a:r>
              <a:rPr lang="en-US" altLang="en-US" sz="2400" dirty="0" smtClean="0"/>
              <a:t>coordination more difficult than private network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 smtClean="0"/>
              <a:t>Local load </a:t>
            </a:r>
            <a:r>
              <a:rPr lang="en-US" altLang="en-US" sz="2400" dirty="0" smtClean="0"/>
              <a:t>is a single shipment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Containers in </a:t>
            </a:r>
            <a:r>
              <a:rPr lang="en-US" altLang="en-US" sz="2400" i="1" dirty="0" err="1" smtClean="0"/>
              <a:t>linehaul</a:t>
            </a:r>
            <a:r>
              <a:rPr lang="en-US" altLang="en-US" sz="2400" i="1" dirty="0" smtClean="0"/>
              <a:t> load </a:t>
            </a:r>
            <a:r>
              <a:rPr lang="en-US" altLang="en-US" sz="2400" dirty="0" smtClean="0"/>
              <a:t>part of different shipments each owned by a separate firms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Containers pay DC for storage time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119914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 smtClean="0"/>
              <a:t>Load Bids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219200"/>
            <a:ext cx="3657600" cy="533399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i="1" dirty="0" smtClean="0"/>
              <a:t>Load bid</a:t>
            </a:r>
            <a:r>
              <a:rPr lang="en-US" altLang="en-US" sz="2400" dirty="0" smtClean="0"/>
              <a:t> is sum of container bids in load</a:t>
            </a:r>
          </a:p>
          <a:p>
            <a:r>
              <a:rPr lang="en-US" altLang="en-US" sz="2400" dirty="0"/>
              <a:t>L</a:t>
            </a:r>
            <a:r>
              <a:rPr lang="en-US" altLang="en-US" sz="2400" dirty="0" smtClean="0"/>
              <a:t>oads in a lane ordered by decreasing bid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Containers </a:t>
            </a:r>
            <a:r>
              <a:rPr lang="en-US" altLang="en-US" sz="2400" dirty="0"/>
              <a:t>bid for services of the DDVs used for their transport</a:t>
            </a:r>
          </a:p>
          <a:p>
            <a:pPr lvl="1"/>
            <a:r>
              <a:rPr lang="en-US" sz="2000" dirty="0"/>
              <a:t>Containers going to same DC compete to be in next transported load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Loads to different DCs competing to be selected by a DDV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DDVs competing with each other to select </a:t>
            </a:r>
            <a:r>
              <a:rPr lang="en-US" sz="2000" dirty="0" smtClean="0"/>
              <a:t>loads</a:t>
            </a:r>
            <a:endParaRPr lang="en-US" altLang="en-US" sz="2000" dirty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81677" y="1544445"/>
            <a:ext cx="23342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Single 1-D Load</a:t>
            </a:r>
          </a:p>
          <a:p>
            <a:pPr algn="ctr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(actual load 2-D)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 rot="16200000">
            <a:off x="-1045586" y="4180800"/>
            <a:ext cx="294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Multiple Loads at DC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96" y="1373639"/>
            <a:ext cx="2333216" cy="111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2474457"/>
            <a:ext cx="4352925" cy="41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DDV Protocol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 smtClean="0"/>
              <a:t>Determines which DDV is used to transport what load at what DC</a:t>
            </a:r>
          </a:p>
          <a:p>
            <a:pPr marL="533400" indent="-533400" eaLnBrk="1" hangingPunct="1"/>
            <a:r>
              <a:rPr lang="en-US" altLang="en-US" sz="2400" dirty="0" smtClean="0"/>
              <a:t>Goal for DDV operation:</a:t>
            </a:r>
          </a:p>
          <a:p>
            <a:pPr marL="914400" lvl="1" indent="-457200" eaLnBrk="1" hangingPunct="1"/>
            <a:r>
              <a:rPr lang="en-US" altLang="en-US" sz="2000" dirty="0" smtClean="0"/>
              <a:t>Try to match the load that values transport the highest with the DDV that can provide that transport service at the least cost</a:t>
            </a:r>
          </a:p>
          <a:p>
            <a:pPr marL="533400" indent="-533400" eaLnBrk="1" hangingPunct="1"/>
            <a:r>
              <a:rPr lang="en-US" altLang="en-US" sz="2400" dirty="0" smtClean="0"/>
              <a:t>Protocol:</a:t>
            </a:r>
          </a:p>
          <a:p>
            <a:pPr marL="914400" lvl="1" indent="-457200" eaLnBrk="1" hangingPunct="1">
              <a:buSzPct val="75000"/>
              <a:buFont typeface="Wingdings" pitchFamily="2" charset="2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Priority for Accepting Loads:</a:t>
            </a:r>
            <a:r>
              <a:rPr lang="en-US" altLang="en-US" sz="2000" dirty="0" smtClean="0">
                <a:cs typeface="Times New Roman" pitchFamily="18" charset="0"/>
              </a:rPr>
              <a:t> Opportunity to accept or reject load based on DDV’s expected arrival time at DC</a:t>
            </a:r>
            <a:endParaRPr lang="en-US" altLang="en-US" sz="2000" dirty="0" smtClean="0"/>
          </a:p>
          <a:p>
            <a:pPr marL="914400" lvl="1" indent="-457200" eaLnBrk="1" hangingPunct="1">
              <a:buSzPct val="75000"/>
              <a:buFont typeface="Wingdings" pitchFamily="2" charset="2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Reneging: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smtClean="0"/>
              <a:t>After reneging, DDV cannot again accept same load until all other DDVs have rejected it</a:t>
            </a:r>
          </a:p>
        </p:txBody>
      </p:sp>
    </p:spTree>
    <p:extLst>
      <p:ext uri="{BB962C8B-B14F-4D97-AF65-F5344CB8AC3E}">
        <p14:creationId xmlns:p14="http://schemas.microsoft.com/office/powerpoint/2010/main" val="5816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cs typeface="Times New Roman" pitchFamily="18" charset="0"/>
              </a:rPr>
              <a:t>1. Priority for Accepting Loads</a:t>
            </a:r>
          </a:p>
        </p:txBody>
      </p:sp>
      <p:graphicFrame>
        <p:nvGraphicFramePr>
          <p:cNvPr id="178179" name="Object 3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1376363" y="1676400"/>
          <a:ext cx="34956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4" name="Visio" r:id="rId3" imgW="1752480" imgH="2215440" progId="Visio.Drawing.6">
                  <p:embed/>
                </p:oleObj>
              </mc:Choice>
              <mc:Fallback>
                <p:oleObj name="Visio" r:id="rId3" imgW="1752480" imgH="2215440" progId="Visio.Drawing.6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676400"/>
                        <a:ext cx="3495675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4038600" cy="4419600"/>
          </a:xfrm>
        </p:spPr>
        <p:txBody>
          <a:bodyPr/>
          <a:lstStyle/>
          <a:p>
            <a:r>
              <a:rPr lang="en-US" altLang="en-US" sz="2400" dirty="0">
                <a:cs typeface="Times New Roman" pitchFamily="18" charset="0"/>
              </a:rPr>
              <a:t>Opportunity to accept or reject load based on </a:t>
            </a:r>
            <a:r>
              <a:rPr lang="en-US" altLang="en-US" sz="2400" dirty="0" smtClean="0">
                <a:cs typeface="Times New Roman" pitchFamily="18" charset="0"/>
              </a:rPr>
              <a:t>DDV’s arrival </a:t>
            </a:r>
            <a:r>
              <a:rPr lang="en-US" altLang="en-US" sz="2400" dirty="0">
                <a:cs typeface="Times New Roman" pitchFamily="18" charset="0"/>
              </a:rPr>
              <a:t>time at DC</a:t>
            </a:r>
          </a:p>
          <a:p>
            <a:r>
              <a:rPr lang="en-US" altLang="en-US" sz="2400" dirty="0" smtClean="0">
                <a:cs typeface="Times New Roman" pitchFamily="18" charset="0"/>
              </a:rPr>
              <a:t>DDV’s portion </a:t>
            </a:r>
            <a:r>
              <a:rPr lang="en-US" altLang="en-US" sz="2400" dirty="0">
                <a:cs typeface="Times New Roman" pitchFamily="18" charset="0"/>
              </a:rPr>
              <a:t>of load bid fixed after acceptance</a:t>
            </a:r>
          </a:p>
          <a:p>
            <a:r>
              <a:rPr lang="en-US" altLang="en-US" sz="2400" dirty="0">
                <a:cs typeface="Times New Roman" pitchFamily="18" charset="0"/>
              </a:rPr>
              <a:t>If all </a:t>
            </a:r>
            <a:r>
              <a:rPr lang="en-US" altLang="en-US" sz="2400" dirty="0" smtClean="0">
                <a:cs typeface="Times New Roman" pitchFamily="18" charset="0"/>
              </a:rPr>
              <a:t>DDVs reject </a:t>
            </a:r>
            <a:r>
              <a:rPr lang="en-US" altLang="en-US" sz="2400" dirty="0">
                <a:cs typeface="Times New Roman" pitchFamily="18" charset="0"/>
              </a:rPr>
              <a:t>load, then it’s posted at DC and available for any </a:t>
            </a:r>
            <a:r>
              <a:rPr lang="en-US" altLang="en-US" sz="2400" dirty="0" smtClean="0">
                <a:cs typeface="Times New Roman" pitchFamily="18" charset="0"/>
              </a:rPr>
              <a:t>DDV to </a:t>
            </a:r>
            <a:r>
              <a:rPr lang="en-US" altLang="en-US" sz="2400" dirty="0">
                <a:cs typeface="Times New Roman" pitchFamily="18" charset="0"/>
              </a:rPr>
              <a:t>accept</a:t>
            </a:r>
          </a:p>
          <a:p>
            <a:pPr>
              <a:buFont typeface="Wingdings" pitchFamily="2" charset="2"/>
              <a:buNone/>
            </a:pPr>
            <a:endParaRPr lang="en-US" altLang="en-US" sz="18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cs typeface="Times New Roman" pitchFamily="18" charset="0"/>
              </a:rPr>
              <a:t>Load at DC 7</a:t>
            </a:r>
          </a:p>
        </p:txBody>
      </p:sp>
    </p:spTree>
    <p:extLst>
      <p:ext uri="{BB962C8B-B14F-4D97-AF65-F5344CB8AC3E}">
        <p14:creationId xmlns:p14="http://schemas.microsoft.com/office/powerpoint/2010/main" val="37728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2. Reneging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676400"/>
            <a:ext cx="3352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After reneging, </a:t>
            </a:r>
            <a:r>
              <a:rPr lang="en-US" altLang="en-US" sz="2400" dirty="0" smtClean="0"/>
              <a:t>DDV cannot </a:t>
            </a:r>
            <a:r>
              <a:rPr lang="en-US" altLang="en-US" sz="2400" dirty="0"/>
              <a:t>again accept same load until all other </a:t>
            </a:r>
            <a:r>
              <a:rPr lang="en-US" altLang="en-US" sz="2400" dirty="0" smtClean="0"/>
              <a:t>DDVs have </a:t>
            </a:r>
            <a:r>
              <a:rPr lang="en-US" altLang="en-US" sz="2400" dirty="0"/>
              <a:t>rejected it </a:t>
            </a: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4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Near and far </a:t>
            </a:r>
            <a:r>
              <a:rPr lang="en-US" altLang="en-US" sz="2000" dirty="0" smtClean="0"/>
              <a:t>DDV accept </a:t>
            </a:r>
            <a:r>
              <a:rPr lang="en-US" altLang="en-US" sz="2000" dirty="0"/>
              <a:t>high and low bids, </a:t>
            </a:r>
            <a:r>
              <a:rPr lang="en-US" altLang="en-US" sz="2000" dirty="0" smtClean="0"/>
              <a:t>respectively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</p:txBody>
      </p:sp>
      <p:graphicFrame>
        <p:nvGraphicFramePr>
          <p:cNvPr id="156679" name="Object 7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1219200" y="2773363"/>
          <a:ext cx="38100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8" name="Visio" r:id="rId3" imgW="3736080" imgH="2182320" progId="Visio.Drawing.6">
                  <p:embed/>
                </p:oleObj>
              </mc:Choice>
              <mc:Fallback>
                <p:oleObj name="Visio" r:id="rId3" imgW="3736080" imgH="2182320" progId="Visio.Drawing.6">
                  <p:embed/>
                  <p:pic>
                    <p:nvPicPr>
                      <p:cNvPr id="156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3363"/>
                        <a:ext cx="38100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1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676400"/>
            <a:ext cx="3352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After reneging, DDV cannot again accept same load until all other DDVs have rejected it </a:t>
            </a: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4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Near and far </a:t>
            </a:r>
            <a:r>
              <a:rPr lang="en-US" altLang="en-US" sz="2000" dirty="0" smtClean="0"/>
              <a:t>DDVs accept </a:t>
            </a:r>
            <a:r>
              <a:rPr lang="en-US" altLang="en-US" sz="2000" dirty="0"/>
              <a:t>high and low bids, </a:t>
            </a:r>
            <a:r>
              <a:rPr lang="en-US" altLang="en-US" sz="2000" dirty="0" smtClean="0"/>
              <a:t>respectively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Low bid now increases beyond high bid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1219200" y="2773363"/>
          <a:ext cx="38100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2" name="Visio" r:id="rId3" imgW="3736080" imgH="2182320" progId="Visio.Drawing.6">
                  <p:embed/>
                </p:oleObj>
              </mc:Choice>
              <mc:Fallback>
                <p:oleObj name="Visio" r:id="rId3" imgW="3736080" imgH="2182320" progId="Visio.Drawing.6">
                  <p:embed/>
                  <p:pic>
                    <p:nvPicPr>
                      <p:cNvPr id="196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3363"/>
                        <a:ext cx="3810000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320"/>
            <a:ext cx="8229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/>
              <a:t>2. Reneging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31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</a:t>
            </a:r>
            <a:r>
              <a:rPr lang="en-US" dirty="0"/>
              <a:t>vs </a:t>
            </a:r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3331210"/>
            <a:ext cx="4191000" cy="3200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Physical </a:t>
            </a:r>
            <a:r>
              <a:rPr lang="en-US" sz="2400" b="1" dirty="0"/>
              <a:t>Internet </a:t>
            </a:r>
            <a:r>
              <a:rPr lang="en-US" sz="2400" b="1" dirty="0" smtClean="0"/>
              <a:t>Initiative:</a:t>
            </a:r>
            <a:endParaRPr lang="en-US" sz="2000" b="1" dirty="0" smtClean="0"/>
          </a:p>
          <a:p>
            <a:pPr lvl="1"/>
            <a:r>
              <a:rPr lang="en-US" sz="2000" dirty="0" smtClean="0"/>
              <a:t>Benoit Montreuil, Eric Ballot</a:t>
            </a:r>
          </a:p>
          <a:p>
            <a:pPr lvl="1"/>
            <a:r>
              <a:rPr lang="en-US" sz="2000" dirty="0" smtClean="0"/>
              <a:t>Open </a:t>
            </a:r>
            <a:r>
              <a:rPr lang="en-US" sz="2000" dirty="0"/>
              <a:t>global logistics system </a:t>
            </a:r>
            <a:r>
              <a:rPr lang="en-US" sz="2000" dirty="0" smtClean="0"/>
              <a:t>based </a:t>
            </a:r>
            <a:r>
              <a:rPr lang="en-US" sz="2000" dirty="0"/>
              <a:t>on physical, digital</a:t>
            </a:r>
            <a:r>
              <a:rPr lang="en-US" sz="2000" dirty="0" smtClean="0"/>
              <a:t>, and </a:t>
            </a:r>
            <a:r>
              <a:rPr lang="en-US" sz="2000" dirty="0"/>
              <a:t>operational </a:t>
            </a:r>
            <a:r>
              <a:rPr lang="en-US" sz="2000" dirty="0" smtClean="0"/>
              <a:t>interconnectivity</a:t>
            </a:r>
          </a:p>
          <a:p>
            <a:pPr lvl="1"/>
            <a:r>
              <a:rPr lang="en-US" sz="2000" dirty="0" smtClean="0"/>
              <a:t>Encapsulation</a:t>
            </a:r>
            <a:r>
              <a:rPr lang="en-US" sz="2000" dirty="0"/>
              <a:t>, interfaces and </a:t>
            </a:r>
            <a:r>
              <a:rPr lang="en-US" sz="2000" dirty="0" smtClean="0"/>
              <a:t>protocols</a:t>
            </a:r>
          </a:p>
          <a:p>
            <a:pPr lvl="1"/>
            <a:r>
              <a:rPr lang="el-GR" sz="2000" dirty="0" smtClean="0"/>
              <a:t>π</a:t>
            </a:r>
            <a:r>
              <a:rPr lang="en-US" sz="2000" dirty="0" smtClean="0"/>
              <a:t>-containers provide standard for interoperability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961197"/>
              </p:ext>
            </p:extLst>
          </p:nvPr>
        </p:nvGraphicFramePr>
        <p:xfrm>
          <a:off x="439947" y="1371600"/>
          <a:ext cx="8229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882110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061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Public Logistics Network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Internet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Packages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+mn-lt"/>
                        </a:rPr>
                        <a:t>Packets transmitted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centers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DCs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Routers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4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Vehicles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Wire,</a:t>
                      </a:r>
                      <a:r>
                        <a:rPr lang="en-US" baseline="0" dirty="0" smtClean="0">
                          <a:latin typeface="+mn-lt"/>
                        </a:rPr>
                        <a:t> 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Slow</a:t>
                      </a:r>
                      <a:r>
                        <a:rPr lang="en-US" baseline="0" dirty="0" smtClean="0">
                          <a:latin typeface="+mn-lt"/>
                        </a:rPr>
                        <a:t> speed allows node/DC based control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Edge-control due high node 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7349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22" y="3505200"/>
            <a:ext cx="4140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676400"/>
            <a:ext cx="3352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After reneging, DDV cannot again accept same load until all other DDVs have rejected it </a:t>
            </a: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4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Near and far </a:t>
            </a:r>
            <a:r>
              <a:rPr lang="en-US" altLang="en-US" sz="2000" dirty="0" smtClean="0"/>
              <a:t>DDVs accept </a:t>
            </a:r>
            <a:r>
              <a:rPr lang="en-US" altLang="en-US" sz="2000" dirty="0"/>
              <a:t>high and low bids, </a:t>
            </a:r>
            <a:r>
              <a:rPr lang="en-US" altLang="en-US" sz="2000" dirty="0" smtClean="0"/>
              <a:t>respectively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Low bid now increases beyond high bid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DDVs agree </a:t>
            </a:r>
            <a:r>
              <a:rPr lang="en-US" altLang="en-US" sz="2000" dirty="0"/>
              <a:t>to renege (since far </a:t>
            </a:r>
            <a:r>
              <a:rPr lang="en-US" altLang="en-US" sz="2000" dirty="0" smtClean="0"/>
              <a:t>DDV’s portion </a:t>
            </a:r>
            <a:r>
              <a:rPr lang="en-US" altLang="en-US" sz="2000" dirty="0"/>
              <a:t>fixed at $50)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</p:txBody>
      </p:sp>
      <p:graphicFrame>
        <p:nvGraphicFramePr>
          <p:cNvPr id="197638" name="Object 6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1219200" y="2773363"/>
          <a:ext cx="38100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6" name="Visio" r:id="rId3" imgW="3736080" imgH="2182320" progId="Visio.Drawing.6">
                  <p:embed/>
                </p:oleObj>
              </mc:Choice>
              <mc:Fallback>
                <p:oleObj name="Visio" r:id="rId3" imgW="3736080" imgH="2182320" progId="Visio.Drawing.6">
                  <p:embed/>
                  <p:pic>
                    <p:nvPicPr>
                      <p:cNvPr id="197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3363"/>
                        <a:ext cx="38100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2. Reneging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822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676400"/>
            <a:ext cx="3352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After reneging, DDV cannot again accept same load until all other DDVs have rejected it </a:t>
            </a: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4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Near and far </a:t>
            </a:r>
            <a:r>
              <a:rPr lang="en-US" altLang="en-US" sz="2000" dirty="0" smtClean="0"/>
              <a:t>DDVs accept </a:t>
            </a:r>
            <a:r>
              <a:rPr lang="en-US" altLang="en-US" sz="2000" dirty="0"/>
              <a:t>high and low bids, </a:t>
            </a:r>
            <a:r>
              <a:rPr lang="en-US" altLang="en-US" sz="2000" dirty="0" smtClean="0"/>
              <a:t>respectively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Low bid now increases beyond high bid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DDVs agree </a:t>
            </a:r>
            <a:r>
              <a:rPr lang="en-US" altLang="en-US" sz="2000" dirty="0"/>
              <a:t>to renege (since far </a:t>
            </a:r>
            <a:r>
              <a:rPr lang="en-US" altLang="en-US" sz="2000" dirty="0" smtClean="0"/>
              <a:t>DDV’s portion </a:t>
            </a:r>
            <a:r>
              <a:rPr lang="en-US" altLang="en-US" sz="2000" dirty="0"/>
              <a:t>fixed at $50)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Near </a:t>
            </a:r>
            <a:r>
              <a:rPr lang="en-US" altLang="en-US" sz="2000" dirty="0" smtClean="0"/>
              <a:t>DDV accepts </a:t>
            </a:r>
            <a:r>
              <a:rPr lang="en-US" altLang="en-US" sz="2000" dirty="0"/>
              <a:t>$200 bid and far </a:t>
            </a:r>
            <a:r>
              <a:rPr lang="en-US" altLang="en-US" sz="2000" dirty="0" smtClean="0"/>
              <a:t>DDV $100 </a:t>
            </a:r>
            <a:r>
              <a:rPr lang="en-US" altLang="en-US" sz="2000" dirty="0"/>
              <a:t>bid</a:t>
            </a:r>
          </a:p>
        </p:txBody>
      </p:sp>
      <p:graphicFrame>
        <p:nvGraphicFramePr>
          <p:cNvPr id="198662" name="Object 6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1219200" y="2773363"/>
          <a:ext cx="38100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0" name="Visio" r:id="rId3" imgW="3736080" imgH="2182320" progId="Visio.Drawing.6">
                  <p:embed/>
                </p:oleObj>
              </mc:Choice>
              <mc:Fallback>
                <p:oleObj name="Visio" r:id="rId3" imgW="3736080" imgH="2182320" progId="Visio.Drawing.6">
                  <p:embed/>
                  <p:pic>
                    <p:nvPicPr>
                      <p:cNvPr id="198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3363"/>
                        <a:ext cx="38100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320"/>
            <a:ext cx="8229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/>
              <a:t>2. Reneging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235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Container Protocol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Determines which containers selected to join load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Goal for container selection: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/>
              <a:t>Encourage a container to submit a bid that represents its true value for transport as soon possible, thereby allowing DDVs to be more responsive and discouraging multiple-bid auction-like behavior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Protocol:</a:t>
            </a:r>
          </a:p>
          <a:p>
            <a:pPr marL="914400" lvl="1" indent="-457200">
              <a:lnSpc>
                <a:spcPct val="90000"/>
              </a:lnSpc>
              <a:buSzPct val="75000"/>
              <a:buFont typeface="Wingdings" pitchFamily="2" charset="2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Load Formation:</a:t>
            </a:r>
            <a:r>
              <a:rPr lang="en-US" altLang="en-US" sz="2000" dirty="0" smtClean="0">
                <a:cs typeface="Times New Roman" pitchFamily="18" charset="0"/>
              </a:rPr>
              <a:t> Bid </a:t>
            </a:r>
            <a:r>
              <a:rPr lang="en-US" sz="2000" dirty="0" smtClean="0"/>
              <a:t>per </a:t>
            </a:r>
            <a:r>
              <a:rPr lang="en-US" sz="2000" dirty="0"/>
              <a:t>unit area of each container used by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2-D bin-packing </a:t>
            </a:r>
            <a:r>
              <a:rPr lang="en-US" sz="2000" dirty="0"/>
              <a:t>heuristic to form loads</a:t>
            </a:r>
            <a:endParaRPr lang="en-US" altLang="en-US" sz="2000" dirty="0" smtClean="0"/>
          </a:p>
          <a:p>
            <a:pPr marL="914400" lvl="1" indent="-457200">
              <a:lnSpc>
                <a:spcPct val="90000"/>
              </a:lnSpc>
              <a:buSzPct val="75000"/>
              <a:buFont typeface="Wingdings" pitchFamily="2" charset="2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Allocation of Load Bid: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>
                <a:cs typeface="Times New Roman" pitchFamily="18" charset="0"/>
              </a:rPr>
              <a:t>A</a:t>
            </a:r>
            <a:r>
              <a:rPr lang="en-US" altLang="en-US" sz="2000" dirty="0" smtClean="0">
                <a:cs typeface="Times New Roman" pitchFamily="18" charset="0"/>
              </a:rPr>
              <a:t>fter acceptance, </a:t>
            </a:r>
            <a:r>
              <a:rPr lang="en-US" altLang="en-US" sz="2000" dirty="0">
                <a:cs typeface="Times New Roman" pitchFamily="18" charset="0"/>
              </a:rPr>
              <a:t>DDV’s </a:t>
            </a:r>
            <a:r>
              <a:rPr lang="en-US" altLang="en-US" sz="2000" dirty="0" smtClean="0">
                <a:cs typeface="Times New Roman" pitchFamily="18" charset="0"/>
              </a:rPr>
              <a:t>portion of load bid does not increase </a:t>
            </a:r>
            <a:r>
              <a:rPr lang="en-US" sz="2000" dirty="0" smtClean="0"/>
              <a:t>and bids </a:t>
            </a:r>
            <a:r>
              <a:rPr lang="en-US" sz="2000" dirty="0"/>
              <a:t>of any subsequent containers joining load allocated to original </a:t>
            </a:r>
            <a:r>
              <a:rPr lang="en-US" sz="2000" dirty="0" smtClean="0"/>
              <a:t>containers</a:t>
            </a:r>
            <a:endParaRPr lang="en-US" altLang="en-US" sz="2000" dirty="0" smtClean="0"/>
          </a:p>
          <a:p>
            <a:pPr marL="914400" lvl="1" indent="-457200">
              <a:lnSpc>
                <a:spcPct val="90000"/>
              </a:lnSpc>
              <a:buSzPct val="75000"/>
              <a:buFont typeface="Wingdings" pitchFamily="2" charset="2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Withdrawal and Rebidding:</a:t>
            </a:r>
            <a:r>
              <a:rPr lang="en-US" altLang="en-US" sz="2000" dirty="0" smtClean="0">
                <a:cs typeface="Times New Roman" pitchFamily="18" charset="0"/>
              </a:rPr>
              <a:t> C</a:t>
            </a:r>
            <a:r>
              <a:rPr lang="en-US" sz="2000" dirty="0" smtClean="0"/>
              <a:t>ontainers </a:t>
            </a:r>
            <a:r>
              <a:rPr lang="en-US" sz="2000" dirty="0"/>
              <a:t>that withdraw or rejoin load charged </a:t>
            </a:r>
            <a:r>
              <a:rPr lang="en-US" sz="2000" dirty="0" smtClean="0"/>
              <a:t>their previous </a:t>
            </a:r>
            <a:r>
              <a:rPr lang="en-US" sz="2000" dirty="0"/>
              <a:t>bid amounts in addition to current bid</a:t>
            </a:r>
          </a:p>
          <a:p>
            <a:pPr marL="914400" lvl="1" indent="-457200" eaLnBrk="1" hangingPunct="1">
              <a:lnSpc>
                <a:spcPct val="90000"/>
              </a:lnSpc>
              <a:buSzPct val="75000"/>
              <a:buFont typeface="Wingdings" pitchFamily="2" charset="2"/>
              <a:buAutoNum type="arabicPeriod"/>
            </a:pPr>
            <a:endParaRPr lang="en-US" alt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1. Load Formation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676400"/>
            <a:ext cx="4876800" cy="4419600"/>
          </a:xfrm>
        </p:spPr>
        <p:txBody>
          <a:bodyPr/>
          <a:lstStyle/>
          <a:p>
            <a:r>
              <a:rPr lang="en-US" altLang="en-US" sz="2400" dirty="0" smtClean="0">
                <a:cs typeface="Times New Roman" pitchFamily="18" charset="0"/>
              </a:rPr>
              <a:t>Containers assigned </a:t>
            </a:r>
            <a:r>
              <a:rPr lang="en-US" altLang="en-US" sz="2400" dirty="0">
                <a:cs typeface="Times New Roman" pitchFamily="18" charset="0"/>
              </a:rPr>
              <a:t>to load that maximizes resulting load bid</a:t>
            </a:r>
          </a:p>
          <a:p>
            <a:r>
              <a:rPr lang="en-US" altLang="en-US" sz="2400" dirty="0" smtClean="0">
                <a:cs typeface="Times New Roman" pitchFamily="18" charset="0"/>
              </a:rPr>
              <a:t>Containers can </a:t>
            </a:r>
            <a:r>
              <a:rPr lang="en-US" altLang="en-US" sz="2400" dirty="0">
                <a:cs typeface="Times New Roman" pitchFamily="18" charset="0"/>
              </a:rPr>
              <a:t>bid as soon as they are at or inbound to DC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3314700" y="267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2285" name="Object 13"/>
          <p:cNvGraphicFramePr>
            <a:graphicFrameLocks noGrp="1" noChangeAspect="1"/>
          </p:cNvGraphicFramePr>
          <p:nvPr>
            <p:ph type="clipArt" sz="half" idx="1"/>
            <p:extLst/>
          </p:nvPr>
        </p:nvGraphicFramePr>
        <p:xfrm>
          <a:off x="685800" y="2590800"/>
          <a:ext cx="8051800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4" name="Visio" r:id="rId3" imgW="6142823" imgH="2398140" progId="Visio.Drawing.11">
                  <p:embed/>
                </p:oleObj>
              </mc:Choice>
              <mc:Fallback>
                <p:oleObj name="Visio" r:id="rId3" imgW="6142823" imgH="2398140" progId="Visio.Drawing.11">
                  <p:embed/>
                  <p:pic>
                    <p:nvPicPr>
                      <p:cNvPr id="1822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8051800" cy="314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6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cs typeface="Times New Roman" pitchFamily="18" charset="0"/>
              </a:rPr>
              <a:t>2. Allocation of Load Bid</a:t>
            </a:r>
            <a:endParaRPr lang="en-US" altLang="en-US" b="1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676400"/>
            <a:ext cx="7772400" cy="1371600"/>
          </a:xfrm>
        </p:spPr>
        <p:txBody>
          <a:bodyPr/>
          <a:lstStyle/>
          <a:p>
            <a:r>
              <a:rPr lang="en-US" altLang="en-US" sz="2400" dirty="0" smtClean="0">
                <a:cs typeface="Times New Roman" pitchFamily="18" charset="0"/>
              </a:rPr>
              <a:t>DDV’s portion </a:t>
            </a:r>
            <a:r>
              <a:rPr lang="en-US" altLang="en-US" sz="2400" dirty="0">
                <a:cs typeface="Times New Roman" pitchFamily="18" charset="0"/>
              </a:rPr>
              <a:t>of load bid fixed after acceptance</a:t>
            </a:r>
          </a:p>
          <a:p>
            <a:r>
              <a:rPr lang="en-US" altLang="en-US" sz="2400" dirty="0">
                <a:cs typeface="Times New Roman" pitchFamily="18" charset="0"/>
              </a:rPr>
              <a:t>Subsequent increases in bid allocated to </a:t>
            </a:r>
            <a:r>
              <a:rPr lang="en-US" altLang="en-US" sz="2400" dirty="0" smtClean="0">
                <a:cs typeface="Times New Roman" pitchFamily="18" charset="0"/>
              </a:rPr>
              <a:t>container in </a:t>
            </a:r>
            <a:r>
              <a:rPr lang="en-US" altLang="en-US" sz="2400" dirty="0">
                <a:cs typeface="Times New Roman" pitchFamily="18" charset="0"/>
              </a:rPr>
              <a:t>load (and remain in load) at time of acceptance</a:t>
            </a:r>
            <a:r>
              <a:rPr lang="en-US" altLang="en-US" sz="2400" dirty="0"/>
              <a:t> 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211455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22288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22288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222885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4"/>
          <a:stretch>
            <a:fillRect/>
          </a:stretch>
        </p:blipFill>
        <p:spPr bwMode="auto">
          <a:xfrm>
            <a:off x="1371600" y="3124200"/>
            <a:ext cx="7357021" cy="294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cs typeface="Times New Roman" pitchFamily="18" charset="0"/>
              </a:rPr>
              <a:t>3. Withdrawal and Rebidding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134644"/>
            <a:ext cx="7772400" cy="838200"/>
          </a:xfrm>
        </p:spPr>
        <p:txBody>
          <a:bodyPr/>
          <a:lstStyle/>
          <a:p>
            <a:r>
              <a:rPr lang="en-US" altLang="en-US" sz="2400" dirty="0" smtClean="0">
                <a:cs typeface="Times New Roman" pitchFamily="18" charset="0"/>
              </a:rPr>
              <a:t>Containers that </a:t>
            </a:r>
            <a:r>
              <a:rPr lang="en-US" altLang="en-US" sz="2400" dirty="0">
                <a:cs typeface="Times New Roman" pitchFamily="18" charset="0"/>
              </a:rPr>
              <a:t>withdraw or rejoin load are charged previous bid amounts</a:t>
            </a:r>
            <a:endParaRPr lang="en-US" altLang="en-US" sz="2400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1455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2114550" y="2009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2114550" y="2009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2114550" y="1847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2114550" y="183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8" b="4088"/>
          <a:stretch>
            <a:fillRect/>
          </a:stretch>
        </p:blipFill>
        <p:spPr bwMode="auto">
          <a:xfrm>
            <a:off x="1295400" y="2046707"/>
            <a:ext cx="7086600" cy="449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Agent-based Coordination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4648200"/>
            <a:ext cx="8229600" cy="167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Each container and </a:t>
            </a:r>
            <a:r>
              <a:rPr lang="en-US" altLang="en-US" sz="2800" dirty="0" smtClean="0"/>
              <a:t>each</a:t>
            </a:r>
            <a:r>
              <a:rPr lang="en-US" altLang="en-US" sz="2400" dirty="0" smtClean="0"/>
              <a:t> DDV controlled by a software 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provided with all load bids at DC and all DDV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can make side payments with each other</a:t>
            </a:r>
          </a:p>
        </p:txBody>
      </p:sp>
      <p:sp>
        <p:nvSpPr>
          <p:cNvPr id="34820" name="Rectangle 13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8653"/>
            <a:ext cx="5791200" cy="278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Autofit/>
          </a:bodyPr>
          <a:lstStyle/>
          <a:p>
            <a:r>
              <a:rPr lang="en-US" sz="3800" dirty="0" smtClean="0"/>
              <a:t>Bid Interval</a:t>
            </a:r>
            <a:endParaRPr lang="en-US" sz="3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59" y="1295400"/>
            <a:ext cx="5226282" cy="4961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29200"/>
            <a:ext cx="4161488" cy="517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9" y="4724400"/>
            <a:ext cx="4542469" cy="693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2541825"/>
            <a:ext cx="761963" cy="29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37" y="3429300"/>
            <a:ext cx="1699763" cy="761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472" y="2435870"/>
            <a:ext cx="293063" cy="761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110" y="2643187"/>
            <a:ext cx="791269" cy="3760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399" y="2541825"/>
            <a:ext cx="761963" cy="29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236" y="3429300"/>
            <a:ext cx="1699763" cy="76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00" y="2441448"/>
            <a:ext cx="4161488" cy="33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64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Bid Intervals</a:t>
            </a:r>
            <a:endParaRPr lang="en-US" altLang="en-US" b="1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5791200"/>
            <a:ext cx="8229600" cy="167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Each container and </a:t>
            </a:r>
            <a:r>
              <a:rPr lang="en-US" altLang="en-US" sz="2800" dirty="0" smtClean="0"/>
              <a:t>each</a:t>
            </a:r>
            <a:r>
              <a:rPr lang="en-US" altLang="en-US" sz="2400" dirty="0" smtClean="0"/>
              <a:t> DDV controlled by a software 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provided with all load bids at DC and all DDV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can make side payments with each other</a:t>
            </a:r>
          </a:p>
        </p:txBody>
      </p:sp>
      <p:sp>
        <p:nvSpPr>
          <p:cNvPr id="34820" name="Rectangle 13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5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Autofit/>
          </a:bodyPr>
          <a:lstStyle/>
          <a:p>
            <a:r>
              <a:rPr lang="en-US" sz="3800" dirty="0" smtClean="0"/>
              <a:t>2-D Load Formation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020394" cy="318765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Arrays of 50 modules</a:t>
            </a:r>
          </a:p>
          <a:p>
            <a:pPr lvl="1"/>
            <a:r>
              <a:rPr lang="en-US" sz="2200" dirty="0" smtClean="0"/>
              <a:t>Used on DDV</a:t>
            </a:r>
          </a:p>
          <a:p>
            <a:pPr lvl="1"/>
            <a:r>
              <a:rPr lang="en-US" sz="2200" dirty="0" smtClean="0"/>
              <a:t>Used in DC </a:t>
            </a:r>
          </a:p>
          <a:p>
            <a:r>
              <a:rPr lang="en-US" sz="2600" dirty="0" smtClean="0"/>
              <a:t>Enables automatic loading/unloading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94" y="1066800"/>
            <a:ext cx="5209206" cy="3494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029200"/>
            <a:ext cx="1768542" cy="14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97" y="4787850"/>
            <a:ext cx="2133549" cy="177045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" y="5524817"/>
            <a:ext cx="3273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Container on a module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5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tools for expanded role of public logistics networks in </a:t>
            </a:r>
            <a:r>
              <a:rPr lang="en-US" dirty="0"/>
              <a:t>intercity trucking and urban </a:t>
            </a:r>
            <a:r>
              <a:rPr lang="en-US" dirty="0" smtClean="0"/>
              <a:t>logistics</a:t>
            </a:r>
          </a:p>
          <a:p>
            <a:r>
              <a:rPr lang="en-US" dirty="0" smtClean="0"/>
              <a:t>Approach:</a:t>
            </a:r>
            <a:endParaRPr lang="en-US" dirty="0"/>
          </a:p>
          <a:p>
            <a:pPr lvl="1"/>
            <a:r>
              <a:rPr lang="en-US" dirty="0" smtClean="0"/>
              <a:t>Develop open </a:t>
            </a:r>
            <a:r>
              <a:rPr lang="en-US" dirty="0"/>
              <a:t>distributed coordination </a:t>
            </a:r>
            <a:r>
              <a:rPr lang="en-US" dirty="0" smtClean="0"/>
              <a:t>mechanism that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Achieves same operational efficiencies as single integrated private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Can lower cost through scale economies of serving all demand</a:t>
            </a:r>
          </a:p>
          <a:p>
            <a:pPr lvl="3"/>
            <a:r>
              <a:rPr lang="en-US" sz="2400" dirty="0"/>
              <a:t>S</a:t>
            </a:r>
            <a:r>
              <a:rPr lang="en-US" sz="2400" dirty="0" smtClean="0"/>
              <a:t>omething only monopoly-private or government-run networks can currently do</a:t>
            </a:r>
          </a:p>
          <a:p>
            <a:r>
              <a:rPr lang="en-US" dirty="0" smtClean="0"/>
              <a:t>Main Tool:</a:t>
            </a:r>
          </a:p>
          <a:p>
            <a:pPr lvl="1"/>
            <a:r>
              <a:rPr lang="en-US" dirty="0" smtClean="0"/>
              <a:t>Algorithmic Mechanism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Autofit/>
          </a:bodyPr>
          <a:lstStyle/>
          <a:p>
            <a:r>
              <a:rPr lang="en-US" sz="3800" dirty="0" smtClean="0"/>
              <a:t>2-D Load Formation: Select Containers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Containers sorted based on decreasing per-unit bid value</a:t>
            </a:r>
          </a:p>
          <a:p>
            <a:r>
              <a:rPr lang="en-US" sz="2600" dirty="0" smtClean="0"/>
              <a:t>Selected until cumulative area = 50, capacity of module array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44" b="5102"/>
          <a:stretch/>
        </p:blipFill>
        <p:spPr bwMode="auto">
          <a:xfrm>
            <a:off x="3429000" y="1600199"/>
            <a:ext cx="5334000" cy="46982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/>
          <a:lstStyle/>
          <a:p>
            <a:pPr algn="l"/>
            <a:r>
              <a:rPr lang="en-US" dirty="0" smtClean="0"/>
              <a:t>2-D Load Formation: Order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Order sequence determined based 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Width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Bid</a:t>
            </a:r>
          </a:p>
          <a:p>
            <a:r>
              <a:rPr lang="en-US" sz="2400" dirty="0" smtClean="0"/>
              <a:t>Upper Bound (</a:t>
            </a:r>
            <a:r>
              <a:rPr lang="en-US" sz="2400" i="1" dirty="0" smtClean="0"/>
              <a:t>UB</a:t>
            </a:r>
            <a:r>
              <a:rPr lang="en-US" sz="2400" dirty="0" smtClean="0"/>
              <a:t>) = sum of bids of all containers</a:t>
            </a:r>
          </a:p>
          <a:p>
            <a:r>
              <a:rPr lang="en-US" sz="2400" dirty="0" smtClean="0"/>
              <a:t>May not be feasible to fit (pack) all containers into array (bin)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7" b="5463"/>
          <a:stretch/>
        </p:blipFill>
        <p:spPr bwMode="auto">
          <a:xfrm>
            <a:off x="5410200" y="1600200"/>
            <a:ext cx="3119704" cy="4487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29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/>
          <a:lstStyle/>
          <a:p>
            <a:r>
              <a:rPr lang="en-US" dirty="0" smtClean="0"/>
              <a:t>2-D Load Formation: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371600"/>
            <a:ext cx="3109483" cy="5105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i="1" dirty="0" smtClean="0"/>
              <a:t>Initial</a:t>
            </a:r>
            <a:r>
              <a:rPr lang="en-US" sz="2200" dirty="0" smtClean="0"/>
              <a:t>: Add containers based on order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 smtClean="0"/>
              <a:t>Re-check</a:t>
            </a:r>
            <a:r>
              <a:rPr lang="en-US" sz="2200" dirty="0" smtClean="0"/>
              <a:t>: try adding any cont. left out of initial 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 smtClean="0"/>
              <a:t>Add more efficient</a:t>
            </a:r>
            <a:r>
              <a:rPr lang="en-US" sz="2200" dirty="0" smtClean="0"/>
              <a:t>: replace if cont. with higher per-unit bid can be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 smtClean="0"/>
              <a:t>Add extras</a:t>
            </a:r>
            <a:r>
              <a:rPr lang="en-US" sz="2200" dirty="0" smtClean="0"/>
              <a:t>: insert cont. in any available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 smtClean="0"/>
              <a:t>Final</a:t>
            </a:r>
            <a:endParaRPr lang="en-US" sz="2200" i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83" y="1474862"/>
            <a:ext cx="5958317" cy="44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00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Diseconomies of Scale</a:t>
            </a:r>
            <a:endParaRPr lang="en-US" sz="4000" b="1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3" t="8366" r="5630" b="9266"/>
          <a:stretch/>
        </p:blipFill>
        <p:spPr bwMode="auto">
          <a:xfrm>
            <a:off x="6084350" y="4180416"/>
            <a:ext cx="3051060" cy="202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8173" r="4909" b="8687"/>
          <a:stretch/>
        </p:blipFill>
        <p:spPr bwMode="auto">
          <a:xfrm>
            <a:off x="3065400" y="4172178"/>
            <a:ext cx="3082779" cy="204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t="8850" r="6133" b="8319"/>
          <a:stretch/>
        </p:blipFill>
        <p:spPr bwMode="auto">
          <a:xfrm>
            <a:off x="35866" y="4180416"/>
            <a:ext cx="3016630" cy="204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 preferRelativeResize="0"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9524" r="5784" b="8109"/>
          <a:stretch/>
        </p:blipFill>
        <p:spPr bwMode="auto">
          <a:xfrm>
            <a:off x="6084350" y="2138196"/>
            <a:ext cx="3059650" cy="20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8945" r="5360" b="8173"/>
          <a:stretch/>
        </p:blipFill>
        <p:spPr bwMode="auto">
          <a:xfrm>
            <a:off x="12357" y="2123780"/>
            <a:ext cx="3101789" cy="204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t="8194" r="5413" b="8035"/>
          <a:stretch/>
        </p:blipFill>
        <p:spPr bwMode="auto">
          <a:xfrm>
            <a:off x="3065400" y="2101873"/>
            <a:ext cx="3048877" cy="20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270876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Yellow containers spend/bid less on a per-unit basis to join a load that is leaving earlier due to their smaller size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(Containers 1-40 numbered in decreasing total bid; Loads 1-6 in increasing departure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490834"/>
              </p:ext>
            </p:extLst>
          </p:nvPr>
        </p:nvGraphicFramePr>
        <p:xfrm>
          <a:off x="439947" y="1371600"/>
          <a:ext cx="8229600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882110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061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Intercity Trucking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Home Delivery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Separate firms own trucks, shipments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Separate firms own DDVs, containers, DCs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Multi-stop: different O/D each shipment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Point-to-point: </a:t>
                      </a:r>
                      <a:r>
                        <a:rPr lang="en-US" baseline="0" dirty="0" smtClean="0">
                          <a:latin typeface="+mn-lt"/>
                        </a:rPr>
                        <a:t>DC-DC, DC-home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4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First shipment sets rate for load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Each container</a:t>
                      </a:r>
                      <a:r>
                        <a:rPr lang="en-US" baseline="0" dirty="0" smtClean="0">
                          <a:latin typeface="+mn-lt"/>
                        </a:rPr>
                        <a:t> sets own bid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Can drop out of load </a:t>
                      </a:r>
                      <a:r>
                        <a:rPr lang="en-US" i="1" dirty="0" smtClean="0">
                          <a:latin typeface="+mn-lt"/>
                        </a:rPr>
                        <a:t>without</a:t>
                      </a:r>
                      <a:r>
                        <a:rPr lang="en-US" baseline="0" dirty="0" smtClean="0">
                          <a:latin typeface="+mn-lt"/>
                        </a:rPr>
                        <a:t> penalty </a:t>
                      </a:r>
                      <a:r>
                        <a:rPr lang="en-US" dirty="0" smtClean="0">
                          <a:latin typeface="+mn-lt"/>
                        </a:rPr>
                        <a:t>until</a:t>
                      </a:r>
                      <a:r>
                        <a:rPr lang="en-US" baseline="0" dirty="0" smtClean="0">
                          <a:latin typeface="+mn-lt"/>
                        </a:rPr>
                        <a:t> truck accepts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Can withdraw at any time </a:t>
                      </a:r>
                      <a:r>
                        <a:rPr lang="en-US" i="1" dirty="0" smtClean="0">
                          <a:latin typeface="+mn-lt"/>
                        </a:rPr>
                        <a:t>with</a:t>
                      </a:r>
                      <a:r>
                        <a:rPr lang="en-US" dirty="0" smtClean="0">
                          <a:latin typeface="+mn-lt"/>
                        </a:rPr>
                        <a:t> penalty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(a</a:t>
                      </a:r>
                      <a:r>
                        <a:rPr lang="en-US" sz="1600" dirty="0" smtClean="0">
                          <a:latin typeface="+mn-lt"/>
                        </a:rPr>
                        <a:t>fter DDV accepts, subsequent bids given</a:t>
                      </a:r>
                      <a:r>
                        <a:rPr lang="en-US" sz="1600" baseline="0" dirty="0" smtClean="0">
                          <a:latin typeface="+mn-lt"/>
                        </a:rPr>
                        <a:t> back to initial containers in load)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Route</a:t>
                      </a:r>
                      <a:r>
                        <a:rPr lang="en-US" baseline="0" dirty="0" smtClean="0">
                          <a:latin typeface="+mn-lt"/>
                        </a:rPr>
                        <a:t> heuristic, Shapley approximation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2-D bin</a:t>
                      </a:r>
                      <a:r>
                        <a:rPr lang="en-US" baseline="0" dirty="0" smtClean="0">
                          <a:latin typeface="+mn-lt"/>
                        </a:rPr>
                        <a:t> packing heuristic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7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Within protocol</a:t>
                      </a:r>
                      <a:r>
                        <a:rPr lang="en-US" dirty="0" smtClean="0">
                          <a:latin typeface="+mn-lt"/>
                        </a:rPr>
                        <a:t>: LTL</a:t>
                      </a:r>
                      <a:r>
                        <a:rPr lang="en-US" baseline="0" dirty="0" smtClean="0">
                          <a:latin typeface="+mn-lt"/>
                        </a:rPr>
                        <a:t> rate option limits small shipment allocated charge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n-lt"/>
                        </a:rPr>
                        <a:t>Outside of protocol</a:t>
                      </a:r>
                      <a:r>
                        <a:rPr lang="en-US" dirty="0" smtClean="0">
                          <a:latin typeface="+mn-lt"/>
                        </a:rPr>
                        <a:t>: Drone</a:t>
                      </a:r>
                      <a:r>
                        <a:rPr lang="en-US" baseline="0" dirty="0" smtClean="0">
                          <a:latin typeface="+mn-lt"/>
                        </a:rPr>
                        <a:t> delivery limits max bid of time-sensitive containers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8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Mechanism for Public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 determines:</a:t>
            </a:r>
          </a:p>
          <a:p>
            <a:pPr lvl="1"/>
            <a:r>
              <a:rPr lang="en-US" dirty="0" smtClean="0"/>
              <a:t>Which shipments form a load</a:t>
            </a:r>
          </a:p>
          <a:p>
            <a:pPr lvl="1"/>
            <a:r>
              <a:rPr lang="en-US" dirty="0" smtClean="0"/>
              <a:t>How cost paid to carrier (vehicle) to transport load is allocated to shipments</a:t>
            </a:r>
          </a:p>
          <a:p>
            <a:r>
              <a:rPr lang="en-US" altLang="en-US" dirty="0" smtClean="0"/>
              <a:t>Mechanism tries </a:t>
            </a:r>
            <a:r>
              <a:rPr lang="en-US" altLang="en-US" dirty="0"/>
              <a:t>to match </a:t>
            </a:r>
            <a:r>
              <a:rPr lang="en-US" altLang="en-US" dirty="0" smtClean="0"/>
              <a:t>shipments </a:t>
            </a:r>
            <a:r>
              <a:rPr lang="en-US" altLang="en-US" dirty="0"/>
              <a:t>that </a:t>
            </a:r>
            <a:r>
              <a:rPr lang="en-US" altLang="en-US" dirty="0" smtClean="0"/>
              <a:t>value transport the highest </a:t>
            </a:r>
            <a:r>
              <a:rPr lang="en-US" altLang="en-US" dirty="0"/>
              <a:t>with </a:t>
            </a:r>
            <a:r>
              <a:rPr lang="en-US" altLang="en-US" dirty="0" smtClean="0"/>
              <a:t>vehicles that can provide it at least cost:</a:t>
            </a:r>
          </a:p>
          <a:p>
            <a:pPr lvl="1"/>
            <a:r>
              <a:rPr lang="en-US" altLang="en-US" dirty="0" smtClean="0"/>
              <a:t>Shipment(s) bid for transport (reverse of Uber)</a:t>
            </a:r>
          </a:p>
          <a:p>
            <a:pPr lvl="1"/>
            <a:r>
              <a:rPr lang="en-US" altLang="en-US" dirty="0" smtClean="0"/>
              <a:t>Strong incentives for early bidding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i="1" dirty="0" smtClean="0"/>
              <a:t>ublic data </a:t>
            </a:r>
            <a:r>
              <a:rPr lang="en-US" altLang="en-US" dirty="0" smtClean="0"/>
              <a:t>+ </a:t>
            </a:r>
            <a:r>
              <a:rPr lang="en-US" altLang="en-US" i="1" dirty="0" smtClean="0"/>
              <a:t>Computationally efficient online protocols </a:t>
            </a:r>
            <a:r>
              <a:rPr lang="en-US" altLang="en-US" dirty="0" smtClean="0"/>
              <a:t>→</a:t>
            </a:r>
          </a:p>
          <a:p>
            <a:pPr lvl="2"/>
            <a:r>
              <a:rPr lang="en-US" altLang="en-US" dirty="0" smtClean="0"/>
              <a:t>Shipments can determine their exact cost prior to bidding</a:t>
            </a:r>
          </a:p>
          <a:p>
            <a:pPr lvl="2"/>
            <a:r>
              <a:rPr lang="en-US" altLang="en-US" dirty="0" smtClean="0"/>
              <a:t>Most processing is planning done locally by shipments/vehicles</a:t>
            </a:r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Intercity Trucking:</a:t>
            </a:r>
          </a:p>
          <a:p>
            <a:pPr lvl="1"/>
            <a:r>
              <a:rPr lang="en-US" dirty="0" smtClean="0"/>
              <a:t>Mechanism used to create </a:t>
            </a:r>
            <a:br>
              <a:rPr lang="en-US" dirty="0" smtClean="0"/>
            </a:br>
            <a:r>
              <a:rPr lang="en-US" dirty="0" smtClean="0"/>
              <a:t>consolidated multi-stop truckloads</a:t>
            </a:r>
          </a:p>
          <a:p>
            <a:pPr lvl="1"/>
            <a:r>
              <a:rPr lang="en-US" dirty="0" smtClean="0"/>
              <a:t>Alternative to current 3PL and TL/LTL carriers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Home delivery:</a:t>
            </a:r>
          </a:p>
          <a:p>
            <a:pPr lvl="1"/>
            <a:r>
              <a:rPr lang="en-US" dirty="0" smtClean="0"/>
              <a:t>Mechanism used to coordinate network of modular distribution centers and driverless delivery vehicles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335427" cy="133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0634" y="4937735"/>
            <a:ext cx="1556888" cy="204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Amazon Drone</a:t>
            </a:r>
            <a:endParaRPr lang="en-US" sz="1400" b="1" dirty="0"/>
          </a:p>
        </p:txBody>
      </p:sp>
      <p:pic>
        <p:nvPicPr>
          <p:cNvPr id="7" name="Picture 6" descr="Image result for amazon drone delivery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77"/>
          <a:stretch/>
        </p:blipFill>
        <p:spPr bwMode="auto">
          <a:xfrm>
            <a:off x="1367555" y="5144381"/>
            <a:ext cx="983048" cy="9285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Starship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9"/>
          <a:stretch/>
        </p:blipFill>
        <p:spPr bwMode="auto">
          <a:xfrm>
            <a:off x="2740204" y="5126455"/>
            <a:ext cx="1410470" cy="951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/>
          <a:srcRect l="16138" r="10642"/>
          <a:stretch/>
        </p:blipFill>
        <p:spPr>
          <a:xfrm>
            <a:off x="4519814" y="5119316"/>
            <a:ext cx="1253259" cy="963561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660871"/>
              </p:ext>
            </p:extLst>
          </p:nvPr>
        </p:nvGraphicFramePr>
        <p:xfrm>
          <a:off x="6104167" y="5156392"/>
          <a:ext cx="1688822" cy="96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1" name="Visio" r:id="rId7" imgW="6096117" imgH="3485994" progId="Visio.Drawing.15">
                  <p:embed/>
                </p:oleObj>
              </mc:Choice>
              <mc:Fallback>
                <p:oleObj name="Visio" r:id="rId7" imgW="6096117" imgH="3485994" progId="Visio.Drawing.15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167" y="5156392"/>
                        <a:ext cx="1688822" cy="963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522805" y="4898618"/>
            <a:ext cx="1808096" cy="248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Starship </a:t>
            </a:r>
            <a:br>
              <a:rPr lang="en-US" sz="1400" b="1" dirty="0" smtClean="0"/>
            </a:br>
            <a:r>
              <a:rPr lang="en-US" sz="1400" b="1" dirty="0" smtClean="0"/>
              <a:t>Delivery </a:t>
            </a:r>
            <a:r>
              <a:rPr lang="en-US" sz="1400" b="1" dirty="0"/>
              <a:t>Robot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76598" y="4926945"/>
            <a:ext cx="1701646" cy="204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Nuro</a:t>
            </a:r>
            <a:r>
              <a:rPr lang="en-US" sz="1400" b="1" dirty="0"/>
              <a:t>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Delivery </a:t>
            </a:r>
            <a:r>
              <a:rPr lang="en-US" sz="1400" b="1" dirty="0"/>
              <a:t>Vehicle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29767" y="4920563"/>
            <a:ext cx="2033599" cy="204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Delivery Vehicle with </a:t>
            </a:r>
            <a:br>
              <a:rPr lang="en-US" sz="1400" b="1" dirty="0" smtClean="0"/>
            </a:br>
            <a:r>
              <a:rPr lang="en-US" sz="1400" b="1" dirty="0" smtClean="0"/>
              <a:t>Auto Unloading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2465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 1: Intercity Trucking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Intercity Trucking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8532"/>
            <a:ext cx="5638800" cy="228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56" y="4495800"/>
            <a:ext cx="45050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52600" y="12192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Truckload (TL) </a:t>
            </a:r>
            <a:r>
              <a:rPr lang="en-US" b="1" dirty="0"/>
              <a:t>routing alternatives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41264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Logistics network used for </a:t>
            </a:r>
            <a:r>
              <a:rPr lang="en-US" b="1" dirty="0" smtClean="0"/>
              <a:t>less-than-truckload (LTL)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6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Public information posted for each shipment</a:t>
            </a:r>
          </a:p>
          <a:p>
            <a:pPr lvl="1"/>
            <a:r>
              <a:rPr lang="en-US" sz="2000" dirty="0" smtClean="0"/>
              <a:t>Size/weight</a:t>
            </a:r>
          </a:p>
          <a:p>
            <a:pPr lvl="1"/>
            <a:r>
              <a:rPr lang="en-US" sz="2000" dirty="0" smtClean="0"/>
              <a:t>Density</a:t>
            </a:r>
          </a:p>
          <a:p>
            <a:pPr lvl="1"/>
            <a:r>
              <a:rPr lang="en-US" sz="2000" dirty="0" smtClean="0"/>
              <a:t>Distance (based on origin/destination)</a:t>
            </a:r>
          </a:p>
          <a:p>
            <a:r>
              <a:rPr lang="en-US" sz="2400" dirty="0" smtClean="0"/>
              <a:t>Load formed by first shipment</a:t>
            </a:r>
          </a:p>
          <a:p>
            <a:pPr lvl="1"/>
            <a:r>
              <a:rPr lang="en-US" sz="2000" dirty="0" smtClean="0"/>
              <a:t>Sets anchor transport rate</a:t>
            </a:r>
          </a:p>
          <a:p>
            <a:pPr lvl="1"/>
            <a:r>
              <a:rPr lang="en-US" sz="2000" dirty="0" smtClean="0"/>
              <a:t>Sets its earliest pickup and latest delivery times</a:t>
            </a:r>
          </a:p>
          <a:p>
            <a:r>
              <a:rPr lang="en-US" sz="2400" dirty="0" smtClean="0"/>
              <a:t>Subsequent shipments that join load</a:t>
            </a:r>
          </a:p>
          <a:p>
            <a:pPr lvl="1"/>
            <a:r>
              <a:rPr lang="en-US" sz="2000" dirty="0" smtClean="0"/>
              <a:t>Determine their cost using standard transport charge and online routing heuristic</a:t>
            </a:r>
          </a:p>
          <a:p>
            <a:pPr lvl="1"/>
            <a:r>
              <a:rPr lang="en-US" sz="2000" dirty="0" smtClean="0"/>
              <a:t>Can veto later shipments wanting to join</a:t>
            </a:r>
          </a:p>
          <a:p>
            <a:r>
              <a:rPr lang="en-US" sz="2400" dirty="0" smtClean="0"/>
              <a:t>Route created using order shipments join load</a:t>
            </a:r>
          </a:p>
          <a:p>
            <a:r>
              <a:rPr lang="en-US" sz="2400" dirty="0" smtClean="0"/>
              <a:t>Shipments can join/leave multiple loads until load scheduled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508D-D9BD-48BD-9D99-DC77B7B8CE2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46888</TotalTime>
  <Words>1676</Words>
  <Application>Microsoft Office PowerPoint</Application>
  <PresentationFormat>On-screen Show (4:3)</PresentationFormat>
  <Paragraphs>304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Visio</vt:lpstr>
      <vt:lpstr>Equation</vt:lpstr>
      <vt:lpstr>Public Logistics Networks</vt:lpstr>
      <vt:lpstr>Public vs Private Logistics Networks</vt:lpstr>
      <vt:lpstr>Logistics vs Computer Networks</vt:lpstr>
      <vt:lpstr>Research</vt:lpstr>
      <vt:lpstr>Basic Mechanism for Public Networks</vt:lpstr>
      <vt:lpstr>Two Examples</vt:lpstr>
      <vt:lpstr>Example 1: Intercity Trucking </vt:lpstr>
      <vt:lpstr>Intercity Trucking Operations</vt:lpstr>
      <vt:lpstr>Coordination Mechanism</vt:lpstr>
      <vt:lpstr>Coordination Mechanism</vt:lpstr>
      <vt:lpstr>Standard Transport Charge</vt:lpstr>
      <vt:lpstr>Example: TL + TL Same O/D</vt:lpstr>
      <vt:lpstr>Example: TL + LTL Same O/D</vt:lpstr>
      <vt:lpstr>Example: TL + TL Different O/D</vt:lpstr>
      <vt:lpstr>Multi-Stop Routing</vt:lpstr>
      <vt:lpstr>Online Routing Heuristic</vt:lpstr>
      <vt:lpstr>Shapley Value Approximation</vt:lpstr>
      <vt:lpstr>Intercity Trucking Example</vt:lpstr>
      <vt:lpstr>Example 2: Home Delivery</vt:lpstr>
      <vt:lpstr>Dirt-to-Dirt Logistics Costs</vt:lpstr>
      <vt:lpstr>Home Delivery Logistics Network</vt:lpstr>
      <vt:lpstr>DC (side view)</vt:lpstr>
      <vt:lpstr>DC (top view of one level)</vt:lpstr>
      <vt:lpstr>Coordination Mechanism</vt:lpstr>
      <vt:lpstr>Load Bids</vt:lpstr>
      <vt:lpstr>DDV Protocol</vt:lpstr>
      <vt:lpstr>1. Priority for Accepting Loads</vt:lpstr>
      <vt:lpstr>2. Reneging</vt:lpstr>
      <vt:lpstr>PowerPoint Presentation</vt:lpstr>
      <vt:lpstr>2. Reneging</vt:lpstr>
      <vt:lpstr>PowerPoint Presentation</vt:lpstr>
      <vt:lpstr>Container Protocol</vt:lpstr>
      <vt:lpstr>1. Load Formation</vt:lpstr>
      <vt:lpstr>2. Allocation of Load Bid</vt:lpstr>
      <vt:lpstr>3. Withdrawal and Rebidding </vt:lpstr>
      <vt:lpstr>Agent-based Coordination</vt:lpstr>
      <vt:lpstr>Bid Interval</vt:lpstr>
      <vt:lpstr>Bid Intervals</vt:lpstr>
      <vt:lpstr>2-D Load Formation</vt:lpstr>
      <vt:lpstr>2-D Load Formation: Select Containers</vt:lpstr>
      <vt:lpstr>2-D Load Formation: Order Containers</vt:lpstr>
      <vt:lpstr>2-D Load Formation: Bin Packing</vt:lpstr>
      <vt:lpstr>Diseconomies of Scale</vt:lpstr>
      <vt:lpstr>Comparison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Kay</dc:creator>
  <cp:lastModifiedBy>Michael Kay</cp:lastModifiedBy>
  <cp:revision>1371</cp:revision>
  <cp:lastPrinted>2018-04-05T14:51:01Z</cp:lastPrinted>
  <dcterms:created xsi:type="dcterms:W3CDTF">2016-01-06T18:18:00Z</dcterms:created>
  <dcterms:modified xsi:type="dcterms:W3CDTF">2019-03-25T21:39:51Z</dcterms:modified>
</cp:coreProperties>
</file>