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0" r:id="rId2"/>
    <p:sldMasterId id="2147483651" r:id="rId3"/>
  </p:sldMasterIdLst>
  <p:notesMasterIdLst>
    <p:notesMasterId r:id="rId15"/>
  </p:notesMasterIdLst>
  <p:handoutMasterIdLst>
    <p:handoutMasterId r:id="rId16"/>
  </p:handoutMasterIdLst>
  <p:sldIdLst>
    <p:sldId id="256" r:id="rId4"/>
    <p:sldId id="303" r:id="rId5"/>
    <p:sldId id="306" r:id="rId6"/>
    <p:sldId id="307" r:id="rId7"/>
    <p:sldId id="308" r:id="rId8"/>
    <p:sldId id="309" r:id="rId9"/>
    <p:sldId id="312" r:id="rId10"/>
    <p:sldId id="314" r:id="rId11"/>
    <p:sldId id="313" r:id="rId12"/>
    <p:sldId id="302" r:id="rId13"/>
    <p:sldId id="293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7D1F7"/>
    <a:srgbClr val="40C7F5"/>
    <a:srgbClr val="0063A1"/>
    <a:srgbClr val="004069"/>
    <a:srgbClr val="001230"/>
    <a:srgbClr val="4D4D4D"/>
    <a:srgbClr val="00B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16" autoAdjust="0"/>
  </p:normalViewPr>
  <p:slideViewPr>
    <p:cSldViewPr>
      <p:cViewPr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F2353-5F3A-6446-B0E7-BA9B9411B11E}" type="datetime1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84654-6BAB-024D-B7BE-A289D200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3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AC69E-2441-2F40-A33F-0A5BCB87F2B6}" type="datetime1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4E9C5-3019-424E-A5AE-596328D25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0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4E9C5-3019-424E-A5AE-596328D252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2EC0C9AF-DF33-7040-983A-96C74C67EBE3}" type="slidenum">
              <a:rPr lang="en-US" sz="1200"/>
              <a:pPr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768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ull_blue_bkgr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earth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3" r="42799" b="3836"/>
          <a:stretch>
            <a:fillRect/>
          </a:stretch>
        </p:blipFill>
        <p:spPr bwMode="auto">
          <a:xfrm>
            <a:off x="4529138" y="0"/>
            <a:ext cx="46910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53149"/>
            <a:ext cx="60960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IBM_Watson_logo_blu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3" y="593725"/>
            <a:ext cx="175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0430"/>
            <a:ext cx="4953000" cy="1470025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4800600" cy="175260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1800" b="1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7001"/>
            <a:ext cx="5562600" cy="244475"/>
          </a:xfrm>
        </p:spPr>
        <p:txBody>
          <a:bodyPr lIns="91440" tIns="45720" rIns="91440" bIns="45720"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77001"/>
            <a:ext cx="2133600" cy="24447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fld id="{A4797D01-7FFF-5543-A344-CB7885497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5713AB1B-38B9-6241-B7D2-9E4D1293B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20763"/>
            <a:ext cx="20574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0763"/>
            <a:ext cx="60198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9ACEE147-ACF0-3D44-B486-CE47BDEBC7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763"/>
            <a:ext cx="82296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86001"/>
            <a:ext cx="1866900" cy="384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476500" y="2286000"/>
            <a:ext cx="1866900" cy="184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76500" y="4281489"/>
            <a:ext cx="1866900" cy="184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3C69B843-F084-ED42-8622-8D8C4DDED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-2" y="939800"/>
            <a:ext cx="9144004" cy="0"/>
          </a:xfrm>
          <a:prstGeom prst="line">
            <a:avLst/>
          </a:prstGeom>
          <a:ln w="25400">
            <a:solidFill>
              <a:srgbClr val="7CC7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89" name="Group 189"/>
          <p:cNvGrpSpPr/>
          <p:nvPr/>
        </p:nvGrpSpPr>
        <p:grpSpPr>
          <a:xfrm>
            <a:off x="6988174" y="6500283"/>
            <a:ext cx="1409231" cy="187740"/>
            <a:chOff x="0" y="0"/>
            <a:chExt cx="1409229" cy="140804"/>
          </a:xfrm>
        </p:grpSpPr>
        <p:sp>
          <p:nvSpPr>
            <p:cNvPr id="173" name="Shape 173"/>
            <p:cNvSpPr/>
            <p:nvPr/>
          </p:nvSpPr>
          <p:spPr>
            <a:xfrm>
              <a:off x="-1" y="1587"/>
              <a:ext cx="16994" cy="134456"/>
            </a:xfrm>
            <a:prstGeom prst="rect">
              <a:avLst/>
            </a:pr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9687" y="36511"/>
              <a:ext cx="78898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51" y="638"/>
                  </a:moveTo>
                  <a:lnTo>
                    <a:pt x="3951" y="3937"/>
                  </a:lnTo>
                  <a:lnTo>
                    <a:pt x="4083" y="3937"/>
                  </a:lnTo>
                  <a:cubicBezTo>
                    <a:pt x="5927" y="1277"/>
                    <a:pt x="8824" y="0"/>
                    <a:pt x="12644" y="0"/>
                  </a:cubicBezTo>
                  <a:cubicBezTo>
                    <a:pt x="19624" y="0"/>
                    <a:pt x="21600" y="3192"/>
                    <a:pt x="21600" y="7767"/>
                  </a:cubicBezTo>
                  <a:lnTo>
                    <a:pt x="21600" y="21600"/>
                  </a:lnTo>
                  <a:lnTo>
                    <a:pt x="17385" y="21600"/>
                  </a:lnTo>
                  <a:lnTo>
                    <a:pt x="17385" y="7342"/>
                  </a:lnTo>
                  <a:cubicBezTo>
                    <a:pt x="17385" y="4682"/>
                    <a:pt x="15278" y="3086"/>
                    <a:pt x="12117" y="3086"/>
                  </a:cubicBezTo>
                  <a:cubicBezTo>
                    <a:pt x="6849" y="3086"/>
                    <a:pt x="4215" y="5959"/>
                    <a:pt x="4215" y="9683"/>
                  </a:cubicBezTo>
                  <a:lnTo>
                    <a:pt x="4215" y="21600"/>
                  </a:lnTo>
                  <a:lnTo>
                    <a:pt x="0" y="21600"/>
                  </a:lnTo>
                  <a:lnTo>
                    <a:pt x="0" y="638"/>
                  </a:lnTo>
                  <a:lnTo>
                    <a:pt x="3951" y="638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23825" y="11111"/>
              <a:ext cx="50328" cy="12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49" y="5004"/>
                  </a:moveTo>
                  <a:lnTo>
                    <a:pt x="21600" y="5004"/>
                  </a:lnTo>
                  <a:lnTo>
                    <a:pt x="21600" y="7339"/>
                  </a:lnTo>
                  <a:lnTo>
                    <a:pt x="13449" y="7339"/>
                  </a:lnTo>
                  <a:lnTo>
                    <a:pt x="13449" y="17680"/>
                  </a:lnTo>
                  <a:cubicBezTo>
                    <a:pt x="13449" y="19015"/>
                    <a:pt x="14060" y="19181"/>
                    <a:pt x="18340" y="19181"/>
                  </a:cubicBezTo>
                  <a:lnTo>
                    <a:pt x="21600" y="19181"/>
                  </a:lnTo>
                  <a:lnTo>
                    <a:pt x="21600" y="21600"/>
                  </a:lnTo>
                  <a:lnTo>
                    <a:pt x="16506" y="21600"/>
                  </a:lnTo>
                  <a:cubicBezTo>
                    <a:pt x="9577" y="21600"/>
                    <a:pt x="6725" y="21016"/>
                    <a:pt x="6725" y="17931"/>
                  </a:cubicBezTo>
                  <a:lnTo>
                    <a:pt x="6725" y="7339"/>
                  </a:lnTo>
                  <a:lnTo>
                    <a:pt x="0" y="7339"/>
                  </a:lnTo>
                  <a:lnTo>
                    <a:pt x="0" y="5004"/>
                  </a:lnTo>
                  <a:lnTo>
                    <a:pt x="6725" y="5004"/>
                  </a:lnTo>
                  <a:lnTo>
                    <a:pt x="6725" y="0"/>
                  </a:lnTo>
                  <a:lnTo>
                    <a:pt x="13449" y="0"/>
                  </a:lnTo>
                  <a:lnTo>
                    <a:pt x="13449" y="5004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76212" y="36511"/>
              <a:ext cx="89094" cy="10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extrusionOk="0">
                  <a:moveTo>
                    <a:pt x="21133" y="14572"/>
                  </a:moveTo>
                  <a:cubicBezTo>
                    <a:pt x="20082" y="19120"/>
                    <a:pt x="16463" y="21600"/>
                    <a:pt x="11209" y="21600"/>
                  </a:cubicBezTo>
                  <a:cubicBezTo>
                    <a:pt x="3736" y="21600"/>
                    <a:pt x="234" y="17053"/>
                    <a:pt x="0" y="10748"/>
                  </a:cubicBezTo>
                  <a:cubicBezTo>
                    <a:pt x="0" y="4547"/>
                    <a:pt x="4554" y="0"/>
                    <a:pt x="10858" y="0"/>
                  </a:cubicBezTo>
                  <a:cubicBezTo>
                    <a:pt x="19148" y="0"/>
                    <a:pt x="21600" y="6821"/>
                    <a:pt x="21366" y="11782"/>
                  </a:cubicBezTo>
                  <a:lnTo>
                    <a:pt x="4086" y="11782"/>
                  </a:lnTo>
                  <a:cubicBezTo>
                    <a:pt x="3853" y="15399"/>
                    <a:pt x="6188" y="18603"/>
                    <a:pt x="11325" y="18603"/>
                  </a:cubicBezTo>
                  <a:cubicBezTo>
                    <a:pt x="14478" y="18603"/>
                    <a:pt x="16579" y="17259"/>
                    <a:pt x="17397" y="14572"/>
                  </a:cubicBezTo>
                  <a:lnTo>
                    <a:pt x="21133" y="14572"/>
                  </a:lnTo>
                  <a:close/>
                  <a:moveTo>
                    <a:pt x="17397" y="8888"/>
                  </a:moveTo>
                  <a:cubicBezTo>
                    <a:pt x="17163" y="5684"/>
                    <a:pt x="14478" y="3100"/>
                    <a:pt x="10742" y="3100"/>
                  </a:cubicBezTo>
                  <a:cubicBezTo>
                    <a:pt x="6772" y="3100"/>
                    <a:pt x="4203" y="5788"/>
                    <a:pt x="4086" y="8888"/>
                  </a:cubicBezTo>
                  <a:lnTo>
                    <a:pt x="17397" y="8888"/>
                  </a:lnTo>
                  <a:close/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0987" y="36977"/>
              <a:ext cx="50324" cy="99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6171" y="634"/>
                  </a:moveTo>
                  <a:lnTo>
                    <a:pt x="6171" y="4933"/>
                  </a:lnTo>
                  <a:lnTo>
                    <a:pt x="6377" y="4933"/>
                  </a:lnTo>
                  <a:cubicBezTo>
                    <a:pt x="9669" y="1578"/>
                    <a:pt x="14194" y="-100"/>
                    <a:pt x="21600" y="5"/>
                  </a:cubicBezTo>
                  <a:lnTo>
                    <a:pt x="21600" y="3675"/>
                  </a:lnTo>
                  <a:cubicBezTo>
                    <a:pt x="10697" y="3675"/>
                    <a:pt x="6789" y="6820"/>
                    <a:pt x="6789" y="12063"/>
                  </a:cubicBezTo>
                  <a:lnTo>
                    <a:pt x="6789" y="21500"/>
                  </a:lnTo>
                  <a:lnTo>
                    <a:pt x="0" y="21500"/>
                  </a:lnTo>
                  <a:lnTo>
                    <a:pt x="0" y="634"/>
                  </a:lnTo>
                  <a:lnTo>
                    <a:pt x="6171" y="634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34962" y="0"/>
              <a:ext cx="118583" cy="1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02" y="2325"/>
                  </a:moveTo>
                  <a:cubicBezTo>
                    <a:pt x="5707" y="2325"/>
                    <a:pt x="3337" y="6375"/>
                    <a:pt x="3337" y="10650"/>
                  </a:cubicBezTo>
                  <a:cubicBezTo>
                    <a:pt x="3337" y="15375"/>
                    <a:pt x="5707" y="19275"/>
                    <a:pt x="11502" y="19275"/>
                  </a:cubicBezTo>
                  <a:cubicBezTo>
                    <a:pt x="15717" y="19275"/>
                    <a:pt x="18176" y="16725"/>
                    <a:pt x="18439" y="13350"/>
                  </a:cubicBezTo>
                  <a:lnTo>
                    <a:pt x="21600" y="13350"/>
                  </a:lnTo>
                  <a:cubicBezTo>
                    <a:pt x="20898" y="18525"/>
                    <a:pt x="17298" y="21600"/>
                    <a:pt x="11151" y="21600"/>
                  </a:cubicBezTo>
                  <a:cubicBezTo>
                    <a:pt x="3688" y="21600"/>
                    <a:pt x="0" y="16875"/>
                    <a:pt x="0" y="10875"/>
                  </a:cubicBezTo>
                  <a:cubicBezTo>
                    <a:pt x="0" y="4800"/>
                    <a:pt x="3951" y="0"/>
                    <a:pt x="11502" y="0"/>
                  </a:cubicBezTo>
                  <a:cubicBezTo>
                    <a:pt x="16507" y="0"/>
                    <a:pt x="20722" y="2325"/>
                    <a:pt x="21512" y="6675"/>
                  </a:cubicBezTo>
                  <a:lnTo>
                    <a:pt x="18263" y="6675"/>
                  </a:lnTo>
                  <a:cubicBezTo>
                    <a:pt x="17649" y="3750"/>
                    <a:pt x="14927" y="2325"/>
                    <a:pt x="11502" y="2325"/>
                  </a:cubicBez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63549" y="36511"/>
              <a:ext cx="93185" cy="10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7926" y="0"/>
                    <a:pt x="21600" y="4754"/>
                    <a:pt x="21600" y="10852"/>
                  </a:cubicBezTo>
                  <a:cubicBezTo>
                    <a:pt x="21600" y="16846"/>
                    <a:pt x="17926" y="21600"/>
                    <a:pt x="10800" y="21600"/>
                  </a:cubicBezTo>
                  <a:cubicBezTo>
                    <a:pt x="3786" y="21600"/>
                    <a:pt x="0" y="16846"/>
                    <a:pt x="0" y="10852"/>
                  </a:cubicBezTo>
                  <a:cubicBezTo>
                    <a:pt x="0" y="4754"/>
                    <a:pt x="3786" y="0"/>
                    <a:pt x="10800" y="0"/>
                  </a:cubicBezTo>
                  <a:close/>
                  <a:moveTo>
                    <a:pt x="10800" y="18603"/>
                  </a:moveTo>
                  <a:cubicBezTo>
                    <a:pt x="14697" y="18603"/>
                    <a:pt x="17814" y="15812"/>
                    <a:pt x="17814" y="10852"/>
                  </a:cubicBezTo>
                  <a:cubicBezTo>
                    <a:pt x="17814" y="5891"/>
                    <a:pt x="14697" y="3100"/>
                    <a:pt x="10800" y="3100"/>
                  </a:cubicBezTo>
                  <a:cubicBezTo>
                    <a:pt x="7014" y="3100"/>
                    <a:pt x="3897" y="5891"/>
                    <a:pt x="3897" y="10852"/>
                  </a:cubicBezTo>
                  <a:cubicBezTo>
                    <a:pt x="3897" y="15812"/>
                    <a:pt x="7126" y="18603"/>
                    <a:pt x="10800" y="18603"/>
                  </a:cubicBezTo>
                  <a:close/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69913" y="36511"/>
              <a:ext cx="78897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51" y="638"/>
                  </a:moveTo>
                  <a:lnTo>
                    <a:pt x="3951" y="3937"/>
                  </a:lnTo>
                  <a:lnTo>
                    <a:pt x="4083" y="3937"/>
                  </a:lnTo>
                  <a:cubicBezTo>
                    <a:pt x="5927" y="1277"/>
                    <a:pt x="8824" y="0"/>
                    <a:pt x="12644" y="0"/>
                  </a:cubicBezTo>
                  <a:cubicBezTo>
                    <a:pt x="19624" y="0"/>
                    <a:pt x="21600" y="3192"/>
                    <a:pt x="21600" y="7767"/>
                  </a:cubicBezTo>
                  <a:lnTo>
                    <a:pt x="21600" y="21600"/>
                  </a:lnTo>
                  <a:lnTo>
                    <a:pt x="17385" y="21600"/>
                  </a:lnTo>
                  <a:lnTo>
                    <a:pt x="17385" y="7342"/>
                  </a:lnTo>
                  <a:cubicBezTo>
                    <a:pt x="17385" y="4682"/>
                    <a:pt x="15278" y="3086"/>
                    <a:pt x="12117" y="3086"/>
                  </a:cubicBezTo>
                  <a:cubicBezTo>
                    <a:pt x="6849" y="3086"/>
                    <a:pt x="4215" y="5959"/>
                    <a:pt x="4215" y="9683"/>
                  </a:cubicBezTo>
                  <a:lnTo>
                    <a:pt x="4215" y="21600"/>
                  </a:lnTo>
                  <a:lnTo>
                    <a:pt x="0" y="21600"/>
                  </a:lnTo>
                  <a:lnTo>
                    <a:pt x="0" y="638"/>
                  </a:lnTo>
                  <a:lnTo>
                    <a:pt x="3951" y="638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68338" y="36511"/>
              <a:ext cx="80478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27" y="638"/>
                  </a:moveTo>
                  <a:lnTo>
                    <a:pt x="3927" y="3937"/>
                  </a:lnTo>
                  <a:lnTo>
                    <a:pt x="4058" y="3937"/>
                  </a:lnTo>
                  <a:cubicBezTo>
                    <a:pt x="6022" y="1277"/>
                    <a:pt x="8902" y="0"/>
                    <a:pt x="12567" y="0"/>
                  </a:cubicBezTo>
                  <a:cubicBezTo>
                    <a:pt x="19505" y="0"/>
                    <a:pt x="21600" y="3192"/>
                    <a:pt x="21600" y="7767"/>
                  </a:cubicBezTo>
                  <a:lnTo>
                    <a:pt x="21600" y="21600"/>
                  </a:lnTo>
                  <a:lnTo>
                    <a:pt x="17280" y="21600"/>
                  </a:lnTo>
                  <a:lnTo>
                    <a:pt x="17280" y="7342"/>
                  </a:lnTo>
                  <a:cubicBezTo>
                    <a:pt x="17280" y="4682"/>
                    <a:pt x="15316" y="3086"/>
                    <a:pt x="12044" y="3086"/>
                  </a:cubicBezTo>
                  <a:cubicBezTo>
                    <a:pt x="6807" y="3086"/>
                    <a:pt x="4320" y="5959"/>
                    <a:pt x="4320" y="9683"/>
                  </a:cubicBezTo>
                  <a:lnTo>
                    <a:pt x="4320" y="21600"/>
                  </a:lnTo>
                  <a:lnTo>
                    <a:pt x="0" y="21600"/>
                  </a:lnTo>
                  <a:lnTo>
                    <a:pt x="0" y="638"/>
                  </a:lnTo>
                  <a:lnTo>
                    <a:pt x="3927" y="638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60413" y="36511"/>
              <a:ext cx="87964" cy="10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extrusionOk="0">
                  <a:moveTo>
                    <a:pt x="21133" y="14572"/>
                  </a:moveTo>
                  <a:cubicBezTo>
                    <a:pt x="20082" y="19120"/>
                    <a:pt x="16463" y="21600"/>
                    <a:pt x="11209" y="21600"/>
                  </a:cubicBezTo>
                  <a:cubicBezTo>
                    <a:pt x="3853" y="21600"/>
                    <a:pt x="350" y="17053"/>
                    <a:pt x="0" y="10748"/>
                  </a:cubicBezTo>
                  <a:cubicBezTo>
                    <a:pt x="0" y="4547"/>
                    <a:pt x="4554" y="0"/>
                    <a:pt x="10858" y="0"/>
                  </a:cubicBezTo>
                  <a:cubicBezTo>
                    <a:pt x="19148" y="0"/>
                    <a:pt x="21600" y="6821"/>
                    <a:pt x="21483" y="11782"/>
                  </a:cubicBezTo>
                  <a:lnTo>
                    <a:pt x="4086" y="11782"/>
                  </a:lnTo>
                  <a:cubicBezTo>
                    <a:pt x="3970" y="15399"/>
                    <a:pt x="6188" y="18603"/>
                    <a:pt x="11325" y="18603"/>
                  </a:cubicBezTo>
                  <a:cubicBezTo>
                    <a:pt x="14478" y="18603"/>
                    <a:pt x="16579" y="17259"/>
                    <a:pt x="17397" y="14572"/>
                  </a:cubicBezTo>
                  <a:lnTo>
                    <a:pt x="21133" y="14572"/>
                  </a:lnTo>
                  <a:close/>
                  <a:moveTo>
                    <a:pt x="17397" y="8888"/>
                  </a:moveTo>
                  <a:cubicBezTo>
                    <a:pt x="17280" y="5684"/>
                    <a:pt x="14478" y="3100"/>
                    <a:pt x="10742" y="3100"/>
                  </a:cubicBezTo>
                  <a:cubicBezTo>
                    <a:pt x="6772" y="3100"/>
                    <a:pt x="4203" y="5788"/>
                    <a:pt x="4086" y="8888"/>
                  </a:cubicBezTo>
                  <a:lnTo>
                    <a:pt x="17397" y="8888"/>
                  </a:lnTo>
                  <a:close/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58839" y="36511"/>
              <a:ext cx="86835" cy="10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23" y="7338"/>
                  </a:moveTo>
                  <a:cubicBezTo>
                    <a:pt x="16827" y="4754"/>
                    <a:pt x="14798" y="3204"/>
                    <a:pt x="11576" y="3204"/>
                  </a:cubicBezTo>
                  <a:cubicBezTo>
                    <a:pt x="5848" y="3204"/>
                    <a:pt x="4177" y="7028"/>
                    <a:pt x="4177" y="11162"/>
                  </a:cubicBezTo>
                  <a:cubicBezTo>
                    <a:pt x="4177" y="15089"/>
                    <a:pt x="6206" y="18706"/>
                    <a:pt x="11098" y="18706"/>
                  </a:cubicBezTo>
                  <a:cubicBezTo>
                    <a:pt x="14917" y="18706"/>
                    <a:pt x="17065" y="16846"/>
                    <a:pt x="17543" y="13642"/>
                  </a:cubicBezTo>
                  <a:lnTo>
                    <a:pt x="21600" y="13642"/>
                  </a:lnTo>
                  <a:cubicBezTo>
                    <a:pt x="20645" y="18706"/>
                    <a:pt x="17065" y="21600"/>
                    <a:pt x="11098" y="21600"/>
                  </a:cubicBezTo>
                  <a:cubicBezTo>
                    <a:pt x="3819" y="21600"/>
                    <a:pt x="0" y="17363"/>
                    <a:pt x="0" y="11058"/>
                  </a:cubicBezTo>
                  <a:cubicBezTo>
                    <a:pt x="0" y="4754"/>
                    <a:pt x="3699" y="0"/>
                    <a:pt x="11218" y="0"/>
                  </a:cubicBezTo>
                  <a:cubicBezTo>
                    <a:pt x="16707" y="0"/>
                    <a:pt x="21003" y="2067"/>
                    <a:pt x="21481" y="7028"/>
                  </a:cubicBezTo>
                  <a:lnTo>
                    <a:pt x="17423" y="7028"/>
                  </a:lnTo>
                  <a:lnTo>
                    <a:pt x="17423" y="7338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949326" y="11111"/>
              <a:ext cx="50328" cy="12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49" y="5004"/>
                  </a:moveTo>
                  <a:lnTo>
                    <a:pt x="21600" y="5004"/>
                  </a:lnTo>
                  <a:lnTo>
                    <a:pt x="21600" y="7339"/>
                  </a:lnTo>
                  <a:lnTo>
                    <a:pt x="13449" y="7339"/>
                  </a:lnTo>
                  <a:lnTo>
                    <a:pt x="13449" y="17680"/>
                  </a:lnTo>
                  <a:cubicBezTo>
                    <a:pt x="13449" y="19015"/>
                    <a:pt x="14264" y="19181"/>
                    <a:pt x="18340" y="19181"/>
                  </a:cubicBezTo>
                  <a:lnTo>
                    <a:pt x="21600" y="19181"/>
                  </a:lnTo>
                  <a:lnTo>
                    <a:pt x="21600" y="21600"/>
                  </a:lnTo>
                  <a:lnTo>
                    <a:pt x="16506" y="21600"/>
                  </a:lnTo>
                  <a:cubicBezTo>
                    <a:pt x="9781" y="21600"/>
                    <a:pt x="6928" y="21016"/>
                    <a:pt x="6928" y="17931"/>
                  </a:cubicBezTo>
                  <a:lnTo>
                    <a:pt x="6928" y="7339"/>
                  </a:lnTo>
                  <a:lnTo>
                    <a:pt x="0" y="7339"/>
                  </a:lnTo>
                  <a:lnTo>
                    <a:pt x="0" y="5004"/>
                  </a:lnTo>
                  <a:lnTo>
                    <a:pt x="6928" y="5004"/>
                  </a:lnTo>
                  <a:lnTo>
                    <a:pt x="6928" y="0"/>
                  </a:lnTo>
                  <a:lnTo>
                    <a:pt x="13449" y="0"/>
                  </a:lnTo>
                  <a:lnTo>
                    <a:pt x="13449" y="5004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052514" y="4761"/>
              <a:ext cx="86838" cy="13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9" y="7703"/>
                  </a:moveTo>
                  <a:cubicBezTo>
                    <a:pt x="712" y="3256"/>
                    <a:pt x="4510" y="0"/>
                    <a:pt x="11393" y="0"/>
                  </a:cubicBezTo>
                  <a:cubicBezTo>
                    <a:pt x="17090" y="0"/>
                    <a:pt x="21600" y="2144"/>
                    <a:pt x="21600" y="6194"/>
                  </a:cubicBezTo>
                  <a:cubicBezTo>
                    <a:pt x="21600" y="10006"/>
                    <a:pt x="17684" y="11991"/>
                    <a:pt x="13767" y="13659"/>
                  </a:cubicBezTo>
                  <a:cubicBezTo>
                    <a:pt x="9732" y="15247"/>
                    <a:pt x="5222" y="16676"/>
                    <a:pt x="4629" y="19376"/>
                  </a:cubicBezTo>
                  <a:lnTo>
                    <a:pt x="21244" y="19376"/>
                  </a:lnTo>
                  <a:lnTo>
                    <a:pt x="21244" y="21600"/>
                  </a:lnTo>
                  <a:lnTo>
                    <a:pt x="0" y="21600"/>
                  </a:lnTo>
                  <a:cubicBezTo>
                    <a:pt x="712" y="16518"/>
                    <a:pt x="4510" y="14532"/>
                    <a:pt x="9138" y="12785"/>
                  </a:cubicBezTo>
                  <a:cubicBezTo>
                    <a:pt x="14598" y="10562"/>
                    <a:pt x="17446" y="9212"/>
                    <a:pt x="17446" y="6194"/>
                  </a:cubicBezTo>
                  <a:cubicBezTo>
                    <a:pt x="17446" y="3891"/>
                    <a:pt x="14598" y="2303"/>
                    <a:pt x="11156" y="2303"/>
                  </a:cubicBezTo>
                  <a:cubicBezTo>
                    <a:pt x="6646" y="2303"/>
                    <a:pt x="4629" y="5082"/>
                    <a:pt x="4866" y="7703"/>
                  </a:cubicBezTo>
                  <a:lnTo>
                    <a:pt x="949" y="7703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152525" y="4761"/>
              <a:ext cx="86836" cy="13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60" y="0"/>
                  </a:moveTo>
                  <a:cubicBezTo>
                    <a:pt x="21003" y="0"/>
                    <a:pt x="21600" y="6060"/>
                    <a:pt x="21600" y="10800"/>
                  </a:cubicBezTo>
                  <a:cubicBezTo>
                    <a:pt x="21600" y="15540"/>
                    <a:pt x="21003" y="21600"/>
                    <a:pt x="10860" y="21600"/>
                  </a:cubicBezTo>
                  <a:cubicBezTo>
                    <a:pt x="716" y="21600"/>
                    <a:pt x="0" y="15384"/>
                    <a:pt x="0" y="10800"/>
                  </a:cubicBezTo>
                  <a:cubicBezTo>
                    <a:pt x="0" y="6138"/>
                    <a:pt x="716" y="0"/>
                    <a:pt x="10860" y="0"/>
                  </a:cubicBezTo>
                  <a:close/>
                  <a:moveTo>
                    <a:pt x="10860" y="19347"/>
                  </a:moveTo>
                  <a:cubicBezTo>
                    <a:pt x="17543" y="19347"/>
                    <a:pt x="17543" y="13908"/>
                    <a:pt x="17543" y="10800"/>
                  </a:cubicBezTo>
                  <a:cubicBezTo>
                    <a:pt x="17543" y="7692"/>
                    <a:pt x="17543" y="2253"/>
                    <a:pt x="10860" y="2253"/>
                  </a:cubicBezTo>
                  <a:cubicBezTo>
                    <a:pt x="4177" y="2253"/>
                    <a:pt x="4177" y="7692"/>
                    <a:pt x="4177" y="10800"/>
                  </a:cubicBezTo>
                  <a:cubicBezTo>
                    <a:pt x="4177" y="13908"/>
                    <a:pt x="4177" y="19347"/>
                    <a:pt x="10860" y="19347"/>
                  </a:cubicBezTo>
                  <a:close/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7776" y="4761"/>
              <a:ext cx="50315" cy="13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89" y="21600"/>
                  </a:lnTo>
                  <a:lnTo>
                    <a:pt x="14889" y="6070"/>
                  </a:lnTo>
                  <a:lnTo>
                    <a:pt x="0" y="6070"/>
                  </a:lnTo>
                  <a:lnTo>
                    <a:pt x="0" y="4020"/>
                  </a:lnTo>
                  <a:cubicBezTo>
                    <a:pt x="7759" y="4020"/>
                    <a:pt x="14889" y="3311"/>
                    <a:pt x="16567" y="0"/>
                  </a:cubicBez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320801" y="4761"/>
              <a:ext cx="88428" cy="13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6" y="5361"/>
                  </a:moveTo>
                  <a:cubicBezTo>
                    <a:pt x="16374" y="3496"/>
                    <a:pt x="14400" y="2176"/>
                    <a:pt x="11381" y="2176"/>
                  </a:cubicBezTo>
                  <a:cubicBezTo>
                    <a:pt x="4994" y="2176"/>
                    <a:pt x="3948" y="6993"/>
                    <a:pt x="3716" y="10178"/>
                  </a:cubicBezTo>
                  <a:lnTo>
                    <a:pt x="3948" y="10334"/>
                  </a:lnTo>
                  <a:cubicBezTo>
                    <a:pt x="5690" y="8391"/>
                    <a:pt x="8361" y="7537"/>
                    <a:pt x="11845" y="7537"/>
                  </a:cubicBezTo>
                  <a:cubicBezTo>
                    <a:pt x="18000" y="7537"/>
                    <a:pt x="21600" y="10412"/>
                    <a:pt x="21600" y="14452"/>
                  </a:cubicBezTo>
                  <a:cubicBezTo>
                    <a:pt x="21600" y="17560"/>
                    <a:pt x="19045" y="21600"/>
                    <a:pt x="10916" y="21600"/>
                  </a:cubicBezTo>
                  <a:cubicBezTo>
                    <a:pt x="1510" y="21600"/>
                    <a:pt x="0" y="15850"/>
                    <a:pt x="0" y="11344"/>
                  </a:cubicBezTo>
                  <a:cubicBezTo>
                    <a:pt x="0" y="5517"/>
                    <a:pt x="2671" y="0"/>
                    <a:pt x="11729" y="0"/>
                  </a:cubicBezTo>
                  <a:cubicBezTo>
                    <a:pt x="16955" y="0"/>
                    <a:pt x="20090" y="1865"/>
                    <a:pt x="20671" y="5361"/>
                  </a:cubicBezTo>
                  <a:lnTo>
                    <a:pt x="16606" y="5361"/>
                  </a:lnTo>
                  <a:close/>
                  <a:moveTo>
                    <a:pt x="4297" y="14607"/>
                  </a:moveTo>
                  <a:cubicBezTo>
                    <a:pt x="4297" y="17249"/>
                    <a:pt x="6735" y="19347"/>
                    <a:pt x="10916" y="19347"/>
                  </a:cubicBezTo>
                  <a:cubicBezTo>
                    <a:pt x="14981" y="19347"/>
                    <a:pt x="17419" y="17171"/>
                    <a:pt x="17419" y="14607"/>
                  </a:cubicBezTo>
                  <a:cubicBezTo>
                    <a:pt x="17419" y="12043"/>
                    <a:pt x="15329" y="9790"/>
                    <a:pt x="10916" y="9790"/>
                  </a:cubicBezTo>
                  <a:cubicBezTo>
                    <a:pt x="6735" y="9790"/>
                    <a:pt x="4297" y="11888"/>
                    <a:pt x="4297" y="14607"/>
                  </a:cubicBezTo>
                  <a:close/>
                </a:path>
              </a:pathLst>
            </a:custGeom>
            <a:solidFill>
              <a:srgbClr val="325C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xfrm>
            <a:off x="8706354" y="6470393"/>
            <a:ext cx="231273" cy="28626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675566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BDB6D-A860-304A-9351-304AA43EA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C2DC-9EAB-B044-9B45-B7DE16BC2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DAD9D-DD5F-B74F-B5F4-C69A0BBBC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D5E68-9789-BF45-91B2-AE49DE4EA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47C5-47CE-B34A-8930-542F012A2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2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D1C4B-3C85-1542-9A3E-3B807E231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719B23FA-DBD1-8C4F-BD2C-3251142EC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6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D6D53-48D5-8F41-9514-1C0B435F7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7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D0746-5234-FC46-97C3-CAAB9CD65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8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0C278-77FB-8D4C-BB1F-A2E40AF56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FCC71-5776-EF4E-8EB3-CB34576BF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6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1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89E07-439D-7F45-BF8E-333609907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0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F0538-FB0C-DA4C-8D4F-DCF089137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0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BE4A2-7054-1B4C-9350-AE0B5DA1C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26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94C3-E203-F64C-9D20-45342B567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88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7094-259C-5843-B2F2-BC5323B3F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14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3812B-C621-CD4C-B7E2-FC6DE3380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2ABEB4A2-8DA3-F24E-9B22-EF001C312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4ECBE-88D7-1444-BE51-A2E9BBBEA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8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4D4D0-612E-074B-9917-187553A83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6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7A9C7-8050-D543-A4DC-1368CF5A2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8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070FA-A9AA-7E47-8E9D-E94837677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2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5342C-D5B4-7745-A86A-5047E7F3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5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1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CD4E0-09F6-6C43-B83F-60C707DA8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2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1"/>
            <a:ext cx="18669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" y="2286001"/>
            <a:ext cx="18669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1BF75555-0BD2-5145-AD7B-698EC8C828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055027D9-4B8B-6147-B05B-A28798E5E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F8DBBEA4-2719-DF41-825D-D5B54BA425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067C7A7E-FD95-FA42-AA98-13F6BB3B3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7790643E-88A1-444F-8149-4DC21F2969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1"/>
            <a:ext cx="2133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 </a:t>
            </a:r>
          </a:p>
          <a:p>
            <a:fld id="{00742DD8-5DFC-6043-87A9-E589141A1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20763"/>
            <a:ext cx="822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1"/>
            <a:ext cx="3886200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1"/>
            <a:ext cx="5562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</a:t>
            </a:r>
            <a:r>
              <a:rPr lang="en-US" dirty="0" smtClean="0"/>
              <a:t>2016 </a:t>
            </a:r>
            <a:r>
              <a:rPr lang="en-US" dirty="0"/>
              <a:t>International Business Machines Corporation</a:t>
            </a:r>
          </a:p>
        </p:txBody>
      </p:sp>
      <p:pic>
        <p:nvPicPr>
          <p:cNvPr id="2" name="Picture 7" descr="IBM_logo_blu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22276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IBM_Watson_logo_blue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42"/>
            <a:ext cx="1219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305800" cy="0"/>
          </a:xfrm>
          <a:prstGeom prst="line">
            <a:avLst/>
          </a:prstGeom>
          <a:noFill/>
          <a:ln w="9525">
            <a:solidFill>
              <a:srgbClr val="00B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60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5425" indent="-22542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3550" indent="-1238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ヒラギノ角ゴ Pro W3" charset="0"/>
        </a:defRPr>
      </a:lvl2pPr>
      <a:lvl3pPr marL="801688" indent="-22383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12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4339" name="Picture 10" descr="IBM_logo_blu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22276"/>
            <a:ext cx="4572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1" descr="IBM_Watson_logo_blu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42"/>
            <a:ext cx="12192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Line 12"/>
          <p:cNvSpPr>
            <a:spLocks noChangeShapeType="1"/>
          </p:cNvSpPr>
          <p:nvPr userDrawn="1"/>
        </p:nvSpPr>
        <p:spPr bwMode="auto">
          <a:xfrm>
            <a:off x="457200" y="2133600"/>
            <a:ext cx="381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62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05549"/>
            <a:ext cx="5562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5549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D78DD4C5-3729-B64D-BF0C-392EDC6C4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B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4" name="Line 12"/>
          <p:cNvSpPr>
            <a:spLocks noChangeShapeType="1"/>
          </p:cNvSpPr>
          <p:nvPr userDrawn="1"/>
        </p:nvSpPr>
        <p:spPr bwMode="auto">
          <a:xfrm>
            <a:off x="457200" y="2133600"/>
            <a:ext cx="381000" cy="0"/>
          </a:xfrm>
          <a:prstGeom prst="line">
            <a:avLst/>
          </a:prstGeom>
          <a:noFill/>
          <a:ln w="28575">
            <a:solidFill>
              <a:srgbClr val="00123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6628" name="Picture 13" descr="IBMWatson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2918"/>
            <a:ext cx="12192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4" descr="IBMwhit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837"/>
            <a:ext cx="457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62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05549"/>
            <a:ext cx="5562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5549"/>
            <a:ext cx="21336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510387DD-437F-B54C-BB34-BEFF5C912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001230"/>
          </a:solidFill>
          <a:latin typeface="Arial" charset="0"/>
          <a:ea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ozhaya@us.ibm.com" TargetMode="Externa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hyperlink" Target="https://www.youtube.com/watch?v=kq_jUJie1YE" TargetMode="External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hyperlink" Target="https://www.youtube.com/watch?v=MQBs9RVAkc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www.youtube.com/watch?v=B72EQtnxJ2k" TargetMode="External"/><Relationship Id="rId4" Type="http://schemas.openxmlformats.org/officeDocument/2006/relationships/hyperlink" Target="https://vimeo.com/120550878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s://www.youtube.com/watch?v=XqHn1AS9Jp0" TargetMode="Externa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hyperlink" Target="https://www.youtube.com/watch?v=ktphsGjL8xE" TargetMode="External"/><Relationship Id="rId10" Type="http://schemas.openxmlformats.org/officeDocument/2006/relationships/hyperlink" Target="https://www.youtube.com/watch?feature=player_embedded&amp;v=ZV19ROgRXN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://bit.ly/1nQbo29" TargetMode="External"/><Relationship Id="rId7" Type="http://schemas.openxmlformats.org/officeDocument/2006/relationships/hyperlink" Target="https://www.youtube.com/watch?v=x6p05Oc6Ih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ne4.me/" TargetMode="External"/><Relationship Id="rId4" Type="http://schemas.openxmlformats.org/officeDocument/2006/relationships/hyperlink" Target="https://www.youtube.com/watch?v=OWUwviuTtM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vimeo.com/14327573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4327573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4327573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www.youtube.com/watch?v=XqHn1AS9Jp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hyperlink" Target="https://www.youtube.com/watch?v=XqHn1AS9Jp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1"/>
            <a:ext cx="4953000" cy="114299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 smtClean="0">
                <a:solidFill>
                  <a:srgbClr val="FFFFFF"/>
                </a:solidFill>
                <a:cs typeface="+mj-cs"/>
              </a:rPr>
              <a:t>Watson </a:t>
            </a:r>
            <a:r>
              <a:rPr lang="en-US" i="1" dirty="0" smtClean="0">
                <a:solidFill>
                  <a:srgbClr val="FFFFFF"/>
                </a:solidFill>
                <a:cs typeface="+mj-cs"/>
              </a:rPr>
              <a:t>Use Cases</a:t>
            </a:r>
            <a:br>
              <a:rPr lang="en-US" i="1" dirty="0" smtClean="0">
                <a:solidFill>
                  <a:srgbClr val="FFFFFF"/>
                </a:solidFill>
                <a:cs typeface="+mj-cs"/>
              </a:rPr>
            </a:br>
            <a:endParaRPr lang="en-US" i="1" dirty="0" smtClean="0">
              <a:solidFill>
                <a:srgbClr val="FFFFFF"/>
              </a:solidFill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114800"/>
            <a:ext cx="3048000" cy="6096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dirty="0" smtClean="0">
                <a:cs typeface="+mn-cs"/>
              </a:rPr>
              <a:t>Joe Kozhaya          	</a:t>
            </a:r>
            <a:endParaRPr lang="en-US" dirty="0" smtClean="0">
              <a:cs typeface="+mn-cs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i="1" dirty="0" smtClean="0">
                <a:cs typeface="+mn-cs"/>
              </a:rPr>
              <a:t>IBM </a:t>
            </a:r>
            <a:r>
              <a:rPr lang="en-US" sz="1400" i="1" dirty="0" smtClean="0">
                <a:cs typeface="+mn-cs"/>
              </a:rPr>
              <a:t>Watson </a:t>
            </a:r>
            <a:r>
              <a:rPr lang="en-US" sz="1400" i="1" dirty="0" smtClean="0">
                <a:cs typeface="+mn-cs"/>
              </a:rPr>
              <a:t>Solution Architect</a:t>
            </a:r>
            <a:r>
              <a:rPr lang="en-US" sz="1400" i="1" dirty="0" smtClean="0">
                <a:cs typeface="+mn-cs"/>
              </a:rPr>
              <a:t>	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48768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rgbClr val="00B2F2"/>
                </a:solidFill>
                <a:latin typeface="+mn-lt"/>
                <a:ea typeface="+mn-ea"/>
                <a:cs typeface="ヒラギノ角ゴ Pro W3" charset="0"/>
              </a:defRPr>
            </a:lvl1pPr>
            <a:lvl2pPr marL="463550" indent="-1238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ヒラギノ角ゴ Pro W3" charset="0"/>
              </a:defRPr>
            </a:lvl2pPr>
            <a:lvl3pPr marL="801688" indent="-22383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  <a:ea typeface="+mn-ea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bg1"/>
                </a:solidFill>
                <a:latin typeface="+mn-lt"/>
                <a:ea typeface="+mn-ea"/>
                <a:cs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sz="1400" b="0" i="1" dirty="0" smtClean="0">
                <a:cs typeface="+mn-cs"/>
                <a:hlinkClick r:id="rId2"/>
              </a:rPr>
              <a:t>kozhaya@us.ibm.com</a:t>
            </a:r>
            <a:endParaRPr lang="en-US" sz="1400" b="0" i="1" dirty="0" smtClean="0">
              <a:cs typeface="+mn-cs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i="1" dirty="0" smtClean="0">
                <a:cs typeface="+mn-cs"/>
              </a:rPr>
              <a:t>@joe4k</a:t>
            </a:r>
          </a:p>
          <a:p>
            <a:pPr eaLnBrk="1" hangingPunct="1">
              <a:spcBef>
                <a:spcPts val="0"/>
              </a:spcBef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1"/>
            <a:ext cx="8153400" cy="457200"/>
          </a:xfrm>
        </p:spPr>
        <p:txBody>
          <a:bodyPr/>
          <a:lstStyle/>
          <a:p>
            <a:r>
              <a:rPr lang="en-US" dirty="0" smtClean="0"/>
              <a:t>Partner Demos and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1"/>
            <a:ext cx="720434" cy="304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1447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Leverage </a:t>
            </a:r>
            <a:r>
              <a:rPr lang="en-US" sz="1200" dirty="0" err="1" smtClean="0">
                <a:solidFill>
                  <a:srgbClr val="FF0000"/>
                </a:solidFill>
              </a:rPr>
              <a:t>Retrieve&amp;Rank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solidFill>
                  <a:srgbClr val="FF0000"/>
                </a:solidFill>
              </a:rPr>
              <a:t>NLC</a:t>
            </a:r>
            <a:r>
              <a:rPr lang="en-US" sz="1200" dirty="0" smtClean="0"/>
              <a:t> to enable clinicians to access curated, evidence-based, peer-reviewed disease-specific content on a mobile platform where they needed most (@ point of care).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295400" y="18288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www.youtube.com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watch?v</a:t>
            </a:r>
            <a:r>
              <a:rPr lang="en-US" sz="1200" dirty="0">
                <a:hlinkClick r:id="rId3"/>
              </a:rPr>
              <a:t>=B72EQtnxJ2k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264052" y="6019800"/>
            <a:ext cx="2203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hlinkClick r:id="rId4"/>
              </a:rPr>
              <a:t>https</a:t>
            </a:r>
            <a:r>
              <a:rPr lang="pt-BR" sz="1200" dirty="0">
                <a:hlinkClick r:id="rId4"/>
              </a:rPr>
              <a:t>://</a:t>
            </a:r>
            <a:r>
              <a:rPr lang="pt-BR" sz="1200" dirty="0" err="1">
                <a:hlinkClick r:id="rId4"/>
              </a:rPr>
              <a:t>vimeo.com</a:t>
            </a:r>
            <a:r>
              <a:rPr lang="pt-BR" sz="1200" dirty="0">
                <a:hlinkClick r:id="rId4"/>
              </a:rPr>
              <a:t>/120550878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5257800"/>
            <a:ext cx="977900" cy="13805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95400" y="3124200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</a:t>
            </a:r>
            <a:r>
              <a:rPr lang="en-US" sz="1200" dirty="0" err="1">
                <a:hlinkClick r:id="rId6"/>
              </a:rPr>
              <a:t>www.youtube.com</a:t>
            </a:r>
            <a:r>
              <a:rPr lang="en-US" sz="1200" dirty="0">
                <a:hlinkClick r:id="rId6"/>
              </a:rPr>
              <a:t>/</a:t>
            </a:r>
            <a:r>
              <a:rPr lang="en-US" sz="1200" dirty="0" err="1">
                <a:hlinkClick r:id="rId6"/>
              </a:rPr>
              <a:t>watch?v</a:t>
            </a:r>
            <a:r>
              <a:rPr lang="en-US" sz="1200" dirty="0">
                <a:hlinkClick r:id="rId6"/>
              </a:rPr>
              <a:t>=XqHn1AS9Jp0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2738735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Leverage </a:t>
            </a:r>
            <a:r>
              <a:rPr lang="en-US" sz="1200" dirty="0">
                <a:solidFill>
                  <a:srgbClr val="FF0000"/>
                </a:solidFill>
              </a:rPr>
              <a:t>W</a:t>
            </a:r>
            <a:r>
              <a:rPr lang="en-US" sz="1200" dirty="0" smtClean="0">
                <a:solidFill>
                  <a:srgbClr val="FF0000"/>
                </a:solidFill>
              </a:rPr>
              <a:t>atson QA</a:t>
            </a:r>
            <a:r>
              <a:rPr lang="en-US" sz="1200" dirty="0" smtClean="0"/>
              <a:t> in their </a:t>
            </a:r>
            <a:r>
              <a:rPr lang="en-US" sz="1200" dirty="0" err="1" smtClean="0"/>
              <a:t>CafeWell</a:t>
            </a:r>
            <a:r>
              <a:rPr lang="en-US" sz="1200" dirty="0" smtClean="0"/>
              <a:t> Concierge app to enable health plans and managers to optimize their clients’ health by providing personalized wellness coaching and guidance.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3" y="2895600"/>
            <a:ext cx="1207477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60" y="3581400"/>
            <a:ext cx="1310105" cy="381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95400" y="3424535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Leverage </a:t>
            </a:r>
            <a:r>
              <a:rPr lang="en-US" sz="1200" dirty="0">
                <a:solidFill>
                  <a:srgbClr val="FF0000"/>
                </a:solidFill>
              </a:rPr>
              <a:t>W</a:t>
            </a:r>
            <a:r>
              <a:rPr lang="en-US" sz="1200" dirty="0" smtClean="0">
                <a:solidFill>
                  <a:srgbClr val="FF0000"/>
                </a:solidFill>
              </a:rPr>
              <a:t>atson QA</a:t>
            </a:r>
            <a:r>
              <a:rPr lang="en-US" sz="1200" dirty="0" smtClean="0"/>
              <a:t> in their Patient-centered Care Coordination Platform to deliver personalized health suggestions.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295400" y="3810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200" dirty="0">
                <a:hlinkClick r:id="rId9"/>
              </a:rPr>
              <a:t>https://www.youtube.com/watch?v=ktphsGjL8xE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4110335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Leverage </a:t>
            </a:r>
            <a:r>
              <a:rPr lang="en-US" sz="1200" dirty="0" smtClean="0">
                <a:solidFill>
                  <a:srgbClr val="FF0000"/>
                </a:solidFill>
              </a:rPr>
              <a:t>NLC</a:t>
            </a:r>
            <a:r>
              <a:rPr lang="en-US" sz="1200" dirty="0" smtClean="0"/>
              <a:t> to enable Ivy to offer outstanding customer service by understanding guests intent and provide immediate answers to maximize guest satisfaction.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295400" y="4523601"/>
            <a:ext cx="472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hlinkClick r:id="rId10"/>
              </a:rPr>
              <a:t>https://www.youtube.com/watch</a:t>
            </a:r>
            <a:r>
              <a:rPr lang="en-US" sz="1200" dirty="0" smtClean="0">
                <a:hlinkClick r:id="rId10"/>
              </a:rPr>
              <a:t>? v</a:t>
            </a:r>
            <a:r>
              <a:rPr lang="en-US" sz="1200" dirty="0">
                <a:hlinkClick r:id="rId10"/>
              </a:rPr>
              <a:t>=ZV19ROgRXNI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" y="4267200"/>
            <a:ext cx="1066800" cy="3864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295400" y="51054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2"/>
              </a:rPr>
              <a:t>https://</a:t>
            </a:r>
            <a:r>
              <a:rPr lang="en-US" sz="1200" dirty="0" err="1">
                <a:hlinkClick r:id="rId12"/>
              </a:rPr>
              <a:t>www.youtube.com</a:t>
            </a:r>
            <a:r>
              <a:rPr lang="en-US" sz="1200" dirty="0">
                <a:hlinkClick r:id="rId12"/>
              </a:rPr>
              <a:t>/</a:t>
            </a:r>
            <a:r>
              <a:rPr lang="en-US" sz="1200" dirty="0" err="1">
                <a:hlinkClick r:id="rId12"/>
              </a:rPr>
              <a:t>watch?v</a:t>
            </a:r>
            <a:r>
              <a:rPr lang="en-US" sz="1200" dirty="0">
                <a:hlinkClick r:id="rId12"/>
              </a:rPr>
              <a:t>=kq_jUJie1YE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95400" y="4872335"/>
            <a:ext cx="7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Leverage </a:t>
            </a:r>
            <a:r>
              <a:rPr lang="en-US" sz="1200" dirty="0" smtClean="0">
                <a:solidFill>
                  <a:srgbClr val="FF0000"/>
                </a:solidFill>
              </a:rPr>
              <a:t>PI</a:t>
            </a:r>
            <a:r>
              <a:rPr lang="en-US" sz="1200" dirty="0" smtClean="0">
                <a:solidFill>
                  <a:srgbClr val="FFFFFF"/>
                </a:solidFill>
              </a:rPr>
              <a:t> and </a:t>
            </a:r>
            <a:r>
              <a:rPr lang="en-US" sz="1200" dirty="0" smtClean="0">
                <a:solidFill>
                  <a:srgbClr val="FF0000"/>
                </a:solidFill>
              </a:rPr>
              <a:t>TA</a:t>
            </a:r>
            <a:r>
              <a:rPr lang="en-US" sz="1200" dirty="0" smtClean="0">
                <a:solidFill>
                  <a:srgbClr val="FFFFFF"/>
                </a:solidFill>
              </a:rPr>
              <a:t> to find best matching schools for students based on their personality profiles 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083" y="4953000"/>
            <a:ext cx="1190317" cy="3583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5638800"/>
            <a:ext cx="584200" cy="64262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95400" y="5943600"/>
            <a:ext cx="388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sz="1200" dirty="0">
                <a:hlinkClick r:id="rId15"/>
              </a:rPr>
              <a:t>https://www.youtube.com/watch?v=</a:t>
            </a:r>
            <a:r>
              <a:rPr lang="en-US" sz="1200" dirty="0" smtClean="0">
                <a:hlinkClick r:id="rId15"/>
              </a:rPr>
              <a:t>MQBs9RVAkcg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5562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Leverage </a:t>
            </a:r>
            <a:r>
              <a:rPr lang="en-US" sz="1200" dirty="0" smtClean="0">
                <a:solidFill>
                  <a:srgbClr val="FF0000"/>
                </a:solidFill>
              </a:rPr>
              <a:t>Dialog</a:t>
            </a:r>
            <a:r>
              <a:rPr lang="en-US" sz="1200" dirty="0" smtClean="0">
                <a:solidFill>
                  <a:srgbClr val="FFFFFF"/>
                </a:solidFill>
              </a:rPr>
              <a:t> to build an intriguing game chat thriller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7800" y="5562601"/>
            <a:ext cx="2590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CogniToys</a:t>
            </a:r>
            <a:r>
              <a:rPr lang="en-US" sz="1200" dirty="0" smtClean="0"/>
              <a:t> leverage </a:t>
            </a:r>
            <a:r>
              <a:rPr lang="en-US" sz="1200" dirty="0" smtClean="0">
                <a:solidFill>
                  <a:srgbClr val="FF0000"/>
                </a:solidFill>
              </a:rPr>
              <a:t>Watson QA</a:t>
            </a:r>
            <a:r>
              <a:rPr lang="en-US" sz="1200" dirty="0" smtClean="0">
                <a:solidFill>
                  <a:srgbClr val="FFFFFF"/>
                </a:solidFill>
              </a:rPr>
              <a:t> to build a teaching game for kids.</a:t>
            </a:r>
          </a:p>
        </p:txBody>
      </p:sp>
    </p:spTree>
    <p:extLst>
      <p:ext uri="{BB962C8B-B14F-4D97-AF65-F5344CB8AC3E}">
        <p14:creationId xmlns:p14="http://schemas.microsoft.com/office/powerpoint/2010/main" val="297373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International Business Machines Corporation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3022600"/>
            <a:ext cx="2819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pple Chancery"/>
                <a:cs typeface="Apple Chancery"/>
              </a:rPr>
              <a:t>Thank You</a:t>
            </a:r>
            <a:endParaRPr lang="en-US" sz="32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2925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1"/>
            <a:ext cx="8229600" cy="457200"/>
          </a:xfrm>
        </p:spPr>
        <p:txBody>
          <a:bodyPr/>
          <a:lstStyle/>
          <a:p>
            <a:r>
              <a:rPr lang="en-US" dirty="0" smtClean="0"/>
              <a:t>Powered-by-Watson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/>
          <a:lstStyle/>
          <a:p>
            <a:r>
              <a:rPr lang="en-US" dirty="0" smtClean="0"/>
              <a:t>Marketing Campaign Analytics Solutions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Sentiment Analysis, Visual </a:t>
            </a:r>
            <a:r>
              <a:rPr lang="en-US" sz="1600" dirty="0" smtClean="0">
                <a:solidFill>
                  <a:schemeClr val="tx1"/>
                </a:solidFill>
              </a:rPr>
              <a:t>Recognition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Expert Advisor solutions 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>
                <a:solidFill>
                  <a:srgbClr val="FFFFFF"/>
                </a:solidFill>
              </a:rPr>
              <a:t>Question/Answer use cases leveraging </a:t>
            </a:r>
            <a:r>
              <a:rPr lang="en-US" sz="1600" dirty="0" err="1" smtClean="0">
                <a:solidFill>
                  <a:srgbClr val="FFFFFF"/>
                </a:solidFill>
              </a:rPr>
              <a:t>Retrieve&amp;Rank</a:t>
            </a:r>
            <a:r>
              <a:rPr lang="en-US" sz="1600" dirty="0" smtClean="0">
                <a:solidFill>
                  <a:srgbClr val="FFFFFF"/>
                </a:solidFill>
              </a:rPr>
              <a:t>, Natural Language Classifier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Consumer Advisor solutions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>
                <a:solidFill>
                  <a:srgbClr val="FFFFFF"/>
                </a:solidFill>
              </a:rPr>
              <a:t>Question/Answer use </a:t>
            </a:r>
            <a:r>
              <a:rPr lang="en-US" sz="1600" dirty="0" smtClean="0">
                <a:solidFill>
                  <a:srgbClr val="FFFFFF"/>
                </a:solidFill>
              </a:rPr>
              <a:t>cases </a:t>
            </a:r>
            <a:r>
              <a:rPr lang="en-US" sz="1600" dirty="0" smtClean="0">
                <a:solidFill>
                  <a:srgbClr val="FFFFFF"/>
                </a:solidFill>
              </a:rPr>
              <a:t>leveraging R&amp;R, NLC, and </a:t>
            </a:r>
            <a:r>
              <a:rPr lang="en-US" sz="1600" dirty="0" smtClean="0">
                <a:solidFill>
                  <a:srgbClr val="FFFFFF"/>
                </a:solidFill>
              </a:rPr>
              <a:t>Dialog (Conversation)</a:t>
            </a:r>
            <a:endParaRPr lang="en-US" sz="1600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Targeted Marketing, Customer Acquisition, Personal Connections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>
                <a:solidFill>
                  <a:srgbClr val="FFFFFF"/>
                </a:solidFill>
              </a:rPr>
              <a:t>Personality Insights, Tone Analyzer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Text/Image Analytics</a:t>
            </a:r>
          </a:p>
          <a:p>
            <a:pPr lvl="1">
              <a:buFont typeface="Wingdings" charset="2"/>
              <a:buChar char="Ø"/>
            </a:pPr>
            <a:r>
              <a:rPr lang="en-US" sz="1600" dirty="0" smtClean="0">
                <a:solidFill>
                  <a:srgbClr val="FFFFFF"/>
                </a:solidFill>
              </a:rPr>
              <a:t>Alchemy Language, </a:t>
            </a:r>
            <a:r>
              <a:rPr lang="en-US" sz="1600" dirty="0" smtClean="0">
                <a:solidFill>
                  <a:srgbClr val="FFFFFF"/>
                </a:solidFill>
              </a:rPr>
              <a:t>Concept Insights, Visual Recognition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Robotics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rgbClr val="FFFFFF"/>
                </a:solidFill>
              </a:rPr>
              <a:t>Speech-to-Text, Text-to-</a:t>
            </a:r>
            <a:r>
              <a:rPr lang="en-US" dirty="0" smtClean="0">
                <a:solidFill>
                  <a:srgbClr val="FFFFFF"/>
                </a:solidFill>
              </a:rPr>
              <a:t>Speech, Language Translation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Discovery</a:t>
            </a:r>
          </a:p>
          <a:p>
            <a:pPr lvl="1">
              <a:buFont typeface="Wingdings" charset="2"/>
              <a:buChar char="Ø"/>
            </a:pPr>
            <a:r>
              <a:rPr lang="en-US" sz="1600" dirty="0" err="1" smtClean="0">
                <a:solidFill>
                  <a:srgbClr val="FFFFFF"/>
                </a:solidFill>
              </a:rPr>
              <a:t>AlchemyAPI</a:t>
            </a:r>
            <a:r>
              <a:rPr lang="en-US" sz="1600" dirty="0" smtClean="0">
                <a:solidFill>
                  <a:srgbClr val="FFFFFF"/>
                </a:solidFill>
              </a:rPr>
              <a:t> Data, </a:t>
            </a:r>
            <a:r>
              <a:rPr lang="en-US" sz="1600" dirty="0" smtClean="0">
                <a:solidFill>
                  <a:srgbClr val="FFFFFF"/>
                </a:solidFill>
              </a:rPr>
              <a:t>WKS/</a:t>
            </a:r>
            <a:r>
              <a:rPr lang="en-US" sz="1600" dirty="0" err="1" smtClean="0">
                <a:solidFill>
                  <a:srgbClr val="FFFFFF"/>
                </a:solidFill>
              </a:rPr>
              <a:t>AlchemyLanguage</a:t>
            </a:r>
            <a:r>
              <a:rPr lang="en-US" sz="1600" dirty="0" smtClean="0">
                <a:solidFill>
                  <a:srgbClr val="FFFFFF"/>
                </a:solidFill>
              </a:rPr>
              <a:t> (custom models)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International Business Machines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2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7" descr="https://d262ilb51hltx0.cloudfront.net/max/2000/1*POphruxDQuT8TouwNx5p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90600"/>
            <a:ext cx="21082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21399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13187" r="3102" b="12163"/>
          <a:stretch>
            <a:fillRect/>
          </a:stretch>
        </p:blipFill>
        <p:spPr bwMode="auto">
          <a:xfrm>
            <a:off x="2590800" y="1143000"/>
            <a:ext cx="4184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533400" y="2819400"/>
            <a:ext cx="3705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 "/>
                <a:ea typeface="MS PGothic" charset="0"/>
                <a:cs typeface="HelvNeue Light for IBM "/>
              </a:rPr>
              <a:t>The Challenge</a:t>
            </a:r>
          </a:p>
          <a:p>
            <a:pPr>
              <a:buFontTx/>
              <a:buChar char="•"/>
            </a:pPr>
            <a:r>
              <a:rPr lang="en-US" sz="1200" b="1" dirty="0" smtClean="0">
                <a:latin typeface="HelvNeue Light for IBM "/>
                <a:ea typeface="MS PGothic" charset="0"/>
                <a:cs typeface="HelvNeue Light for IBM "/>
              </a:rPr>
              <a:t>Online </a:t>
            </a:r>
            <a:r>
              <a:rPr lang="en-US" sz="1200" b="1" dirty="0">
                <a:latin typeface="HelvNeue Light for IBM "/>
                <a:ea typeface="MS PGothic" charset="0"/>
                <a:cs typeface="HelvNeue Light for IBM "/>
              </a:rPr>
              <a:t>and mobile shoppers need to have the same personalized shopping experience that they would in a store</a:t>
            </a:r>
            <a:endParaRPr lang="en-US" sz="900" dirty="0">
              <a:latin typeface="HelvNeue Light for IBM "/>
              <a:ea typeface="MS PGothic" charset="0"/>
              <a:cs typeface="HelvNeue Light for IBM "/>
            </a:endParaRPr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4448175" y="2870200"/>
            <a:ext cx="43148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 "/>
                <a:ea typeface="MS PGothic" charset="0"/>
                <a:cs typeface="HelvNeue Light for IBM "/>
              </a:rPr>
              <a:t>The Solution</a:t>
            </a:r>
          </a:p>
          <a:p>
            <a:pPr>
              <a:buFontTx/>
              <a:buChar char="•"/>
            </a:pPr>
            <a:r>
              <a:rPr lang="en-US" sz="1200" b="1" dirty="0">
                <a:latin typeface="HelvNeue Light for IBM "/>
                <a:ea typeface="MS PGothic" charset="0"/>
                <a:cs typeface="HelvNeue Light for IBM "/>
              </a:rPr>
              <a:t>Fluid’s Expert Personal Shopper replicates the personalized experience of talking with an expert to provide quick, accurate </a:t>
            </a:r>
            <a:r>
              <a:rPr lang="en-US" sz="1200" b="1" dirty="0" smtClean="0">
                <a:latin typeface="HelvNeue Light for IBM "/>
                <a:ea typeface="MS PGothic" charset="0"/>
                <a:cs typeface="HelvNeue Light for IBM "/>
              </a:rPr>
              <a:t>and personalized outwear recommendations that are tailored to their needs. </a:t>
            </a:r>
            <a:endParaRPr lang="en-US" sz="1200" b="1" dirty="0">
              <a:latin typeface="HelvNeue Light for IBM "/>
              <a:ea typeface="MS PGothic" charset="0"/>
              <a:cs typeface="HelvNeue Light for IBM "/>
            </a:endParaRP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2891630" y="4114800"/>
            <a:ext cx="54903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 "/>
                <a:ea typeface="MS PGothic" charset="0"/>
                <a:cs typeface="HelvNeue Light for IBM "/>
              </a:rPr>
              <a:t>The APIs</a:t>
            </a:r>
          </a:p>
          <a:p>
            <a:r>
              <a:rPr lang="en-US" sz="1200" b="1" dirty="0" smtClean="0">
                <a:latin typeface="HelvNeue Light for IBM "/>
                <a:ea typeface="MS PGothic" charset="0"/>
                <a:cs typeface="HelvNeue Light for IBM "/>
              </a:rPr>
              <a:t>Watson QA </a:t>
            </a:r>
            <a:endParaRPr lang="en-US" sz="1200" b="1" dirty="0">
              <a:latin typeface="HelvNeue Light for IBM "/>
              <a:ea typeface="MS PGothic" charset="0"/>
              <a:cs typeface="HelvNeue Light for IBM "/>
            </a:endParaRPr>
          </a:p>
          <a:p>
            <a:r>
              <a:rPr lang="en-US" sz="1200" b="1" dirty="0" smtClean="0">
                <a:latin typeface="HelvNeue Light for IBM "/>
                <a:ea typeface="MS PGothic" charset="0"/>
                <a:cs typeface="HelvNeue Light for IBM "/>
              </a:rPr>
              <a:t>Moving towards </a:t>
            </a:r>
            <a:r>
              <a:rPr lang="en-US" sz="1200" b="1" dirty="0">
                <a:latin typeface="HelvNeue Light for IBM "/>
                <a:ea typeface="MS PGothic" charset="0"/>
                <a:cs typeface="HelvNeue Light for IBM "/>
              </a:rPr>
              <a:t>using </a:t>
            </a:r>
            <a:r>
              <a:rPr lang="en-US" sz="1200" b="1" dirty="0" smtClean="0">
                <a:latin typeface="HelvNeue Light for IBM "/>
                <a:ea typeface="MS PGothic" charset="0"/>
                <a:cs typeface="HelvNeue Light for IBM "/>
              </a:rPr>
              <a:t>Watson </a:t>
            </a:r>
            <a:r>
              <a:rPr lang="en-US" sz="1200" b="1" dirty="0" smtClean="0">
                <a:latin typeface="HelvNeue Light for IBM "/>
                <a:ea typeface="MS PGothic" charset="0"/>
                <a:cs typeface="HelvNeue Light for IBM "/>
              </a:rPr>
              <a:t>Knowledge </a:t>
            </a:r>
            <a:r>
              <a:rPr lang="en-US" sz="1200" b="1" dirty="0" smtClean="0">
                <a:latin typeface="HelvNeue Light for IBM "/>
                <a:ea typeface="MS PGothic" charset="0"/>
                <a:cs typeface="HelvNeue Light for IBM "/>
              </a:rPr>
              <a:t>Studio/Alchemy Language</a:t>
            </a:r>
            <a:endParaRPr lang="en-US" sz="1200" b="1" dirty="0">
              <a:latin typeface="HelvNeue Light for IBM "/>
              <a:ea typeface="MS PGothic" charset="0"/>
              <a:cs typeface="HelvNeue Light for IBM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2438400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HelvNeue Light for IBM "/>
                <a:cs typeface="HelvNeue Light for IBM "/>
              </a:rPr>
              <a:t>Creates e-commerce experiences and software that transform how people shop by personalizing the process. </a:t>
            </a:r>
            <a:endParaRPr lang="en-US" sz="1200" i="1" dirty="0">
              <a:latin typeface="HelvNeue Light for IBM "/>
              <a:cs typeface="HelvNeue Light for IBM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410200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  <a:cs typeface="HelvNeue Light for IBM"/>
                <a:hlinkClick r:id="rId6"/>
              </a:rPr>
              <a:t>http</a:t>
            </a:r>
            <a:r>
              <a:rPr lang="en-US" sz="1200" dirty="0">
                <a:latin typeface="+mn-lt"/>
                <a:cs typeface="HelvNeue Light for IBM"/>
                <a:hlinkClick r:id="rId6"/>
              </a:rPr>
              <a:t>://bit.ly/1nQbo29</a:t>
            </a:r>
            <a:r>
              <a:rPr lang="en-US" sz="1200" dirty="0">
                <a:latin typeface="+mn-lt"/>
                <a:cs typeface="HelvNeue Light for IBM"/>
              </a:rPr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1"/>
            <a:ext cx="5562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International Business Machines Corporation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105400"/>
            <a:ext cx="403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hlinkClick r:id="rId7"/>
              </a:rPr>
              <a:t>https://</a:t>
            </a:r>
            <a:r>
              <a:rPr lang="en-US" sz="1200" dirty="0" err="1">
                <a:hlinkClick r:id="rId7"/>
              </a:rPr>
              <a:t>www.youtube.com</a:t>
            </a:r>
            <a:r>
              <a:rPr lang="en-US" sz="1200" dirty="0">
                <a:hlinkClick r:id="rId7"/>
              </a:rPr>
              <a:t>/</a:t>
            </a:r>
            <a:r>
              <a:rPr lang="en-US" sz="1200" dirty="0" err="1">
                <a:hlinkClick r:id="rId7"/>
              </a:rPr>
              <a:t>watch?v</a:t>
            </a:r>
            <a:r>
              <a:rPr lang="en-US" sz="1200" dirty="0">
                <a:hlinkClick r:id="rId7"/>
              </a:rPr>
              <a:t>=x6p05Oc6Ih0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57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81000" y="28956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etica Neue" charset="0"/>
                <a:ea typeface="MS PGothic" charset="0"/>
              </a:rPr>
              <a:t>The Challenge</a:t>
            </a:r>
          </a:p>
          <a:p>
            <a:pPr eaLnBrk="1" hangingPunct="1">
              <a:buFontTx/>
              <a:buChar char="•"/>
            </a:pPr>
            <a:r>
              <a:rPr lang="en-US" sz="1200" b="1" dirty="0">
                <a:latin typeface="Helvetica Neue" charset="0"/>
                <a:ea typeface="MS PGothic" charset="0"/>
              </a:rPr>
              <a:t>How can you find the right wine for you, that pairs well with your meal?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733800" y="2870200"/>
            <a:ext cx="4524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etica Neue" charset="0"/>
                <a:ea typeface="MS PGothic" charset="0"/>
              </a:rPr>
              <a:t>The Solution</a:t>
            </a:r>
          </a:p>
          <a:p>
            <a:pPr eaLnBrk="1" hangingPunct="1">
              <a:buFontTx/>
              <a:buChar char="•"/>
            </a:pPr>
            <a:r>
              <a:rPr lang="en-US" sz="1200" b="1" dirty="0">
                <a:latin typeface="Helvetica Neue" charset="0"/>
                <a:ea typeface="MS PGothic" charset="0"/>
              </a:rPr>
              <a:t>Wine4.Me creates a personalized shopping experience that significantly increases the probability that consumers will purchase more wines they like.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66800"/>
            <a:ext cx="3722914" cy="127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048113" y="4457711"/>
            <a:ext cx="28082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etica Neue" charset="0"/>
                <a:ea typeface="MS PGothic" charset="0"/>
                <a:cs typeface="MS PGothic" charset="0"/>
              </a:rPr>
              <a:t>The APIs</a:t>
            </a:r>
          </a:p>
          <a:p>
            <a:pPr eaLnBrk="1" hangingPunct="1"/>
            <a:r>
              <a:rPr lang="en-US" sz="1200" b="1" dirty="0">
                <a:latin typeface="Helvetica Neue" charset="0"/>
                <a:ea typeface="MS PGothic" charset="0"/>
                <a:cs typeface="MS PGothic" charset="0"/>
              </a:rPr>
              <a:t>Natural Language Classifier</a:t>
            </a:r>
          </a:p>
          <a:p>
            <a:pPr eaLnBrk="1" hangingPunct="1"/>
            <a:endParaRPr lang="en-US" b="1" dirty="0">
              <a:solidFill>
                <a:srgbClr val="009ED6"/>
              </a:solidFill>
              <a:latin typeface="Helvetica Neue" charset="0"/>
              <a:ea typeface="MS PGothic" charset="0"/>
              <a:cs typeface="MS P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4864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  <a:cs typeface="HelvNeue Light for IBM"/>
                <a:hlinkClick r:id="rId3"/>
              </a:rPr>
              <a:t>http</a:t>
            </a:r>
            <a:r>
              <a:rPr lang="en-US" sz="1200" dirty="0">
                <a:latin typeface="+mn-lt"/>
                <a:cs typeface="HelvNeue Light for IBM"/>
                <a:hlinkClick r:id="rId3"/>
              </a:rPr>
              <a:t>://wine4.me/ </a:t>
            </a:r>
            <a:endParaRPr lang="en-US" sz="1200" dirty="0">
              <a:latin typeface="+mn-lt"/>
              <a:cs typeface="HelvNeue Light for IBM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57912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www.youtube.com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watch?v</a:t>
            </a:r>
            <a:r>
              <a:rPr lang="en-US" sz="1200" dirty="0">
                <a:hlinkClick r:id="rId4"/>
              </a:rPr>
              <a:t>=</a:t>
            </a:r>
            <a:r>
              <a:rPr lang="en-US" sz="1200" dirty="0" err="1">
                <a:hlinkClick r:id="rId4"/>
              </a:rPr>
              <a:t>OWUwviuTtMM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66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0637"/>
            <a:ext cx="3117850" cy="8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914400" y="2433637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/>
            <a:r>
              <a:rPr lang="en-US" sz="1200" i="1" dirty="0" smtClean="0">
                <a:latin typeface="HelvNeue Light for IBM"/>
                <a:cs typeface="HelvNeue Light for IBM"/>
              </a:rPr>
              <a:t>A software solution that enables clients to gain a richer understanding of global science and technology resources. Clients can search thousands of networks for results, and visualize this data to create insights. </a:t>
            </a:r>
            <a:endParaRPr lang="en-US" sz="1200" i="1" dirty="0">
              <a:latin typeface="HelvNeue Light for IBM"/>
              <a:cs typeface="HelvNeue Light for IBM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13158" y="3125043"/>
            <a:ext cx="3417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Challenge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HelvNeue Light for IBM"/>
                <a:ea typeface="MS PGothic" charset="0"/>
                <a:cs typeface="HelvNeue Light for IBM"/>
              </a:rPr>
              <a:t>It is challenging to visualize the results of thousands of global scientific data sources. </a:t>
            </a:r>
            <a:endParaRPr lang="en-US" sz="1200" b="1" dirty="0">
              <a:latin typeface="HelvNeue Light for IBM"/>
              <a:ea typeface="MS PGothic" charset="0"/>
              <a:cs typeface="HelvNeue Light for IBM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071812" y="4379972"/>
            <a:ext cx="3417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APIs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sz="1200" b="1" dirty="0" smtClean="0">
                <a:latin typeface="HelvNeue Light for IBM"/>
                <a:ea typeface="MS PGothic" charset="0"/>
                <a:cs typeface="HelvNeue Light for IBM"/>
              </a:rPr>
              <a:t>Sentiment Analysis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sz="1200" b="1" dirty="0" err="1" smtClean="0">
                <a:latin typeface="HelvNeue Light for IBM"/>
                <a:ea typeface="MS PGothic" charset="0"/>
                <a:cs typeface="HelvNeue Light for IBM"/>
              </a:rPr>
              <a:t>AlchemyLanguage</a:t>
            </a:r>
            <a:r>
              <a:rPr lang="en-US" sz="1200" b="1" dirty="0" smtClean="0">
                <a:latin typeface="HelvNeue Light for IBM"/>
                <a:ea typeface="MS PGothic" charset="0"/>
                <a:cs typeface="HelvNeue Light for IBM"/>
              </a:rPr>
              <a:t> Keywords/Entities/Concepts/Taxonomy</a:t>
            </a:r>
            <a:endParaRPr lang="en-US" sz="1200" b="1" dirty="0">
              <a:latin typeface="HelvNeue Light for IBM"/>
              <a:ea typeface="MS PGothic" charset="0"/>
              <a:cs typeface="HelvNeue Light for IBM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946468" y="3125380"/>
            <a:ext cx="46641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Solution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Neue Light for IBM"/>
                <a:ea typeface="MS PGothic" charset="0"/>
                <a:cs typeface="HelvNeue Light for IBM"/>
              </a:rPr>
              <a:t>Inno360 spans a number of key workflows and tasks to help find, engage and collaborate with both external innovators and colleagues.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457200"/>
            <a:ext cx="609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hlinkClick r:id="rId3"/>
            </a:endParaRPr>
          </a:p>
          <a:p>
            <a:endParaRPr lang="en-US" sz="2000" dirty="0">
              <a:hlinkClick r:id="rId3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4864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2"/>
                </a:solidFill>
                <a:hlinkClick r:id="rId3"/>
              </a:rPr>
              <a:t>://vimeo.com/143275739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pw: watson</a:t>
            </a: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914400" y="2057400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/>
            <a:r>
              <a:rPr lang="en-US" sz="1200" i="1" dirty="0"/>
              <a:t>P</a:t>
            </a:r>
            <a:r>
              <a:rPr lang="en-US" sz="1200" i="1" dirty="0" smtClean="0"/>
              <a:t>rovides </a:t>
            </a:r>
            <a:r>
              <a:rPr lang="en-US" sz="1200" i="1" dirty="0"/>
              <a:t>advanced conversational capabilities for enterprise customers and is currently deploying Intelligent Virtual Assistant solutions in the enterprise space on various </a:t>
            </a:r>
            <a:r>
              <a:rPr lang="en-US" sz="1200" i="1" dirty="0" smtClean="0"/>
              <a:t>channels</a:t>
            </a:r>
            <a:endParaRPr lang="en-US" sz="1200" i="1" dirty="0">
              <a:latin typeface="HelvNeue Light for IBM"/>
              <a:cs typeface="HelvNeue Light for IBM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13158" y="2895600"/>
            <a:ext cx="3417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Challenge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HelvNeue Light for IBM"/>
                <a:ea typeface="MS PGothic" charset="0"/>
                <a:cs typeface="HelvNeue Light for IBM"/>
              </a:rPr>
              <a:t>It is challenging to create a 1:1 repeatable   digital experience. </a:t>
            </a:r>
            <a:endParaRPr lang="en-US" sz="1200" b="1" dirty="0">
              <a:latin typeface="HelvNeue Light for IBM"/>
              <a:ea typeface="MS PGothic" charset="0"/>
              <a:cs typeface="HelvNeue Light for IBM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667000" y="4648200"/>
            <a:ext cx="259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APIs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sz="1200" b="1" dirty="0" smtClean="0">
                <a:solidFill>
                  <a:srgbClr val="FFFFFF"/>
                </a:solidFill>
                <a:latin typeface="HelvNeue Light for IBM"/>
                <a:ea typeface="MS PGothic" charset="0"/>
                <a:cs typeface="HelvNeue Light for IBM"/>
              </a:rPr>
              <a:t>Text to Speech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sz="1200" b="1" dirty="0" smtClean="0">
                <a:solidFill>
                  <a:srgbClr val="FFFFFF"/>
                </a:solidFill>
                <a:latin typeface="HelvNeue Light for IBM"/>
                <a:ea typeface="MS PGothic" charset="0"/>
                <a:cs typeface="HelvNeue Light for IBM"/>
              </a:rPr>
              <a:t>Language Identification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946468" y="2895937"/>
            <a:ext cx="466413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</a:t>
            </a:r>
            <a:r>
              <a:rPr lang="en-US" dirty="0" smtClean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Solution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 smtClean="0"/>
              <a:t>Creating </a:t>
            </a:r>
            <a:r>
              <a:rPr lang="en-US" sz="1200" dirty="0"/>
              <a:t>industry-leading intelligent virtual assistants (IVAs) 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/>
              <a:t>Providing </a:t>
            </a:r>
            <a:r>
              <a:rPr lang="en-US" sz="1200" dirty="0"/>
              <a:t>personalized service on the customer’s </a:t>
            </a:r>
            <a:r>
              <a:rPr lang="en-US" sz="1200" dirty="0" smtClean="0"/>
              <a:t>terms anytime</a:t>
            </a:r>
            <a:r>
              <a:rPr lang="en-US" sz="1200" dirty="0"/>
              <a:t>, anywhere, through conversation 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/>
              <a:t>Interacting </a:t>
            </a:r>
            <a:r>
              <a:rPr lang="en-US" sz="1200" dirty="0"/>
              <a:t>with customers the way they want—talk, tap, type 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/>
              <a:t>Delivering </a:t>
            </a:r>
            <a:r>
              <a:rPr lang="en-US" sz="1200" dirty="0"/>
              <a:t>solutions that revolutionize how technology interacts with people 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/>
              <a:t>Capturing </a:t>
            </a:r>
            <a:r>
              <a:rPr lang="en-US" sz="1200" dirty="0"/>
              <a:t>valuable customer insights </a:t>
            </a:r>
          </a:p>
          <a:p>
            <a:pPr eaLnBrk="1" hangingPunct="1"/>
            <a:endParaRPr lang="en-US" dirty="0">
              <a:solidFill>
                <a:srgbClr val="009ED6"/>
              </a:solidFill>
              <a:latin typeface="HelvNeue Light for IBM"/>
              <a:ea typeface="MS PGothic" charset="0"/>
              <a:cs typeface="HelvNeue Light for IB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457200"/>
            <a:ext cx="609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10668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next IT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48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http://www.nextit.com/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562600" cy="244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2016 International Business Machines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9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914400" y="2433637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/>
            <a:r>
              <a:rPr lang="en-US" sz="1200" dirty="0"/>
              <a:t>Resolver assists businesses to effectively resolve customer issues by helping businesses to effectively understood the consumers issues and to auto predict the best personalized resolution for that consumer.</a:t>
            </a:r>
            <a:endParaRPr lang="en-US" sz="1200" i="1" dirty="0">
              <a:latin typeface="HelvNeue Light for IBM"/>
              <a:cs typeface="HelvNeue Light for IBM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13158" y="3125043"/>
            <a:ext cx="3417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Challenge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sz="1200" b="1" dirty="0"/>
              <a:t>Consumers remain loyal as their issues were simply </a:t>
            </a:r>
            <a:r>
              <a:rPr lang="en-US" sz="1200" b="1" dirty="0" smtClean="0"/>
              <a:t>resolved</a:t>
            </a:r>
            <a:endParaRPr lang="en-US" sz="1200" b="1" dirty="0">
              <a:latin typeface="HelvNeue Light for IBM"/>
              <a:ea typeface="MS PGothic" charset="0"/>
              <a:cs typeface="HelvNeue Light for IBM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57200" y="4419600"/>
            <a:ext cx="2667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APIs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sz="1200" b="1" dirty="0" smtClean="0">
                <a:solidFill>
                  <a:srgbClr val="FFFFFF"/>
                </a:solidFill>
                <a:latin typeface="HelvNeue Light for IBM"/>
                <a:ea typeface="MS PGothic" charset="0"/>
                <a:cs typeface="HelvNeue Light for IBM"/>
              </a:rPr>
              <a:t>Natural Language Classifier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sz="1200" b="1" dirty="0" smtClean="0">
                <a:solidFill>
                  <a:srgbClr val="FFFFFF"/>
                </a:solidFill>
                <a:latin typeface="HelvNeue Light for IBM"/>
                <a:ea typeface="MS PGothic" charset="0"/>
                <a:cs typeface="HelvNeue Light for IBM"/>
              </a:rPr>
              <a:t>Entity Extraction</a:t>
            </a:r>
          </a:p>
          <a:p>
            <a:pPr marL="171450" indent="-171450" eaLnBrk="1" hangingPunct="1">
              <a:buFont typeface="Arial"/>
              <a:buChar char="•"/>
            </a:pPr>
            <a:r>
              <a:rPr lang="en-US" sz="1200" b="1" dirty="0" smtClean="0">
                <a:solidFill>
                  <a:srgbClr val="FFFFFF"/>
                </a:solidFill>
                <a:latin typeface="HelvNeue Light for IBM"/>
                <a:ea typeface="MS PGothic" charset="0"/>
                <a:cs typeface="HelvNeue Light for IBM"/>
              </a:rPr>
              <a:t>Keyword Extraction</a:t>
            </a:r>
            <a:endParaRPr lang="en-US" sz="1200" b="1" dirty="0">
              <a:solidFill>
                <a:srgbClr val="FFFFFF"/>
              </a:solidFill>
              <a:latin typeface="HelvNeue Light for IBM"/>
              <a:ea typeface="MS PGothic" charset="0"/>
              <a:cs typeface="HelvNeue Light for IBM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946468" y="3125380"/>
            <a:ext cx="46641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dirty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The </a:t>
            </a:r>
            <a:r>
              <a:rPr lang="en-US" dirty="0" smtClean="0">
                <a:solidFill>
                  <a:srgbClr val="009ED6"/>
                </a:solidFill>
                <a:latin typeface="HelvNeue Light for IBM"/>
                <a:ea typeface="MS PGothic" charset="0"/>
                <a:cs typeface="HelvNeue Light for IBM"/>
              </a:rPr>
              <a:t>Solution</a:t>
            </a:r>
          </a:p>
          <a:p>
            <a:pPr marL="171450" indent="-171450">
              <a:buFont typeface="Arial"/>
              <a:buChar char="•"/>
            </a:pPr>
            <a:r>
              <a:rPr lang="en-US" sz="1200" b="1" dirty="0"/>
              <a:t>Personalized resolution uses Watson AI to auto predict the best resolution based on profile insights, emotion and previous issues resolution.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457200"/>
            <a:ext cx="609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0668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Resolver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15000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6"/>
                </a:solidFill>
                <a:latin typeface="+mn-lt"/>
                <a:ea typeface="Lucida Grande"/>
                <a:cs typeface="Lucida Grande"/>
              </a:rPr>
              <a:t>https://vimeo.com/72630634</a:t>
            </a:r>
            <a:endParaRPr lang="en-US" sz="1200" u="sng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International Business Machines Corporation</a:t>
            </a:r>
            <a:endParaRPr lang="en-US"/>
          </a:p>
        </p:txBody>
      </p:sp>
      <p:sp>
        <p:nvSpPr>
          <p:cNvPr id="5" name="Shape 522"/>
          <p:cNvSpPr/>
          <p:nvPr/>
        </p:nvSpPr>
        <p:spPr>
          <a:xfrm>
            <a:off x="473427" y="3362729"/>
            <a:ext cx="2631797" cy="16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71450">
              <a:spcBef>
                <a:spcPts val="600"/>
              </a:spcBef>
              <a:defRPr sz="1600" b="1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/>
              <a:t>Knows Your Consumer</a:t>
            </a:r>
          </a:p>
          <a:p>
            <a:pPr indent="171450">
              <a:spcBef>
                <a:spcPts val="600"/>
              </a:spcBef>
              <a:defRPr sz="16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solidFill>
                  <a:srgbClr val="FFFFFF"/>
                </a:solidFill>
              </a:rPr>
              <a:t>Dialogue is based not only on demographics and health status, but also on benefits, interests and behavioral characteristics.</a:t>
            </a:r>
          </a:p>
        </p:txBody>
      </p:sp>
      <p:grpSp>
        <p:nvGrpSpPr>
          <p:cNvPr id="6" name="Group 525"/>
          <p:cNvGrpSpPr/>
          <p:nvPr/>
        </p:nvGrpSpPr>
        <p:grpSpPr>
          <a:xfrm>
            <a:off x="504279" y="1143000"/>
            <a:ext cx="8434140" cy="1940413"/>
            <a:chOff x="-1" y="-1"/>
            <a:chExt cx="8434139" cy="1940412"/>
          </a:xfrm>
        </p:grpSpPr>
        <p:sp>
          <p:nvSpPr>
            <p:cNvPr id="7" name="Shape 523"/>
            <p:cNvSpPr/>
            <p:nvPr/>
          </p:nvSpPr>
          <p:spPr>
            <a:xfrm>
              <a:off x="-1" y="-1"/>
              <a:ext cx="8434139" cy="1940412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42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4200"/>
            </a:p>
          </p:txBody>
        </p:sp>
        <p:sp>
          <p:nvSpPr>
            <p:cNvPr id="8" name="Shape 524"/>
            <p:cNvSpPr/>
            <p:nvPr/>
          </p:nvSpPr>
          <p:spPr>
            <a:xfrm>
              <a:off x="3305720" y="304799"/>
              <a:ext cx="4949448" cy="132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600"/>
                </a:spcBef>
                <a:defRPr sz="2000">
                  <a:solidFill>
                    <a:srgbClr val="474747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rPr dirty="0"/>
                <a:t>An intelligent personal guide to health optimization that drives engagement through a dynamic and informed health dialogue. </a:t>
              </a:r>
            </a:p>
          </p:txBody>
        </p:sp>
      </p:grpSp>
      <p:sp>
        <p:nvSpPr>
          <p:cNvPr id="9" name="Shape 526"/>
          <p:cNvSpPr/>
          <p:nvPr/>
        </p:nvSpPr>
        <p:spPr>
          <a:xfrm>
            <a:off x="3279666" y="3407179"/>
            <a:ext cx="2631798" cy="16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71450">
              <a:spcBef>
                <a:spcPts val="600"/>
              </a:spcBef>
              <a:defRPr sz="1600" b="1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/>
              <a:t>Learns Your Resources</a:t>
            </a:r>
          </a:p>
          <a:p>
            <a:pPr indent="171450">
              <a:spcBef>
                <a:spcPts val="600"/>
              </a:spcBef>
              <a:defRPr sz="16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solidFill>
                  <a:srgbClr val="FFFFFF"/>
                </a:solidFill>
              </a:rPr>
              <a:t>Knows the consumers’ available resources and incorporates them into meaningful conversations with the user. </a:t>
            </a:r>
          </a:p>
        </p:txBody>
      </p:sp>
      <p:sp>
        <p:nvSpPr>
          <p:cNvPr id="10" name="Shape 527"/>
          <p:cNvSpPr/>
          <p:nvPr/>
        </p:nvSpPr>
        <p:spPr>
          <a:xfrm>
            <a:off x="6085907" y="3352800"/>
            <a:ext cx="2883368" cy="16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71450">
              <a:spcBef>
                <a:spcPts val="600"/>
              </a:spcBef>
              <a:defRPr sz="1600" b="1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/>
              <a:t>Discovers and Refines Over Time</a:t>
            </a:r>
          </a:p>
          <a:p>
            <a:pPr indent="171450">
              <a:spcBef>
                <a:spcPts val="600"/>
              </a:spcBef>
              <a:defRPr sz="16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solidFill>
                  <a:srgbClr val="FFFFFF"/>
                </a:solidFill>
              </a:rPr>
              <a:t>Ongoing, interactive engagement provides dynamic insight that refines user recommendations over time. </a:t>
            </a:r>
          </a:p>
        </p:txBody>
      </p:sp>
      <p:grpSp>
        <p:nvGrpSpPr>
          <p:cNvPr id="11" name="Group 530" descr="CW_Concierge_vert_rev.png"/>
          <p:cNvGrpSpPr/>
          <p:nvPr/>
        </p:nvGrpSpPr>
        <p:grpSpPr>
          <a:xfrm>
            <a:off x="1014342" y="1700385"/>
            <a:ext cx="2314234" cy="883753"/>
            <a:chOff x="0" y="0"/>
            <a:chExt cx="2314232" cy="883751"/>
          </a:xfrm>
        </p:grpSpPr>
        <p:sp>
          <p:nvSpPr>
            <p:cNvPr id="12" name="Shape 528"/>
            <p:cNvSpPr/>
            <p:nvPr/>
          </p:nvSpPr>
          <p:spPr>
            <a:xfrm>
              <a:off x="-1" y="0"/>
              <a:ext cx="2314233" cy="883752"/>
            </a:xfrm>
            <a:prstGeom prst="rect">
              <a:avLst/>
            </a:prstGeom>
            <a:solidFill>
              <a:srgbClr val="0075A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pic>
          <p:nvPicPr>
            <p:cNvPr id="13" name="image4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314234" cy="8837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" name="Rectangle 13"/>
          <p:cNvSpPr/>
          <p:nvPr/>
        </p:nvSpPr>
        <p:spPr>
          <a:xfrm>
            <a:off x="518155" y="525780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ED6"/>
                </a:solidFill>
                <a:latin typeface="Helvetica Neue" charset="0"/>
                <a:ea typeface="MS PGothic" charset="0"/>
                <a:cs typeface="MS PGothic" charset="0"/>
              </a:rPr>
              <a:t>The APIs</a:t>
            </a:r>
          </a:p>
          <a:p>
            <a:pPr eaLnBrk="1" hangingPunct="1"/>
            <a:r>
              <a:rPr lang="en-US" sz="1200" b="1" dirty="0">
                <a:latin typeface="+mn-lt"/>
                <a:ea typeface="MS PGothic" charset="0"/>
                <a:cs typeface="MS PGothic" charset="0"/>
              </a:rPr>
              <a:t>Natural Language </a:t>
            </a:r>
            <a:r>
              <a:rPr lang="en-US" sz="1200" b="1" dirty="0" smtClean="0">
                <a:latin typeface="+mn-lt"/>
                <a:ea typeface="MS PGothic" charset="0"/>
                <a:cs typeface="MS PGothic" charset="0"/>
              </a:rPr>
              <a:t>Classifier/</a:t>
            </a:r>
            <a:r>
              <a:rPr lang="en-US" sz="1200" b="1" dirty="0" smtClean="0">
                <a:latin typeface="+mn-lt"/>
                <a:ea typeface="MS PGothic" charset="0"/>
                <a:cs typeface="MS PGothic" charset="0"/>
              </a:rPr>
              <a:t>Dialog(Conversation)   </a:t>
            </a:r>
            <a:endParaRPr lang="en-US" sz="1200" b="1" dirty="0">
              <a:latin typeface="+mn-lt"/>
              <a:ea typeface="MS PGothic" charset="0"/>
              <a:cs typeface="MS PGoth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5486400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www.youtube.com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watch?v</a:t>
            </a:r>
            <a:r>
              <a:rPr lang="en-US" sz="1200" dirty="0">
                <a:hlinkClick r:id="rId3"/>
              </a:rPr>
              <a:t>=XqHn1AS9Jp0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664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9" grpId="0" animBg="1" advAuto="0"/>
      <p:bldP spid="1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473427" y="3798105"/>
            <a:ext cx="2631797" cy="16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71450">
              <a:spcBef>
                <a:spcPts val="600"/>
              </a:spcBef>
              <a:defRPr sz="1600" b="1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/>
              <a:t>Knows Your Consumer</a:t>
            </a:r>
          </a:p>
          <a:p>
            <a:pPr indent="171450">
              <a:spcBef>
                <a:spcPts val="600"/>
              </a:spcBef>
              <a:defRPr sz="16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solidFill>
                  <a:srgbClr val="FFFFFF"/>
                </a:solidFill>
              </a:rPr>
              <a:t>Dialogue is based not only on demographics and health status, but also on benefits, interests and behavioral characteristics.</a:t>
            </a:r>
          </a:p>
        </p:txBody>
      </p:sp>
      <p:grpSp>
        <p:nvGrpSpPr>
          <p:cNvPr id="525" name="Group 525"/>
          <p:cNvGrpSpPr/>
          <p:nvPr/>
        </p:nvGrpSpPr>
        <p:grpSpPr>
          <a:xfrm>
            <a:off x="504279" y="1770149"/>
            <a:ext cx="8434140" cy="1940413"/>
            <a:chOff x="-1" y="-1"/>
            <a:chExt cx="8434139" cy="1940412"/>
          </a:xfrm>
        </p:grpSpPr>
        <p:sp>
          <p:nvSpPr>
            <p:cNvPr id="523" name="Shape 523"/>
            <p:cNvSpPr/>
            <p:nvPr/>
          </p:nvSpPr>
          <p:spPr>
            <a:xfrm>
              <a:off x="-1" y="-1"/>
              <a:ext cx="8434139" cy="1940412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42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420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31129" y="486161"/>
              <a:ext cx="4949448" cy="132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600"/>
                </a:spcBef>
                <a:defRPr sz="2000">
                  <a:solidFill>
                    <a:srgbClr val="474747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An intelligent personal guide to health optimization that drives engagement through a dynamic and informed health dialogue. </a:t>
              </a:r>
            </a:p>
          </p:txBody>
        </p:sp>
      </p:grpSp>
      <p:sp>
        <p:nvSpPr>
          <p:cNvPr id="526" name="Shape 526"/>
          <p:cNvSpPr/>
          <p:nvPr/>
        </p:nvSpPr>
        <p:spPr>
          <a:xfrm>
            <a:off x="3279666" y="3842555"/>
            <a:ext cx="2631798" cy="16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71450">
              <a:spcBef>
                <a:spcPts val="600"/>
              </a:spcBef>
              <a:defRPr sz="1600" b="1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/>
              <a:t>Learns Your Resources</a:t>
            </a:r>
          </a:p>
          <a:p>
            <a:pPr indent="171450">
              <a:spcBef>
                <a:spcPts val="600"/>
              </a:spcBef>
              <a:defRPr sz="16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solidFill>
                  <a:srgbClr val="FFFFFF"/>
                </a:solidFill>
              </a:rPr>
              <a:t>Knows the consumers’ available resources and incorporates them into meaningful conversations with the user. </a:t>
            </a:r>
          </a:p>
        </p:txBody>
      </p:sp>
      <p:sp>
        <p:nvSpPr>
          <p:cNvPr id="527" name="Shape 527"/>
          <p:cNvSpPr/>
          <p:nvPr/>
        </p:nvSpPr>
        <p:spPr>
          <a:xfrm>
            <a:off x="6085907" y="3788176"/>
            <a:ext cx="2883368" cy="16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71450">
              <a:spcBef>
                <a:spcPts val="600"/>
              </a:spcBef>
              <a:defRPr sz="1600" b="1"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/>
              <a:t>Discovers and Refines Over Time</a:t>
            </a:r>
          </a:p>
          <a:p>
            <a:pPr indent="171450">
              <a:spcBef>
                <a:spcPts val="600"/>
              </a:spcBef>
              <a:defRPr sz="16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1600" dirty="0">
                <a:solidFill>
                  <a:srgbClr val="FFFFFF"/>
                </a:solidFill>
              </a:rPr>
              <a:t>Ongoing, interactive engagement provides dynamic insight that refines user recommendations over time. </a:t>
            </a:r>
          </a:p>
        </p:txBody>
      </p:sp>
      <p:grpSp>
        <p:nvGrpSpPr>
          <p:cNvPr id="530" name="Group 530" descr="CW_Concierge_vert_rev.png"/>
          <p:cNvGrpSpPr/>
          <p:nvPr/>
        </p:nvGrpSpPr>
        <p:grpSpPr>
          <a:xfrm>
            <a:off x="1014342" y="2327534"/>
            <a:ext cx="2314234" cy="883753"/>
            <a:chOff x="0" y="0"/>
            <a:chExt cx="2314232" cy="883751"/>
          </a:xfrm>
        </p:grpSpPr>
        <p:sp>
          <p:nvSpPr>
            <p:cNvPr id="528" name="Shape 528"/>
            <p:cNvSpPr/>
            <p:nvPr/>
          </p:nvSpPr>
          <p:spPr>
            <a:xfrm>
              <a:off x="-1" y="0"/>
              <a:ext cx="2314233" cy="883752"/>
            </a:xfrm>
            <a:prstGeom prst="rect">
              <a:avLst/>
            </a:prstGeom>
            <a:solidFill>
              <a:srgbClr val="0075A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pic>
          <p:nvPicPr>
            <p:cNvPr id="529" name="image4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314234" cy="8837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1" name="Shape 531"/>
          <p:cNvSpPr>
            <a:spLocks noGrp="1"/>
          </p:cNvSpPr>
          <p:nvPr>
            <p:ph type="title" idx="4294967295"/>
          </p:nvPr>
        </p:nvSpPr>
        <p:spPr>
          <a:xfrm>
            <a:off x="380999" y="304800"/>
            <a:ext cx="7315201" cy="1371600"/>
          </a:xfrm>
          <a:prstGeom prst="rect">
            <a:avLst/>
          </a:prstGeom>
        </p:spPr>
        <p:txBody>
          <a:bodyPr/>
          <a:lstStyle/>
          <a:p>
            <a:r>
              <a:rPr dirty="0"/>
              <a:t>CaféWell Concierge - Value </a:t>
            </a:r>
            <a:r>
              <a:rPr dirty="0" smtClean="0"/>
              <a:t>Proposition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518155" y="57060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ED6"/>
                </a:solidFill>
                <a:latin typeface="Helvetica Neue" charset="0"/>
                <a:ea typeface="MS PGothic" charset="0"/>
                <a:cs typeface="MS PGothic" charset="0"/>
              </a:rPr>
              <a:t>The APIs</a:t>
            </a:r>
          </a:p>
          <a:p>
            <a:pPr eaLnBrk="1" hangingPunct="1"/>
            <a:r>
              <a:rPr lang="en-US" sz="1200" b="1" dirty="0">
                <a:latin typeface="Helvetica Neue" charset="0"/>
                <a:ea typeface="MS PGothic" charset="0"/>
                <a:cs typeface="MS PGothic" charset="0"/>
              </a:rPr>
              <a:t>Natural Language </a:t>
            </a:r>
            <a:r>
              <a:rPr lang="en-US" sz="1200" b="1" dirty="0" smtClean="0">
                <a:latin typeface="Helvetica Neue" charset="0"/>
                <a:ea typeface="MS PGothic" charset="0"/>
                <a:cs typeface="MS PGothic" charset="0"/>
              </a:rPr>
              <a:t>Classifier/</a:t>
            </a:r>
            <a:r>
              <a:rPr lang="en-US" sz="1200" b="1" dirty="0" smtClean="0">
                <a:latin typeface="Helvetica Neue" charset="0"/>
                <a:ea typeface="MS PGothic" charset="0"/>
                <a:cs typeface="MS PGothic" charset="0"/>
              </a:rPr>
              <a:t>Dialog(Conversation)   </a:t>
            </a:r>
            <a:endParaRPr lang="en-US" sz="1200" b="1" dirty="0">
              <a:latin typeface="Helvetica Neue" charset="0"/>
              <a:ea typeface="MS PGothic" charset="0"/>
              <a:cs typeface="MS PGothic" charset="0"/>
            </a:endParaRPr>
          </a:p>
          <a:p>
            <a:pPr eaLnBrk="1" hangingPunct="1"/>
            <a:endParaRPr lang="en-US" b="1" dirty="0">
              <a:solidFill>
                <a:srgbClr val="009ED6"/>
              </a:solidFill>
              <a:latin typeface="Helvetica Neue" charset="0"/>
              <a:ea typeface="MS PGothic" charset="0"/>
              <a:cs typeface="MS PGothic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5867400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www.youtube.com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watch?v</a:t>
            </a:r>
            <a:r>
              <a:rPr lang="en-US" sz="1200" dirty="0">
                <a:hlinkClick r:id="rId3"/>
              </a:rPr>
              <a:t>=XqHn1AS9Jp0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18501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animBg="1" advAuto="0"/>
      <p:bldP spid="526" grpId="0" animBg="1" advAuto="0"/>
      <p:bldP spid="527" grpId="0" animBg="1" advAuto="0"/>
    </p:bldLst>
  </p:timing>
</p:sld>
</file>

<file path=ppt/theme/theme1.xml><?xml version="1.0" encoding="utf-8"?>
<a:theme xmlns:a="http://schemas.openxmlformats.org/drawingml/2006/main" name="Default Design">
  <a:themeElements>
    <a:clrScheme name="IBM_Watson 1">
      <a:dk1>
        <a:srgbClr val="EBEBED"/>
      </a:dk1>
      <a:lt1>
        <a:srgbClr val="FFFFFF"/>
      </a:lt1>
      <a:dk2>
        <a:srgbClr val="001934"/>
      </a:dk2>
      <a:lt2>
        <a:srgbClr val="FFFFFF"/>
      </a:lt2>
      <a:accent1>
        <a:srgbClr val="8CC63F"/>
      </a:accent1>
      <a:accent2>
        <a:srgbClr val="17AF4B"/>
      </a:accent2>
      <a:accent3>
        <a:srgbClr val="F19027"/>
      </a:accent3>
      <a:accent4>
        <a:srgbClr val="00B2EF"/>
      </a:accent4>
      <a:accent5>
        <a:srgbClr val="004266"/>
      </a:accent5>
      <a:accent6>
        <a:srgbClr val="83D1F5"/>
      </a:accent6>
      <a:hlink>
        <a:srgbClr val="00B2F2"/>
      </a:hlink>
      <a:folHlink>
        <a:srgbClr val="004069"/>
      </a:folHlink>
    </a:clrScheme>
    <a:fontScheme name="Default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1230"/>
        </a:lt1>
        <a:dk2>
          <a:srgbClr val="000000"/>
        </a:dk2>
        <a:lt2>
          <a:srgbClr val="EBEBED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000000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EBEBED"/>
        </a:dk1>
        <a:lt1>
          <a:srgbClr val="FFFFFF"/>
        </a:lt1>
        <a:dk2>
          <a:srgbClr val="001230"/>
        </a:dk2>
        <a:lt2>
          <a:srgbClr val="FFFFFF"/>
        </a:lt2>
        <a:accent1>
          <a:srgbClr val="00B2F2"/>
        </a:accent1>
        <a:accent2>
          <a:srgbClr val="004069"/>
        </a:accent2>
        <a:accent3>
          <a:srgbClr val="AAAAAD"/>
        </a:accent3>
        <a:accent4>
          <a:srgbClr val="DADADA"/>
        </a:accent4>
        <a:accent5>
          <a:srgbClr val="AAD5F7"/>
        </a:accent5>
        <a:accent6>
          <a:srgbClr val="00395E"/>
        </a:accent6>
        <a:hlink>
          <a:srgbClr val="6BC72B"/>
        </a:hlink>
        <a:folHlink>
          <a:srgbClr val="00B04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16242</TotalTime>
  <Words>1044</Words>
  <Application>Microsoft Macintosh PowerPoint</Application>
  <PresentationFormat>On-screen Show (4:3)</PresentationFormat>
  <Paragraphs>124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Custom Design</vt:lpstr>
      <vt:lpstr>1_Custom Design</vt:lpstr>
      <vt:lpstr>Watson Use Cases </vt:lpstr>
      <vt:lpstr>Powered-by-Watson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CaféWell Concierge - Value Proposition  </vt:lpstr>
      <vt:lpstr>Partner Demos and Applications</vt:lpstr>
      <vt:lpstr>PowerPoint Presentation</vt:lpstr>
    </vt:vector>
  </TitlesOfParts>
  <Company>VSA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lsadler</dc:creator>
  <cp:lastModifiedBy>Joseph Kozhaya</cp:lastModifiedBy>
  <cp:revision>165</cp:revision>
  <dcterms:created xsi:type="dcterms:W3CDTF">2014-02-19T16:27:13Z</dcterms:created>
  <dcterms:modified xsi:type="dcterms:W3CDTF">2016-07-13T02:12:22Z</dcterms:modified>
</cp:coreProperties>
</file>