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Roboto Slab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5536" autoAdjust="0"/>
  </p:normalViewPr>
  <p:slideViewPr>
    <p:cSldViewPr snapToGrid="0">
      <p:cViewPr varScale="1">
        <p:scale>
          <a:sx n="56" d="100"/>
          <a:sy n="56" d="100"/>
        </p:scale>
        <p:origin x="164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b1fb9650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b1fb9650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e53650b4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e53650b4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l-PL" dirty="0"/>
              <a:t>Założenie: poszczególne modele osobne dla rodzajów kuchni ze względu  na specyficzność nazewnictwa (np. potraw) - mogą mieć różną skuteczność działania. Dla przykładu utworzone zostały osobne modele dla kuchni amerykańskiej, europejskiej oraz wegetariańskiej. Należy jednak pamiętać, że poszczególne zbiory były wycinkiem i tak już okrojonych danych </a:t>
            </a:r>
            <a:r>
              <a:rPr lang="pl-PL" dirty="0" err="1"/>
              <a:t>danych</a:t>
            </a:r>
            <a:r>
              <a:rPr lang="pl-PL" dirty="0"/>
              <a:t> i np. dane dla kuchni wegetariańskiej były mocno niezbalansowane (1:10)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b1fb96504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b1fb96504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b1fb96504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b1fb96504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e53650b4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e53650b4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b1fb96504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b1fb96504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b1fb96504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b1fb96504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e53650b4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e53650b4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/>
              <a:t>Jako </a:t>
            </a:r>
            <a:r>
              <a:rPr lang="pl-PL" b="1" dirty="0" err="1"/>
              <a:t>feature</a:t>
            </a:r>
            <a:r>
              <a:rPr lang="pl-PL" b="1" dirty="0"/>
              <a:t> wybrana została dane z opinią opisową wystawioną przez klientów restauracji.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l-PL" dirty="0"/>
              <a:t>Większość rekordów posiadało opisową ocenę w dwóch ciągach tekstowych  - zrobiłyśmy przetworzenie, które taki rekord rozdzieliło na dwa osobne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-PL" dirty="0"/>
              <a:t>Usunięte zostały rekordy bez oceny opisowej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-PL" dirty="0"/>
              <a:t>Na danych: 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-PL" dirty="0"/>
              <a:t>usunięte zostały znaki interpunkcyjne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-PL" dirty="0"/>
              <a:t>zrobiona została </a:t>
            </a:r>
            <a:r>
              <a:rPr lang="pl-PL" dirty="0" err="1"/>
              <a:t>lematyzacja</a:t>
            </a:r>
            <a:endParaRPr lang="pl-PL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-PL" dirty="0"/>
              <a:t>Dodatkowo dla każdego rekordu wydzielona została informacja, z jakim rodzajem kuchni powiązana jest dana restauracja.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b1fb96504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b1fb96504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Oceny w obcych językach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l-PL" dirty="0"/>
              <a:t>Ocena była średnią wystawionych ocen - a komentarze były przypisane tylko dwa (nie znamy sposobu doboru wybranej recenzji)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e53650b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e53650b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-PL" dirty="0"/>
              <a:t>Większość ocen mieściła się w przedziale 3.5 - 4.5 (średnia ocena).</a:t>
            </a: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-PL" dirty="0"/>
              <a:t>Ocen negatywnych było stosunkowo mało.</a:t>
            </a: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-PL" dirty="0"/>
              <a:t>Na tej podstawie możemy zbudować model wykrywający z większą skutecznością opinie pozytywne (a nie model do klasycznej oceny sentymentu).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l-PL" dirty="0"/>
              <a:t>Ostateczny podział zbioru:</a:t>
            </a:r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l-PL" dirty="0"/>
              <a:t>Ocena &lt;= 3.0 - niepozytywna (0)</a:t>
            </a: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-PL" dirty="0"/>
              <a:t>Ocena &gt;= 4.5 - pozytywna (1)</a:t>
            </a: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-PL" dirty="0"/>
              <a:t>3.0 &lt; ocena &lt; 4.5 - neutralna, usunięto, żeby nie wprowadzać szumu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b1fb96504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b1fb96504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e53650b4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e53650b4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-PL" dirty="0" err="1"/>
              <a:t>Jupyter</a:t>
            </a:r>
            <a:r>
              <a:rPr lang="pl-PL" dirty="0"/>
              <a:t> Notebook, GitHub</a:t>
            </a: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-PL" dirty="0"/>
              <a:t>Wbudowane biblioteki </a:t>
            </a:r>
            <a:r>
              <a:rPr lang="pl-PL" dirty="0" err="1"/>
              <a:t>Pythona</a:t>
            </a:r>
            <a:r>
              <a:rPr lang="pl-PL" dirty="0"/>
              <a:t>: </a:t>
            </a:r>
            <a:r>
              <a:rPr lang="pl-PL" dirty="0" err="1"/>
              <a:t>numpy</a:t>
            </a:r>
            <a:r>
              <a:rPr lang="pl-PL" dirty="0"/>
              <a:t>, </a:t>
            </a:r>
            <a:r>
              <a:rPr lang="pl-PL" dirty="0" err="1"/>
              <a:t>pandas</a:t>
            </a:r>
            <a:r>
              <a:rPr lang="pl-PL" dirty="0"/>
              <a:t>, </a:t>
            </a:r>
            <a:r>
              <a:rPr lang="pl-PL" dirty="0" err="1"/>
              <a:t>regex</a:t>
            </a:r>
            <a:endParaRPr lang="pl-PL"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-PL" dirty="0"/>
              <a:t>Biblioteki do wizualizacji: </a:t>
            </a:r>
            <a:r>
              <a:rPr lang="pl-PL" dirty="0" err="1"/>
              <a:t>matplotlib</a:t>
            </a:r>
            <a:r>
              <a:rPr lang="pl-PL" dirty="0"/>
              <a:t>, </a:t>
            </a:r>
            <a:r>
              <a:rPr lang="pl-PL" dirty="0" err="1"/>
              <a:t>plotly</a:t>
            </a:r>
            <a:endParaRPr lang="pl-PL"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-PL" dirty="0"/>
              <a:t>Biblioteka </a:t>
            </a:r>
            <a:r>
              <a:rPr lang="pl-PL" dirty="0" err="1"/>
              <a:t>sklearn</a:t>
            </a:r>
            <a:r>
              <a:rPr lang="pl-PL" dirty="0"/>
              <a:t> (w tym modele: </a:t>
            </a:r>
            <a:r>
              <a:rPr lang="pl-PL" dirty="0" err="1"/>
              <a:t>LogisticRegression</a:t>
            </a:r>
            <a:r>
              <a:rPr lang="pl-PL" dirty="0"/>
              <a:t>, </a:t>
            </a:r>
            <a:r>
              <a:rPr lang="pl-PL" dirty="0" err="1"/>
              <a:t>BernoulliNB</a:t>
            </a:r>
            <a:r>
              <a:rPr lang="pl-PL" dirty="0"/>
              <a:t>, </a:t>
            </a:r>
            <a:r>
              <a:rPr lang="pl-PL" dirty="0" err="1"/>
              <a:t>KNeighborsClassifier</a:t>
            </a:r>
            <a:r>
              <a:rPr lang="pl-PL" dirty="0"/>
              <a:t>)</a:t>
            </a: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-PL" dirty="0"/>
              <a:t>Biblioteki do przetwarzania języka naturalnego: </a:t>
            </a:r>
            <a:r>
              <a:rPr lang="pl-PL" dirty="0" err="1"/>
              <a:t>spacy</a:t>
            </a:r>
            <a:r>
              <a:rPr lang="pl-PL" dirty="0"/>
              <a:t>, </a:t>
            </a:r>
            <a:r>
              <a:rPr lang="pl-PL" dirty="0" err="1"/>
              <a:t>gensim</a:t>
            </a:r>
            <a:r>
              <a:rPr lang="pl-PL" dirty="0"/>
              <a:t> (model glove-twitter-200)</a:t>
            </a: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-PL" dirty="0"/>
              <a:t>Biblioteka do budowania sieci neuronowych: </a:t>
            </a:r>
            <a:r>
              <a:rPr lang="pl-PL" dirty="0" err="1"/>
              <a:t>TensorFlow</a:t>
            </a:r>
            <a:r>
              <a:rPr lang="pl-PL" dirty="0"/>
              <a:t> z pakietem </a:t>
            </a:r>
            <a:r>
              <a:rPr lang="pl-PL" dirty="0" err="1"/>
              <a:t>Keras</a:t>
            </a:r>
            <a:endParaRPr lang="pl-PL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l-PL" dirty="0"/>
              <a:t>Zbudowano  dwukierunkowe rekurencyjne sieci neuronowe z warstwami </a:t>
            </a:r>
            <a:r>
              <a:rPr lang="pl-PL" dirty="0" err="1"/>
              <a:t>LSTM</a:t>
            </a:r>
            <a:r>
              <a:rPr lang="pl-PL" dirty="0"/>
              <a:t>/GRU i </a:t>
            </a:r>
            <a:r>
              <a:rPr lang="pl-PL" dirty="0" err="1"/>
              <a:t>Embedding</a:t>
            </a:r>
            <a:r>
              <a:rPr lang="pl-PL" dirty="0"/>
              <a:t>, wykorzystano także </a:t>
            </a:r>
            <a:r>
              <a:rPr lang="pl-PL" dirty="0" err="1"/>
              <a:t>pretrenowany</a:t>
            </a:r>
            <a:r>
              <a:rPr lang="pl-PL" dirty="0"/>
              <a:t> </a:t>
            </a:r>
            <a:r>
              <a:rPr lang="pl-PL" dirty="0" err="1"/>
              <a:t>embedding</a:t>
            </a:r>
            <a:r>
              <a:rPr lang="pl-PL" dirty="0"/>
              <a:t> </a:t>
            </a:r>
            <a:r>
              <a:rPr lang="pl-PL" dirty="0" err="1"/>
              <a:t>glove</a:t>
            </a:r>
            <a:r>
              <a:rPr lang="pl-PL" dirty="0"/>
              <a:t> z pakietu </a:t>
            </a:r>
            <a:r>
              <a:rPr lang="pl-PL" dirty="0" err="1"/>
              <a:t>gensim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b1fb96504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b1fb96504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mienbeneschi/krakow-ta-restaurans-data-raw?select=TA_restaurants_curated.cs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Projekt końcowy SDA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Analiza pozytywności w opiniach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 punktach gastronomicznych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87900" y="574776"/>
            <a:ext cx="8634300" cy="7235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Krzywe uczenia dla modeli RNN</a:t>
            </a:r>
            <a:br>
              <a:rPr lang="pl" dirty="0"/>
            </a:br>
            <a:r>
              <a:rPr lang="pl" sz="1600" dirty="0"/>
              <a:t>RNN  LSTM + Embedding               RNN (LSTM + pretrenowany       RNN (LSTM + pretrenowany</a:t>
            </a:r>
            <a:br>
              <a:rPr lang="pl" sz="1600" dirty="0"/>
            </a:br>
            <a:r>
              <a:rPr lang="pl" sz="1600" dirty="0"/>
              <a:t>                                                              embedding Glove)                          embedding Glove + warstwa </a:t>
            </a:r>
            <a:endParaRPr lang="pl-PL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dirty="0"/>
              <a:t>                                                                                                                          </a:t>
            </a:r>
            <a:r>
              <a:rPr lang="pl-PL" sz="1600" dirty="0" err="1"/>
              <a:t>Embedding</a:t>
            </a:r>
            <a:r>
              <a:rPr lang="pl-PL" sz="1600" dirty="0"/>
              <a:t>)</a:t>
            </a:r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298200"/>
            <a:ext cx="2303542" cy="3653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0775" y="1298201"/>
            <a:ext cx="2303542" cy="3653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3650" y="1298200"/>
            <a:ext cx="2442450" cy="3653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87899" y="458025"/>
            <a:ext cx="8531813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Ocena działania modeli dla poszczególnych kuchni</a:t>
            </a:r>
            <a:endParaRPr dirty="0"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pl" sz="24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2400" dirty="0"/>
              <a:t>Założenie: różna skuteczność działania modeli dla poszczególnych rodzajów kuchni ze względu  na specyficzność nazewnictwa (np. potraw)</a:t>
            </a:r>
            <a:endParaRPr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387900" y="0"/>
            <a:ext cx="8368200" cy="45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425" y="195250"/>
            <a:ext cx="6800850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550800"/>
            <a:ext cx="836820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 dalej?</a:t>
            </a:r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387900" y="1294325"/>
            <a:ext cx="8514560" cy="36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l" sz="2100" dirty="0"/>
              <a:t>Dalszy preprocessing danych</a:t>
            </a:r>
            <a:endParaRPr sz="2100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l" sz="2100" dirty="0"/>
              <a:t>Sprawdzenie działania modelu przy innym podziale etykiet (progów ocen)</a:t>
            </a:r>
            <a:endParaRPr sz="2100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l" sz="2100" dirty="0"/>
              <a:t>Wypróbowanie rekurencyjnych sieci neuronowych seq2seq, w tym seq2seq z mechanizmem uwagi, lub fine-tuning transformatora</a:t>
            </a:r>
            <a:endParaRPr sz="2100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l" sz="2100" dirty="0"/>
              <a:t>Sprawdzenie, jak model się zachowuje na innych danych</a:t>
            </a:r>
            <a:endParaRPr sz="2100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l" sz="2100" dirty="0"/>
              <a:t>Opakowanie kodu w moduły (pliki .py)</a:t>
            </a:r>
            <a:endParaRPr sz="2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Analizowane dane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https://www.kaggle.com/damienbeneschi/krakow-ta-restaurans-data-raw?select=TA_restaurants_curated.csv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500" y="1957825"/>
            <a:ext cx="7046926" cy="295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Analiza problemu - zestawienie ilości opinii z podziałem na wystawioną ocenę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25" y="1682925"/>
            <a:ext cx="1401225" cy="269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8452" y="1615849"/>
            <a:ext cx="5179851" cy="282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Preprocessing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5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>
              <a:buSzPts val="1800"/>
              <a:buNone/>
            </a:pPr>
            <a:r>
              <a:rPr lang="pl" sz="2400" dirty="0"/>
              <a:t>Na zbiorze:</a:t>
            </a:r>
          </a:p>
          <a:p>
            <a:r>
              <a:rPr lang="pl" sz="2200" dirty="0"/>
              <a:t>Rozdzielenie recenzji z listy na dwa osobne rekordy</a:t>
            </a:r>
            <a:endParaRPr sz="2200" dirty="0"/>
          </a:p>
          <a:p>
            <a:r>
              <a:rPr lang="pl" sz="2200" dirty="0"/>
              <a:t>Usunięcie rekordów bez oceny opisowej</a:t>
            </a:r>
          </a:p>
          <a:p>
            <a:r>
              <a:rPr lang="pl" sz="2200" dirty="0"/>
              <a:t>Wydzielenie informacji o rodzaju kuchni</a:t>
            </a:r>
          </a:p>
          <a:p>
            <a:pPr marL="571500" lvl="1" indent="0">
              <a:buSzPts val="1800"/>
              <a:buNone/>
            </a:pPr>
            <a:endParaRPr lang="pl" sz="24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" sz="2400" dirty="0"/>
              <a:t>Na danych: </a:t>
            </a:r>
          </a:p>
          <a:p>
            <a:r>
              <a:rPr lang="pl-PL" sz="2200" dirty="0"/>
              <a:t>Usunięcie znaków interpunkcyjnych </a:t>
            </a:r>
          </a:p>
          <a:p>
            <a:r>
              <a:rPr lang="pl" sz="2200" dirty="0"/>
              <a:t>Lematyzacja</a:t>
            </a:r>
            <a:endParaRPr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Problemy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endParaRPr lang="pl" sz="2400" dirty="0"/>
          </a:p>
          <a:p>
            <a:pPr marL="285750" indent="-285750"/>
            <a:endParaRPr lang="pl" sz="2400" dirty="0"/>
          </a:p>
          <a:p>
            <a:pPr marL="285750" indent="-285750"/>
            <a:r>
              <a:rPr lang="pl" sz="2400" dirty="0"/>
              <a:t>Oceny w obcych językach</a:t>
            </a:r>
            <a:endParaRPr sz="2400" dirty="0"/>
          </a:p>
          <a:p>
            <a:pPr marL="285750" indent="-285750">
              <a:spcBef>
                <a:spcPts val="1200"/>
              </a:spcBef>
            </a:pPr>
            <a:r>
              <a:rPr lang="pl" sz="2400" dirty="0"/>
              <a:t>Nie znamy sposobu doboru wybranej recenzji</a:t>
            </a:r>
            <a:endParaRPr sz="2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700"/>
              <a:t>Kryteria wyboru etykiet</a:t>
            </a:r>
            <a:endParaRPr sz="390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87900" y="1239175"/>
            <a:ext cx="5288400" cy="3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endParaRPr lang="pl" sz="2400" dirty="0"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l" sz="2400" dirty="0"/>
              <a:t>Ocena &lt;= 3.0 – niepozytywna (0)</a:t>
            </a:r>
            <a:endParaRPr sz="2400"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2400" dirty="0"/>
              <a:t>Ocena &gt;= 4.5 – pozytywna (1)</a:t>
            </a:r>
            <a:endParaRPr sz="2400"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2400" dirty="0"/>
              <a:t>3.0 &lt; ocena &lt; 4.5 – neutralna (-)</a:t>
            </a:r>
            <a:endParaRPr sz="2400" dirty="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1800" y="2216150"/>
            <a:ext cx="2950500" cy="19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Finalne dane do nauki 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613" y="2151275"/>
            <a:ext cx="149542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4975" y="1489825"/>
            <a:ext cx="3411064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Technologie</a:t>
            </a:r>
            <a:endParaRPr dirty="0"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0" y="1277425"/>
            <a:ext cx="9037800" cy="36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2400" dirty="0"/>
              <a:t>Jupyter Notebook, GitHub</a:t>
            </a:r>
            <a:endParaRPr sz="2400"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2400" dirty="0"/>
              <a:t>numpy, pandas, regex</a:t>
            </a:r>
            <a:endParaRPr sz="2400"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2400" dirty="0"/>
              <a:t>matplotlib, plotly</a:t>
            </a:r>
            <a:endParaRPr sz="2400"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2400" dirty="0"/>
              <a:t>sklearn (w tym: LogisticRegression, BernoulliNB, KNeighborsClassifier)</a:t>
            </a:r>
            <a:endParaRPr sz="2400"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2400" dirty="0"/>
              <a:t>spacy, gensim (model glove-twitter-200)</a:t>
            </a:r>
            <a:endParaRPr sz="2400"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2400" dirty="0"/>
              <a:t>TensorFlow  + Keras</a:t>
            </a:r>
            <a:endParaRPr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Ocena wyników modeli</a:t>
            </a:r>
            <a:endParaRPr dirty="0"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0" y="1800550"/>
            <a:ext cx="742950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569</Words>
  <Application>Microsoft Office PowerPoint</Application>
  <PresentationFormat>Pokaz na ekranie (16:9)</PresentationFormat>
  <Paragraphs>72</Paragraphs>
  <Slides>14</Slides>
  <Notes>14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8" baseType="lpstr">
      <vt:lpstr>Arial</vt:lpstr>
      <vt:lpstr>Roboto Slab</vt:lpstr>
      <vt:lpstr>Roboto</vt:lpstr>
      <vt:lpstr>Marina</vt:lpstr>
      <vt:lpstr>Projekt końcowy SDA</vt:lpstr>
      <vt:lpstr>Analizowane dane</vt:lpstr>
      <vt:lpstr>Analiza problemu - zestawienie ilości opinii z podziałem na wystawioną ocenę</vt:lpstr>
      <vt:lpstr>Preprocessing</vt:lpstr>
      <vt:lpstr>Problemy</vt:lpstr>
      <vt:lpstr>Kryteria wyboru etykiet</vt:lpstr>
      <vt:lpstr>Finalne dane do nauki </vt:lpstr>
      <vt:lpstr>Technologie</vt:lpstr>
      <vt:lpstr>Ocena wyników modeli</vt:lpstr>
      <vt:lpstr>Krzywe uczenia dla modeli RNN RNN  LSTM + Embedding               RNN (LSTM + pretrenowany       RNN (LSTM + pretrenowany                                                               embedding Glove)                          embedding Glove + warstwa                                                                                                                            Embedding)</vt:lpstr>
      <vt:lpstr>Ocena działania modeli dla poszczególnych kuchni</vt:lpstr>
      <vt:lpstr>Prezentacja programu PowerPoint</vt:lpstr>
      <vt:lpstr>Prezentacja programu PowerPoint</vt:lpstr>
      <vt:lpstr>Co dalej?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końcowy SDA</dc:title>
  <cp:lastModifiedBy>admin</cp:lastModifiedBy>
  <cp:revision>7</cp:revision>
  <dcterms:modified xsi:type="dcterms:W3CDTF">2022-01-17T16:14:00Z</dcterms:modified>
</cp:coreProperties>
</file>