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Roboto Slab"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536" autoAdjust="0"/>
  </p:normalViewPr>
  <p:slideViewPr>
    <p:cSldViewPr snapToGrid="0">
      <p:cViewPr varScale="1">
        <p:scale>
          <a:sx n="56" d="100"/>
          <a:sy n="56" d="100"/>
        </p:scale>
        <p:origin x="16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b1fb9650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b1fb9650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e53650b4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e53650b4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dirty="0"/>
              <a:t>Założenie: osobne modele dla poszczególnych rodzajów kuchni mogą mieć różną skuteczność działania ze względu  na specyficzność nazewnictwa (np. potraw). Dla przykładu utworzone zostały osobne modele dla kuchni amerykańskiej, europejskiej oraz wegetariańskiej. Należy jednak pamiętać, że poszczególne zbiory były wycinkiem i tak już okrojonych danych i np. dane dla kuchni wegetariańskiej były mocno niezbalansowane (1:10)</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b1fb96504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b1fb9650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e53650b4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e53650b4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b1fb96504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b1fb96504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b1fb96504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b1fb96504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e53650b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e53650b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pl-PL" b="1" dirty="0"/>
              <a:t>Jako </a:t>
            </a:r>
            <a:r>
              <a:rPr lang="pl-PL" b="1" dirty="0" err="1"/>
              <a:t>feature</a:t>
            </a:r>
            <a:r>
              <a:rPr lang="pl-PL" b="1" dirty="0"/>
              <a:t> wybrane zostały dane z opinią opisową wystawioną przez klientów restauracji.</a:t>
            </a:r>
          </a:p>
          <a:p>
            <a:pPr marL="457200" lvl="0" indent="-342900" algn="l" rtl="0">
              <a:spcBef>
                <a:spcPts val="1200"/>
              </a:spcBef>
              <a:spcAft>
                <a:spcPts val="0"/>
              </a:spcAft>
              <a:buSzPts val="1800"/>
              <a:buChar char="●"/>
            </a:pPr>
            <a:r>
              <a:rPr lang="pl-PL" dirty="0"/>
              <a:t>Większość rekordów miało opisową ocenę w dwóch ciągach tekstowych – rozdzieliłyśmy takie rekordy na dwa osobne</a:t>
            </a:r>
          </a:p>
          <a:p>
            <a:pPr marL="457200" lvl="0" indent="-342900" algn="l" rtl="0">
              <a:spcBef>
                <a:spcPts val="0"/>
              </a:spcBef>
              <a:spcAft>
                <a:spcPts val="0"/>
              </a:spcAft>
              <a:buSzPts val="1800"/>
              <a:buChar char="●"/>
            </a:pPr>
            <a:r>
              <a:rPr lang="pl-PL" dirty="0"/>
              <a:t>Usunięte zostały rekordy bez oceny opisowej</a:t>
            </a:r>
          </a:p>
          <a:p>
            <a:pPr marL="457200" lvl="0" indent="-342900" algn="l" rtl="0">
              <a:spcBef>
                <a:spcPts val="0"/>
              </a:spcBef>
              <a:spcAft>
                <a:spcPts val="0"/>
              </a:spcAft>
              <a:buSzPts val="1800"/>
              <a:buChar char="●"/>
            </a:pPr>
            <a:r>
              <a:rPr lang="pl-PL" dirty="0"/>
              <a:t>Na danych: </a:t>
            </a:r>
          </a:p>
          <a:p>
            <a:pPr marL="914400" lvl="1" indent="-317500" algn="l" rtl="0">
              <a:spcBef>
                <a:spcPts val="0"/>
              </a:spcBef>
              <a:spcAft>
                <a:spcPts val="0"/>
              </a:spcAft>
              <a:buSzPts val="1400"/>
              <a:buChar char="○"/>
            </a:pPr>
            <a:r>
              <a:rPr lang="pl-PL" dirty="0"/>
              <a:t>usunięte zostały znaki interpunkcyjne</a:t>
            </a:r>
          </a:p>
          <a:p>
            <a:pPr marL="914400" lvl="1" indent="-317500" algn="l" rtl="0">
              <a:spcBef>
                <a:spcPts val="0"/>
              </a:spcBef>
              <a:spcAft>
                <a:spcPts val="0"/>
              </a:spcAft>
              <a:buSzPts val="1400"/>
              <a:buChar char="○"/>
            </a:pPr>
            <a:r>
              <a:rPr lang="pl-PL" dirty="0"/>
              <a:t>zrobiona została </a:t>
            </a:r>
            <a:r>
              <a:rPr lang="pl-PL" dirty="0" err="1"/>
              <a:t>lematyzacja</a:t>
            </a:r>
            <a:endParaRPr lang="pl-PL" dirty="0"/>
          </a:p>
          <a:p>
            <a:pPr marL="457200" lvl="0" indent="-342900" algn="l" rtl="0">
              <a:spcBef>
                <a:spcPts val="0"/>
              </a:spcBef>
              <a:spcAft>
                <a:spcPts val="0"/>
              </a:spcAft>
              <a:buSzPts val="1800"/>
              <a:buChar char="●"/>
            </a:pPr>
            <a:r>
              <a:rPr lang="pl-PL" dirty="0"/>
              <a:t>Dodatkowo dla każdego rekordu wydzielona została informacja, z jakim rodzajem kuchni powiązana jest dana restauracja.</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b1fb96504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b1fb9650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Oceny w obcych językach</a:t>
            </a:r>
          </a:p>
          <a:p>
            <a:pPr marL="0" lvl="0" indent="0" algn="l" rtl="0">
              <a:spcBef>
                <a:spcPts val="1200"/>
              </a:spcBef>
              <a:spcAft>
                <a:spcPts val="0"/>
              </a:spcAft>
              <a:buNone/>
            </a:pPr>
            <a:r>
              <a:rPr lang="pl-PL" dirty="0"/>
              <a:t>Ocena była średnią wystawionych ocen (wielu), a w zbiorze były tylko po dwie recenzje na punkt (nie znamy sposobu doboru wybranej recenzji)</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e53650b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e53650b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4327" algn="l" rtl="0">
              <a:spcBef>
                <a:spcPts val="0"/>
              </a:spcBef>
              <a:spcAft>
                <a:spcPts val="0"/>
              </a:spcAft>
              <a:buSzPct val="100000"/>
              <a:buChar char="●"/>
            </a:pPr>
            <a:r>
              <a:rPr lang="pl-PL" dirty="0"/>
              <a:t>Większość ocen mieściła się w przedziale od 3.5 do 4.5 (średnia ocena).</a:t>
            </a:r>
          </a:p>
          <a:p>
            <a:pPr marL="457200" lvl="0" indent="-334327" algn="l" rtl="0">
              <a:spcBef>
                <a:spcPts val="0"/>
              </a:spcBef>
              <a:spcAft>
                <a:spcPts val="0"/>
              </a:spcAft>
              <a:buSzPct val="100000"/>
              <a:buChar char="●"/>
            </a:pPr>
            <a:r>
              <a:rPr lang="pl-PL" dirty="0"/>
              <a:t>Ocen negatywnych było stosunkowo mało.</a:t>
            </a:r>
          </a:p>
          <a:p>
            <a:pPr marL="457200" lvl="0" indent="-334327" algn="l" rtl="0">
              <a:spcBef>
                <a:spcPts val="0"/>
              </a:spcBef>
              <a:spcAft>
                <a:spcPts val="0"/>
              </a:spcAft>
              <a:buSzPct val="100000"/>
              <a:buChar char="●"/>
            </a:pPr>
            <a:r>
              <a:rPr lang="pl-PL" dirty="0"/>
              <a:t>Na tej podstawie możemy zbudować model wykrywający z większą skutecznością opinie pozytywne (a nie model do klasycznej oceny sentymentu).</a:t>
            </a:r>
          </a:p>
          <a:p>
            <a:pPr marL="0" lvl="0" indent="0" algn="l" rtl="0">
              <a:spcBef>
                <a:spcPts val="1200"/>
              </a:spcBef>
              <a:spcAft>
                <a:spcPts val="0"/>
              </a:spcAft>
              <a:buNone/>
            </a:pPr>
            <a:r>
              <a:rPr lang="pl-PL" dirty="0"/>
              <a:t>Ostateczny podział zbioru:</a:t>
            </a:r>
          </a:p>
          <a:p>
            <a:pPr marL="457200" lvl="0" indent="-334327" algn="l" rtl="0">
              <a:spcBef>
                <a:spcPts val="1200"/>
              </a:spcBef>
              <a:spcAft>
                <a:spcPts val="0"/>
              </a:spcAft>
              <a:buSzPct val="100000"/>
              <a:buChar char="●"/>
            </a:pPr>
            <a:r>
              <a:rPr lang="pl-PL" dirty="0"/>
              <a:t>Ocena &lt;= 3.0 - niepozytywna (0)</a:t>
            </a:r>
          </a:p>
          <a:p>
            <a:pPr marL="457200" lvl="0" indent="-334327" algn="l" rtl="0">
              <a:spcBef>
                <a:spcPts val="0"/>
              </a:spcBef>
              <a:spcAft>
                <a:spcPts val="0"/>
              </a:spcAft>
              <a:buSzPct val="100000"/>
              <a:buChar char="●"/>
            </a:pPr>
            <a:r>
              <a:rPr lang="pl-PL" dirty="0"/>
              <a:t>Ocena &gt;= 4.5 - pozytywna (1)</a:t>
            </a:r>
          </a:p>
          <a:p>
            <a:pPr marL="457200" lvl="0" indent="-334327" algn="l" rtl="0">
              <a:spcBef>
                <a:spcPts val="0"/>
              </a:spcBef>
              <a:spcAft>
                <a:spcPts val="0"/>
              </a:spcAft>
              <a:buSzPct val="100000"/>
              <a:buChar char="●"/>
            </a:pPr>
            <a:r>
              <a:rPr lang="pl-PL" dirty="0"/>
              <a:t>3.0 &lt; ocena &lt; 4.5 - neutralna, usunięto, żeby nie wprowadzać szumu</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b1fb96504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b1fb9650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e53650b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e53650b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4327" algn="l" rtl="0">
              <a:spcBef>
                <a:spcPts val="0"/>
              </a:spcBef>
              <a:spcAft>
                <a:spcPts val="0"/>
              </a:spcAft>
              <a:buSzPct val="100000"/>
              <a:buChar char="●"/>
            </a:pPr>
            <a:r>
              <a:rPr lang="pl-PL" dirty="0" err="1"/>
              <a:t>Jupyter</a:t>
            </a:r>
            <a:r>
              <a:rPr lang="pl-PL" dirty="0"/>
              <a:t> Notebook, GitHub</a:t>
            </a:r>
          </a:p>
          <a:p>
            <a:pPr marL="457200" lvl="0" indent="-334327" algn="l" rtl="0">
              <a:spcBef>
                <a:spcPts val="0"/>
              </a:spcBef>
              <a:spcAft>
                <a:spcPts val="0"/>
              </a:spcAft>
              <a:buSzPct val="100000"/>
              <a:buChar char="●"/>
            </a:pPr>
            <a:r>
              <a:rPr lang="pl-PL" dirty="0"/>
              <a:t>Wbudowane biblioteki </a:t>
            </a:r>
            <a:r>
              <a:rPr lang="pl-PL" dirty="0" err="1"/>
              <a:t>Pythona</a:t>
            </a:r>
            <a:r>
              <a:rPr lang="pl-PL" dirty="0"/>
              <a:t>: </a:t>
            </a:r>
            <a:r>
              <a:rPr lang="pl-PL" dirty="0" err="1"/>
              <a:t>numpy</a:t>
            </a:r>
            <a:r>
              <a:rPr lang="pl-PL" dirty="0"/>
              <a:t>, </a:t>
            </a:r>
            <a:r>
              <a:rPr lang="pl-PL" dirty="0" err="1"/>
              <a:t>pandas</a:t>
            </a:r>
            <a:r>
              <a:rPr lang="pl-PL" dirty="0"/>
              <a:t>, </a:t>
            </a:r>
            <a:r>
              <a:rPr lang="pl-PL" dirty="0" err="1"/>
              <a:t>regex</a:t>
            </a:r>
            <a:endParaRPr lang="pl-PL" dirty="0"/>
          </a:p>
          <a:p>
            <a:pPr marL="457200" lvl="0" indent="-334327" algn="l" rtl="0">
              <a:spcBef>
                <a:spcPts val="0"/>
              </a:spcBef>
              <a:spcAft>
                <a:spcPts val="0"/>
              </a:spcAft>
              <a:buSzPct val="100000"/>
              <a:buChar char="●"/>
            </a:pPr>
            <a:r>
              <a:rPr lang="pl-PL" dirty="0"/>
              <a:t>Biblioteki do wizualizacji: </a:t>
            </a:r>
            <a:r>
              <a:rPr lang="pl-PL" dirty="0" err="1"/>
              <a:t>matplotlib</a:t>
            </a:r>
            <a:r>
              <a:rPr lang="pl-PL" dirty="0"/>
              <a:t>, </a:t>
            </a:r>
            <a:r>
              <a:rPr lang="pl-PL" dirty="0" err="1"/>
              <a:t>plotly</a:t>
            </a:r>
            <a:endParaRPr lang="pl-PL" dirty="0"/>
          </a:p>
          <a:p>
            <a:pPr marL="457200" lvl="0" indent="-334327" algn="l" rtl="0">
              <a:spcBef>
                <a:spcPts val="0"/>
              </a:spcBef>
              <a:spcAft>
                <a:spcPts val="0"/>
              </a:spcAft>
              <a:buSzPct val="100000"/>
              <a:buChar char="●"/>
            </a:pPr>
            <a:r>
              <a:rPr lang="pl-PL" dirty="0"/>
              <a:t>Biblioteka </a:t>
            </a:r>
            <a:r>
              <a:rPr lang="pl-PL" dirty="0" err="1"/>
              <a:t>sklearn</a:t>
            </a:r>
            <a:r>
              <a:rPr lang="pl-PL" dirty="0"/>
              <a:t> (w tym modele: </a:t>
            </a:r>
            <a:r>
              <a:rPr lang="pl-PL" dirty="0" err="1"/>
              <a:t>LogisticRegression</a:t>
            </a:r>
            <a:r>
              <a:rPr lang="pl-PL" dirty="0"/>
              <a:t>, </a:t>
            </a:r>
            <a:r>
              <a:rPr lang="pl-PL" dirty="0" err="1"/>
              <a:t>BernoulliNB</a:t>
            </a:r>
            <a:r>
              <a:rPr lang="pl-PL" dirty="0"/>
              <a:t>, </a:t>
            </a:r>
            <a:r>
              <a:rPr lang="pl-PL" dirty="0" err="1"/>
              <a:t>KNeighborsClassifier</a:t>
            </a:r>
            <a:r>
              <a:rPr lang="pl-PL" dirty="0"/>
              <a:t>)</a:t>
            </a:r>
          </a:p>
          <a:p>
            <a:pPr marL="457200" lvl="0" indent="-334327" algn="l" rtl="0">
              <a:spcBef>
                <a:spcPts val="0"/>
              </a:spcBef>
              <a:spcAft>
                <a:spcPts val="0"/>
              </a:spcAft>
              <a:buSzPct val="100000"/>
              <a:buChar char="●"/>
            </a:pPr>
            <a:r>
              <a:rPr lang="pl-PL" dirty="0"/>
              <a:t>Biblioteki do przetwarzania języka naturalnego: </a:t>
            </a:r>
            <a:r>
              <a:rPr lang="pl-PL" dirty="0" err="1"/>
              <a:t>spacy</a:t>
            </a:r>
            <a:r>
              <a:rPr lang="pl-PL" dirty="0"/>
              <a:t>, </a:t>
            </a:r>
            <a:r>
              <a:rPr lang="pl-PL" dirty="0" err="1"/>
              <a:t>gensim</a:t>
            </a:r>
            <a:r>
              <a:rPr lang="pl-PL" dirty="0"/>
              <a:t> (model glove-twitter-200)</a:t>
            </a:r>
          </a:p>
          <a:p>
            <a:pPr marL="457200" lvl="0" indent="-334327" algn="l" rtl="0">
              <a:spcBef>
                <a:spcPts val="0"/>
              </a:spcBef>
              <a:spcAft>
                <a:spcPts val="0"/>
              </a:spcAft>
              <a:buSzPct val="100000"/>
              <a:buChar char="●"/>
            </a:pPr>
            <a:r>
              <a:rPr lang="pl-PL" dirty="0"/>
              <a:t>Biblioteka do budowania sieci neuronowych: </a:t>
            </a:r>
            <a:r>
              <a:rPr lang="pl-PL" dirty="0" err="1"/>
              <a:t>TensorFlow</a:t>
            </a:r>
            <a:r>
              <a:rPr lang="pl-PL" dirty="0"/>
              <a:t> z pakietem </a:t>
            </a:r>
            <a:r>
              <a:rPr lang="pl-PL" dirty="0" err="1"/>
              <a:t>Keras</a:t>
            </a:r>
            <a:endParaRPr lang="pl-PL" dirty="0"/>
          </a:p>
          <a:p>
            <a:pPr marL="0" lvl="0" indent="0" algn="l" rtl="0">
              <a:spcBef>
                <a:spcPts val="1200"/>
              </a:spcBef>
              <a:spcAft>
                <a:spcPts val="0"/>
              </a:spcAft>
              <a:buNone/>
            </a:pPr>
            <a:endParaRPr lang="pl-PL" dirty="0"/>
          </a:p>
          <a:p>
            <a:pPr marL="0" lvl="0" indent="0" algn="l" rtl="0">
              <a:spcBef>
                <a:spcPts val="1200"/>
              </a:spcBef>
              <a:spcAft>
                <a:spcPts val="0"/>
              </a:spcAft>
              <a:buNone/>
            </a:pPr>
            <a:r>
              <a:rPr lang="pl-PL" dirty="0"/>
              <a:t>Zbudowano  dwukierunkowe rekurencyjne sieci neuronowe z warstwami </a:t>
            </a:r>
            <a:r>
              <a:rPr lang="pl-PL" dirty="0" err="1"/>
              <a:t>LSTM</a:t>
            </a:r>
            <a:r>
              <a:rPr lang="pl-PL" dirty="0"/>
              <a:t>/GRU i </a:t>
            </a:r>
            <a:r>
              <a:rPr lang="pl-PL" dirty="0" err="1"/>
              <a:t>Embedding</a:t>
            </a:r>
            <a:r>
              <a:rPr lang="pl-PL" dirty="0"/>
              <a:t>, wykorzystano także </a:t>
            </a:r>
            <a:r>
              <a:rPr lang="pl-PL" dirty="0" err="1"/>
              <a:t>pretrenowany</a:t>
            </a:r>
            <a:r>
              <a:rPr lang="pl-PL" dirty="0"/>
              <a:t> </a:t>
            </a:r>
            <a:r>
              <a:rPr lang="pl-PL" dirty="0" err="1"/>
              <a:t>embedding</a:t>
            </a:r>
            <a:r>
              <a:rPr lang="pl-PL" dirty="0"/>
              <a:t> </a:t>
            </a:r>
            <a:r>
              <a:rPr lang="pl-PL" dirty="0" err="1"/>
              <a:t>glove</a:t>
            </a:r>
            <a:r>
              <a:rPr lang="pl-PL" dirty="0"/>
              <a:t> z pakietu </a:t>
            </a:r>
            <a:r>
              <a:rPr lang="pl-PL" dirty="0" err="1"/>
              <a:t>gensim</a:t>
            </a:r>
            <a:endParaRPr lang="pl-PL"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b1fb96504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b1fb9650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mienbeneschi/krakow-ta-restaurans-data-raw?select=TA_restaurants_curated.cs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776377"/>
            <a:ext cx="5783400" cy="14513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PL" sz="2800" dirty="0"/>
              <a:t>Analiza pozytywności </a:t>
            </a:r>
            <a:br>
              <a:rPr lang="pl-PL" sz="2800" dirty="0"/>
            </a:br>
            <a:r>
              <a:rPr lang="pl-PL" sz="2800" dirty="0"/>
              <a:t>w opiniach</a:t>
            </a:r>
            <a:br>
              <a:rPr lang="pl-PL" sz="2800" dirty="0"/>
            </a:br>
            <a:r>
              <a:rPr lang="pl-PL" sz="2800" dirty="0"/>
              <a:t>o punktach gastronomicznych</a:t>
            </a:r>
          </a:p>
        </p:txBody>
      </p:sp>
      <p:sp>
        <p:nvSpPr>
          <p:cNvPr id="64" name="Google Shape;64;p13"/>
          <p:cNvSpPr txBox="1">
            <a:spLocks noGrp="1"/>
          </p:cNvSpPr>
          <p:nvPr>
            <p:ph type="subTitle" idx="1"/>
          </p:nvPr>
        </p:nvSpPr>
        <p:spPr>
          <a:xfrm>
            <a:off x="1680302" y="2915728"/>
            <a:ext cx="5783400" cy="145139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lang="pl" dirty="0"/>
          </a:p>
          <a:p>
            <a:pPr marL="0" lvl="0" indent="0" algn="r" rtl="0">
              <a:spcBef>
                <a:spcPts val="0"/>
              </a:spcBef>
              <a:spcAft>
                <a:spcPts val="0"/>
              </a:spcAft>
              <a:buNone/>
            </a:pPr>
            <a:endParaRPr lang="pl" sz="1700" dirty="0"/>
          </a:p>
          <a:p>
            <a:pPr marL="0" lvl="0" indent="0" algn="r" rtl="0">
              <a:spcBef>
                <a:spcPts val="0"/>
              </a:spcBef>
              <a:spcAft>
                <a:spcPts val="0"/>
              </a:spcAft>
              <a:buNone/>
            </a:pPr>
            <a:r>
              <a:rPr lang="pl" sz="1700" dirty="0"/>
              <a:t>Maria Filipkowska,</a:t>
            </a:r>
          </a:p>
          <a:p>
            <a:pPr marL="0" lvl="0" indent="0" algn="r" rtl="0">
              <a:spcBef>
                <a:spcPts val="0"/>
              </a:spcBef>
              <a:spcAft>
                <a:spcPts val="0"/>
              </a:spcAft>
              <a:buNone/>
            </a:pPr>
            <a:r>
              <a:rPr lang="pl" sz="1700" dirty="0"/>
              <a:t>Marta Skrodzka-Paruzel    </a:t>
            </a:r>
          </a:p>
          <a:p>
            <a:pPr marL="0" lvl="0" indent="0" algn="ctr" rtl="0">
              <a:spcBef>
                <a:spcPts val="0"/>
              </a:spcBef>
              <a:spcAft>
                <a:spcPts val="0"/>
              </a:spcAft>
              <a:buNone/>
            </a:pPr>
            <a:endParaRPr lang="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87900" y="574776"/>
            <a:ext cx="8634300" cy="723548"/>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pl" dirty="0"/>
              <a:t>Krzywe uczenia dla modeli RNN</a:t>
            </a:r>
            <a:br>
              <a:rPr lang="pl" dirty="0"/>
            </a:br>
            <a:r>
              <a:rPr lang="pl" sz="1600" dirty="0"/>
              <a:t>RNN  LSTM + Embedding               RNN (LSTM + pretrenowany       RNN (LSTM + pretrenowany</a:t>
            </a:r>
            <a:br>
              <a:rPr lang="pl" sz="1600" dirty="0"/>
            </a:br>
            <a:r>
              <a:rPr lang="pl" sz="1600" dirty="0"/>
              <a:t>                                                              embedding Glove)                          embedding Glove + warstwa </a:t>
            </a:r>
            <a:endParaRPr lang="pl-PL" sz="1600" dirty="0"/>
          </a:p>
          <a:p>
            <a:pPr marL="0" lvl="0" indent="0" algn="l" rtl="0">
              <a:spcBef>
                <a:spcPts val="0"/>
              </a:spcBef>
              <a:spcAft>
                <a:spcPts val="0"/>
              </a:spcAft>
              <a:buNone/>
            </a:pPr>
            <a:r>
              <a:rPr lang="pl-PL" sz="1600" dirty="0"/>
              <a:t>                                                                                                                          </a:t>
            </a:r>
            <a:r>
              <a:rPr lang="pl-PL" sz="1600" dirty="0" err="1"/>
              <a:t>Embedding</a:t>
            </a:r>
            <a:r>
              <a:rPr lang="pl-PL" sz="1600" dirty="0"/>
              <a:t>)</a:t>
            </a:r>
          </a:p>
        </p:txBody>
      </p:sp>
      <p:sp>
        <p:nvSpPr>
          <p:cNvPr id="125" name="Google Shape;125;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22"/>
          <p:cNvPicPr preferRelativeResize="0"/>
          <p:nvPr/>
        </p:nvPicPr>
        <p:blipFill>
          <a:blip r:embed="rId3">
            <a:alphaModFix/>
          </a:blip>
          <a:stretch>
            <a:fillRect/>
          </a:stretch>
        </p:blipFill>
        <p:spPr>
          <a:xfrm>
            <a:off x="387900" y="1298200"/>
            <a:ext cx="2303542" cy="3653362"/>
          </a:xfrm>
          <a:prstGeom prst="rect">
            <a:avLst/>
          </a:prstGeom>
          <a:noFill/>
          <a:ln>
            <a:noFill/>
          </a:ln>
        </p:spPr>
      </p:pic>
      <p:pic>
        <p:nvPicPr>
          <p:cNvPr id="127" name="Google Shape;127;p22"/>
          <p:cNvPicPr preferRelativeResize="0"/>
          <p:nvPr/>
        </p:nvPicPr>
        <p:blipFill>
          <a:blip r:embed="rId4">
            <a:alphaModFix/>
          </a:blip>
          <a:stretch>
            <a:fillRect/>
          </a:stretch>
        </p:blipFill>
        <p:spPr>
          <a:xfrm>
            <a:off x="3350775" y="1298201"/>
            <a:ext cx="2303542" cy="3653362"/>
          </a:xfrm>
          <a:prstGeom prst="rect">
            <a:avLst/>
          </a:prstGeom>
          <a:noFill/>
          <a:ln>
            <a:noFill/>
          </a:ln>
        </p:spPr>
      </p:pic>
      <p:pic>
        <p:nvPicPr>
          <p:cNvPr id="128" name="Google Shape;128;p22"/>
          <p:cNvPicPr preferRelativeResize="0"/>
          <p:nvPr/>
        </p:nvPicPr>
        <p:blipFill>
          <a:blip r:embed="rId5">
            <a:alphaModFix/>
          </a:blip>
          <a:stretch>
            <a:fillRect/>
          </a:stretch>
        </p:blipFill>
        <p:spPr>
          <a:xfrm>
            <a:off x="6313650" y="1298200"/>
            <a:ext cx="2442450" cy="36533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899" y="458025"/>
            <a:ext cx="8531813"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pl" dirty="0"/>
              <a:t>Ocena działania modeli dla poszczególnych kuchni</a:t>
            </a:r>
            <a:endParaRPr dirty="0"/>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pl" sz="2400" dirty="0"/>
          </a:p>
          <a:p>
            <a:pPr marL="0" lvl="0" indent="0" algn="l" rtl="0">
              <a:spcBef>
                <a:spcPts val="0"/>
              </a:spcBef>
              <a:spcAft>
                <a:spcPts val="1200"/>
              </a:spcAft>
              <a:buNone/>
            </a:pPr>
            <a:r>
              <a:rPr lang="pl" sz="2400" dirty="0"/>
              <a:t>Założenie: różna skuteczność działania modeli dla poszczególnych rodzajów kuchni ze względu  na specyficzność nazewnictwa (np. potraw)</a:t>
            </a: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387900" y="0"/>
            <a:ext cx="8368200" cy="456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4"/>
          <p:cNvPicPr preferRelativeResize="0"/>
          <p:nvPr/>
        </p:nvPicPr>
        <p:blipFill>
          <a:blip r:embed="rId3">
            <a:alphaModFix/>
          </a:blip>
          <a:stretch>
            <a:fillRect/>
          </a:stretch>
        </p:blipFill>
        <p:spPr>
          <a:xfrm>
            <a:off x="1381425" y="195250"/>
            <a:ext cx="6800850" cy="475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t>Co dalej?</a:t>
            </a:r>
            <a:endParaRPr/>
          </a:p>
        </p:txBody>
      </p:sp>
      <p:sp>
        <p:nvSpPr>
          <p:cNvPr id="154" name="Google Shape;154;p26"/>
          <p:cNvSpPr txBox="1">
            <a:spLocks noGrp="1"/>
          </p:cNvSpPr>
          <p:nvPr>
            <p:ph type="body" idx="1"/>
          </p:nvPr>
        </p:nvSpPr>
        <p:spPr>
          <a:xfrm>
            <a:off x="387900" y="1294325"/>
            <a:ext cx="8514560" cy="3654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pl" sz="2100" dirty="0"/>
              <a:t>Dalszy preprocessing danych</a:t>
            </a:r>
            <a:endParaRPr sz="2100" dirty="0"/>
          </a:p>
          <a:p>
            <a:pPr marL="457200" lvl="0" indent="-361950" algn="l" rtl="0">
              <a:spcBef>
                <a:spcPts val="0"/>
              </a:spcBef>
              <a:spcAft>
                <a:spcPts val="0"/>
              </a:spcAft>
              <a:buSzPts val="2100"/>
              <a:buChar char="●"/>
            </a:pPr>
            <a:r>
              <a:rPr lang="pl" sz="2100" dirty="0"/>
              <a:t>Sprawdzenie działania modelu przy innym podziale etykiet (progów ocen)</a:t>
            </a:r>
            <a:endParaRPr sz="2100" dirty="0"/>
          </a:p>
          <a:p>
            <a:pPr marL="457200" lvl="0" indent="-361950" algn="l" rtl="0">
              <a:spcBef>
                <a:spcPts val="0"/>
              </a:spcBef>
              <a:spcAft>
                <a:spcPts val="0"/>
              </a:spcAft>
              <a:buSzPts val="2100"/>
              <a:buChar char="●"/>
            </a:pPr>
            <a:r>
              <a:rPr lang="pl" sz="2100" dirty="0"/>
              <a:t>Wypróbowanie rekurencyjnych sieci neuronowych seq2seq, w tym seq2seq z mechanizmem uwagi, lub fine-tuning transformatora</a:t>
            </a:r>
            <a:endParaRPr sz="2100" dirty="0"/>
          </a:p>
          <a:p>
            <a:pPr marL="457200" lvl="0" indent="-361950" algn="l" rtl="0">
              <a:spcBef>
                <a:spcPts val="0"/>
              </a:spcBef>
              <a:spcAft>
                <a:spcPts val="0"/>
              </a:spcAft>
              <a:buSzPts val="2100"/>
              <a:buChar char="●"/>
            </a:pPr>
            <a:r>
              <a:rPr lang="pl" sz="2100" dirty="0"/>
              <a:t>Sprawdzenie, jak model się zachowuje na innych danych</a:t>
            </a:r>
            <a:endParaRPr sz="2100" dirty="0"/>
          </a:p>
          <a:p>
            <a:pPr marL="457200" lvl="0" indent="-361950" algn="l" rtl="0">
              <a:spcBef>
                <a:spcPts val="0"/>
              </a:spcBef>
              <a:spcAft>
                <a:spcPts val="0"/>
              </a:spcAft>
              <a:buSzPts val="2100"/>
              <a:buChar char="●"/>
            </a:pPr>
            <a:r>
              <a:rPr lang="pl" sz="2100" dirty="0"/>
              <a:t>Opakowanie kodu w moduły (pliki .py)</a:t>
            </a:r>
            <a:endParaRPr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t>Analizowane dane</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pl" sz="1100" u="sng">
                <a:solidFill>
                  <a:srgbClr val="FFFFFF"/>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https://www.kaggle.com/damienbeneschi/krakow-ta-restaurans-data-raw?select=TA_restaurants_curated.csv</a:t>
            </a:r>
            <a:endParaRPr>
              <a:solidFill>
                <a:srgbClr val="FFFFFF"/>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71" name="Google Shape;71;p14"/>
          <p:cNvPicPr preferRelativeResize="0"/>
          <p:nvPr/>
        </p:nvPicPr>
        <p:blipFill>
          <a:blip r:embed="rId4">
            <a:alphaModFix/>
          </a:blip>
          <a:stretch>
            <a:fillRect/>
          </a:stretch>
        </p:blipFill>
        <p:spPr>
          <a:xfrm>
            <a:off x="1303500" y="1957825"/>
            <a:ext cx="7046926" cy="2950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pl"/>
              <a:t>Analiza problemu - zestawienie ilości opinii z podziałem na wystawioną ocenę</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8" name="Google Shape;78;p15"/>
          <p:cNvPicPr preferRelativeResize="0"/>
          <p:nvPr/>
        </p:nvPicPr>
        <p:blipFill>
          <a:blip r:embed="rId3">
            <a:alphaModFix/>
          </a:blip>
          <a:stretch>
            <a:fillRect/>
          </a:stretch>
        </p:blipFill>
        <p:spPr>
          <a:xfrm>
            <a:off x="571325" y="1682925"/>
            <a:ext cx="1401225" cy="2692700"/>
          </a:xfrm>
          <a:prstGeom prst="rect">
            <a:avLst/>
          </a:prstGeom>
          <a:noFill/>
          <a:ln>
            <a:noFill/>
          </a:ln>
        </p:spPr>
      </p:pic>
      <p:pic>
        <p:nvPicPr>
          <p:cNvPr id="79" name="Google Shape;79;p15"/>
          <p:cNvPicPr preferRelativeResize="0"/>
          <p:nvPr/>
        </p:nvPicPr>
        <p:blipFill>
          <a:blip r:embed="rId4">
            <a:alphaModFix/>
          </a:blip>
          <a:stretch>
            <a:fillRect/>
          </a:stretch>
        </p:blipFill>
        <p:spPr>
          <a:xfrm>
            <a:off x="2798452" y="1615849"/>
            <a:ext cx="5179851" cy="2826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dirty="0"/>
              <a:t>Preprocessing</a:t>
            </a:r>
            <a:endParaRPr dirty="0"/>
          </a:p>
        </p:txBody>
      </p:sp>
      <p:sp>
        <p:nvSpPr>
          <p:cNvPr id="85" name="Google Shape;85;p16"/>
          <p:cNvSpPr txBox="1">
            <a:spLocks noGrp="1"/>
          </p:cNvSpPr>
          <p:nvPr>
            <p:ph type="body" idx="1"/>
          </p:nvPr>
        </p:nvSpPr>
        <p:spPr>
          <a:xfrm>
            <a:off x="387900" y="1489825"/>
            <a:ext cx="8368200" cy="3543600"/>
          </a:xfrm>
          <a:prstGeom prst="rect">
            <a:avLst/>
          </a:prstGeom>
        </p:spPr>
        <p:txBody>
          <a:bodyPr spcFirstLastPara="1" wrap="square" lIns="91425" tIns="91425" rIns="91425" bIns="91425" anchor="t" anchorCtr="0">
            <a:normAutofit/>
          </a:bodyPr>
          <a:lstStyle/>
          <a:p>
            <a:pPr marL="114300" lvl="0" indent="0">
              <a:buSzPts val="1800"/>
              <a:buNone/>
            </a:pPr>
            <a:r>
              <a:rPr lang="pl" sz="2400" dirty="0"/>
              <a:t>Na zbiorze:</a:t>
            </a:r>
          </a:p>
          <a:p>
            <a:r>
              <a:rPr lang="pl" sz="2200" dirty="0"/>
              <a:t>Rozdzielenie recenzji z listy na dwa osobne rekordy</a:t>
            </a:r>
            <a:endParaRPr sz="2200" dirty="0"/>
          </a:p>
          <a:p>
            <a:r>
              <a:rPr lang="pl" sz="2200" dirty="0"/>
              <a:t>Usunięcie rekordów bez oceny opisowej</a:t>
            </a:r>
          </a:p>
          <a:p>
            <a:r>
              <a:rPr lang="pl" sz="2200" dirty="0"/>
              <a:t>Wydzielenie informacji o rodzaju kuchni</a:t>
            </a:r>
          </a:p>
          <a:p>
            <a:pPr marL="571500" lvl="1" indent="0">
              <a:buSzPts val="1800"/>
              <a:buNone/>
            </a:pPr>
            <a:endParaRPr lang="pl" sz="2400" dirty="0"/>
          </a:p>
          <a:p>
            <a:pPr marL="114300" lvl="0" indent="0" algn="l" rtl="0">
              <a:spcBef>
                <a:spcPts val="0"/>
              </a:spcBef>
              <a:spcAft>
                <a:spcPts val="0"/>
              </a:spcAft>
              <a:buSzPts val="1800"/>
              <a:buNone/>
            </a:pPr>
            <a:r>
              <a:rPr lang="pl" sz="2400" dirty="0"/>
              <a:t>Na danych: </a:t>
            </a:r>
          </a:p>
          <a:p>
            <a:r>
              <a:rPr lang="pl-PL" sz="2200" dirty="0"/>
              <a:t>Usunięcie znaków interpunkcyjnych </a:t>
            </a:r>
          </a:p>
          <a:p>
            <a:r>
              <a:rPr lang="pl" sz="2200" dirty="0"/>
              <a:t>Lematyzacja</a:t>
            </a: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t>Problemy</a:t>
            </a:r>
            <a:endParaRPr/>
          </a:p>
        </p:txBody>
      </p:sp>
      <p:sp>
        <p:nvSpPr>
          <p:cNvPr id="91" name="Google Shape;91;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endParaRPr lang="pl" sz="2400" dirty="0"/>
          </a:p>
          <a:p>
            <a:pPr marL="285750" indent="-285750"/>
            <a:endParaRPr lang="pl" sz="2400" dirty="0"/>
          </a:p>
          <a:p>
            <a:pPr marL="285750" indent="-285750"/>
            <a:r>
              <a:rPr lang="pl" sz="2400" dirty="0"/>
              <a:t>Oceny w obcych językach</a:t>
            </a:r>
            <a:endParaRPr sz="2400" dirty="0"/>
          </a:p>
          <a:p>
            <a:pPr marL="285750" indent="-285750">
              <a:spcBef>
                <a:spcPts val="1200"/>
              </a:spcBef>
            </a:pPr>
            <a:r>
              <a:rPr lang="pl" sz="2400" dirty="0"/>
              <a:t>Nie znamy sposobu doboru wybranej recenzji</a:t>
            </a:r>
            <a:endParaRPr sz="240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sz="2700"/>
              <a:t>Kryteria wyboru etykiet</a:t>
            </a:r>
            <a:endParaRPr sz="3900"/>
          </a:p>
        </p:txBody>
      </p:sp>
      <p:sp>
        <p:nvSpPr>
          <p:cNvPr id="97" name="Google Shape;97;p18"/>
          <p:cNvSpPr txBox="1">
            <a:spLocks noGrp="1"/>
          </p:cNvSpPr>
          <p:nvPr>
            <p:ph type="body" idx="1"/>
          </p:nvPr>
        </p:nvSpPr>
        <p:spPr>
          <a:xfrm>
            <a:off x="387900" y="1239175"/>
            <a:ext cx="5288400" cy="3519900"/>
          </a:xfrm>
          <a:prstGeom prst="rect">
            <a:avLst/>
          </a:prstGeom>
        </p:spPr>
        <p:txBody>
          <a:bodyPr spcFirstLastPara="1" wrap="square" lIns="91425" tIns="91425" rIns="91425" bIns="91425" anchor="t" anchorCtr="0">
            <a:normAutofit/>
          </a:bodyPr>
          <a:lstStyle/>
          <a:p>
            <a:pPr marL="457200" lvl="0" indent="-334327" algn="l" rtl="0">
              <a:spcBef>
                <a:spcPts val="1200"/>
              </a:spcBef>
              <a:spcAft>
                <a:spcPts val="0"/>
              </a:spcAft>
              <a:buSzPct val="100000"/>
              <a:buChar char="●"/>
            </a:pPr>
            <a:endParaRPr lang="pl" sz="2400" dirty="0"/>
          </a:p>
          <a:p>
            <a:pPr marL="457200" lvl="0" indent="-334327" algn="l" rtl="0">
              <a:spcBef>
                <a:spcPts val="1200"/>
              </a:spcBef>
              <a:spcAft>
                <a:spcPts val="0"/>
              </a:spcAft>
              <a:buSzPct val="100000"/>
              <a:buChar char="●"/>
            </a:pPr>
            <a:r>
              <a:rPr lang="pl" sz="2400" dirty="0"/>
              <a:t>Ocena &lt;= 3.0 – niepozytywna (0)</a:t>
            </a:r>
            <a:endParaRPr sz="2400" dirty="0"/>
          </a:p>
          <a:p>
            <a:pPr marL="457200" lvl="0" indent="-334327" algn="l" rtl="0">
              <a:spcBef>
                <a:spcPts val="0"/>
              </a:spcBef>
              <a:spcAft>
                <a:spcPts val="0"/>
              </a:spcAft>
              <a:buSzPct val="100000"/>
              <a:buChar char="●"/>
            </a:pPr>
            <a:r>
              <a:rPr lang="pl" sz="2400" dirty="0"/>
              <a:t>Ocena &gt;= 4.5 – pozytywna (1)</a:t>
            </a:r>
            <a:endParaRPr sz="2400" dirty="0"/>
          </a:p>
          <a:p>
            <a:pPr marL="457200" lvl="0" indent="-334327" algn="l" rtl="0">
              <a:spcBef>
                <a:spcPts val="0"/>
              </a:spcBef>
              <a:spcAft>
                <a:spcPts val="0"/>
              </a:spcAft>
              <a:buSzPct val="100000"/>
              <a:buChar char="●"/>
            </a:pPr>
            <a:r>
              <a:rPr lang="pl" sz="2400" dirty="0"/>
              <a:t>3.0 &lt; ocena &lt; 4.5 – neutralna (-)</a:t>
            </a:r>
            <a:endParaRPr sz="2400" dirty="0"/>
          </a:p>
        </p:txBody>
      </p:sp>
      <p:pic>
        <p:nvPicPr>
          <p:cNvPr id="98" name="Google Shape;98;p18"/>
          <p:cNvPicPr preferRelativeResize="0"/>
          <p:nvPr/>
        </p:nvPicPr>
        <p:blipFill>
          <a:blip r:embed="rId3">
            <a:alphaModFix/>
          </a:blip>
          <a:stretch>
            <a:fillRect/>
          </a:stretch>
        </p:blipFill>
        <p:spPr>
          <a:xfrm>
            <a:off x="5891800" y="2216150"/>
            <a:ext cx="2950500" cy="192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a:t>Finalne dane do nauki </a:t>
            </a:r>
            <a:endParaRPr/>
          </a:p>
        </p:txBody>
      </p:sp>
      <p:sp>
        <p:nvSpPr>
          <p:cNvPr id="104" name="Google Shape;104;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19"/>
          <p:cNvPicPr preferRelativeResize="0"/>
          <p:nvPr/>
        </p:nvPicPr>
        <p:blipFill>
          <a:blip r:embed="rId3">
            <a:alphaModFix/>
          </a:blip>
          <a:stretch>
            <a:fillRect/>
          </a:stretch>
        </p:blipFill>
        <p:spPr>
          <a:xfrm>
            <a:off x="825613" y="2151275"/>
            <a:ext cx="1495425" cy="1543050"/>
          </a:xfrm>
          <a:prstGeom prst="rect">
            <a:avLst/>
          </a:prstGeom>
          <a:noFill/>
          <a:ln>
            <a:noFill/>
          </a:ln>
        </p:spPr>
      </p:pic>
      <p:pic>
        <p:nvPicPr>
          <p:cNvPr id="106" name="Google Shape;106;p19"/>
          <p:cNvPicPr preferRelativeResize="0"/>
          <p:nvPr/>
        </p:nvPicPr>
        <p:blipFill>
          <a:blip r:embed="rId4">
            <a:alphaModFix/>
          </a:blip>
          <a:stretch>
            <a:fillRect/>
          </a:stretch>
        </p:blipFill>
        <p:spPr>
          <a:xfrm>
            <a:off x="3524975" y="1489825"/>
            <a:ext cx="3411064" cy="307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dirty="0"/>
              <a:t>Technologie</a:t>
            </a:r>
            <a:endParaRPr dirty="0"/>
          </a:p>
        </p:txBody>
      </p:sp>
      <p:sp>
        <p:nvSpPr>
          <p:cNvPr id="112" name="Google Shape;112;p20"/>
          <p:cNvSpPr txBox="1">
            <a:spLocks noGrp="1"/>
          </p:cNvSpPr>
          <p:nvPr>
            <p:ph type="body" idx="1"/>
          </p:nvPr>
        </p:nvSpPr>
        <p:spPr>
          <a:xfrm>
            <a:off x="0" y="1277425"/>
            <a:ext cx="9037800" cy="36039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pl" sz="2400" dirty="0"/>
              <a:t>Jupyter Notebook, GitHub</a:t>
            </a:r>
            <a:endParaRPr sz="2400" dirty="0"/>
          </a:p>
          <a:p>
            <a:pPr marL="457200" lvl="0" indent="-334327" algn="l" rtl="0">
              <a:spcBef>
                <a:spcPts val="0"/>
              </a:spcBef>
              <a:spcAft>
                <a:spcPts val="0"/>
              </a:spcAft>
              <a:buSzPct val="100000"/>
              <a:buChar char="●"/>
            </a:pPr>
            <a:r>
              <a:rPr lang="pl" sz="2400" dirty="0"/>
              <a:t>numpy, pandas, regex</a:t>
            </a:r>
            <a:endParaRPr sz="2400" dirty="0"/>
          </a:p>
          <a:p>
            <a:pPr marL="457200" lvl="0" indent="-334327" algn="l" rtl="0">
              <a:spcBef>
                <a:spcPts val="0"/>
              </a:spcBef>
              <a:spcAft>
                <a:spcPts val="0"/>
              </a:spcAft>
              <a:buSzPct val="100000"/>
              <a:buChar char="●"/>
            </a:pPr>
            <a:r>
              <a:rPr lang="pl" sz="2400" dirty="0"/>
              <a:t>matplotlib, plotly</a:t>
            </a:r>
            <a:endParaRPr sz="2400" dirty="0"/>
          </a:p>
          <a:p>
            <a:pPr marL="457200" lvl="0" indent="-334327" algn="l" rtl="0">
              <a:spcBef>
                <a:spcPts val="0"/>
              </a:spcBef>
              <a:spcAft>
                <a:spcPts val="0"/>
              </a:spcAft>
              <a:buSzPct val="100000"/>
              <a:buChar char="●"/>
            </a:pPr>
            <a:r>
              <a:rPr lang="pl" sz="2400" dirty="0"/>
              <a:t>sklearn (w tym: LogisticRegression, BernoulliNB, KNeighborsClassifier)</a:t>
            </a:r>
            <a:endParaRPr sz="2400" dirty="0"/>
          </a:p>
          <a:p>
            <a:pPr marL="457200" lvl="0" indent="-334327" algn="l" rtl="0">
              <a:spcBef>
                <a:spcPts val="0"/>
              </a:spcBef>
              <a:spcAft>
                <a:spcPts val="0"/>
              </a:spcAft>
              <a:buSzPct val="100000"/>
              <a:buChar char="●"/>
            </a:pPr>
            <a:r>
              <a:rPr lang="pl" sz="2400" dirty="0"/>
              <a:t>spacy, gensim (model glove-twitter-200)</a:t>
            </a:r>
            <a:endParaRPr sz="2400" dirty="0"/>
          </a:p>
          <a:p>
            <a:pPr marL="457200" lvl="0" indent="-334327" algn="l" rtl="0">
              <a:spcBef>
                <a:spcPts val="0"/>
              </a:spcBef>
              <a:spcAft>
                <a:spcPts val="0"/>
              </a:spcAft>
              <a:buSzPct val="100000"/>
              <a:buChar char="●"/>
            </a:pPr>
            <a:r>
              <a:rPr lang="pl" sz="2400" dirty="0"/>
              <a:t>TensorFlow  + Keras</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l" dirty="0"/>
              <a:t>Ocena wyników modeli</a:t>
            </a:r>
            <a:endParaRPr dirty="0"/>
          </a:p>
        </p:txBody>
      </p:sp>
      <p:sp>
        <p:nvSpPr>
          <p:cNvPr id="118" name="Google Shape;118;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21"/>
          <p:cNvPicPr preferRelativeResize="0"/>
          <p:nvPr/>
        </p:nvPicPr>
        <p:blipFill>
          <a:blip r:embed="rId3">
            <a:alphaModFix/>
          </a:blip>
          <a:stretch>
            <a:fillRect/>
          </a:stretch>
        </p:blipFill>
        <p:spPr>
          <a:xfrm>
            <a:off x="857250" y="1800550"/>
            <a:ext cx="7429500" cy="24574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573</Words>
  <Application>Microsoft Office PowerPoint</Application>
  <PresentationFormat>Pokaz na ekranie (16:9)</PresentationFormat>
  <Paragraphs>74</Paragraphs>
  <Slides>13</Slides>
  <Notes>13</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13</vt:i4>
      </vt:variant>
    </vt:vector>
  </HeadingPairs>
  <TitlesOfParts>
    <vt:vector size="17" baseType="lpstr">
      <vt:lpstr>Roboto Slab</vt:lpstr>
      <vt:lpstr>Roboto</vt:lpstr>
      <vt:lpstr>Arial</vt:lpstr>
      <vt:lpstr>Marina</vt:lpstr>
      <vt:lpstr>Analiza pozytywności  w opiniach o punktach gastronomicznych</vt:lpstr>
      <vt:lpstr>Analizowane dane</vt:lpstr>
      <vt:lpstr>Analiza problemu - zestawienie ilości opinii z podziałem na wystawioną ocenę</vt:lpstr>
      <vt:lpstr>Preprocessing</vt:lpstr>
      <vt:lpstr>Problemy</vt:lpstr>
      <vt:lpstr>Kryteria wyboru etykiet</vt:lpstr>
      <vt:lpstr>Finalne dane do nauki </vt:lpstr>
      <vt:lpstr>Technologie</vt:lpstr>
      <vt:lpstr>Ocena wyników modeli</vt:lpstr>
      <vt:lpstr>Krzywe uczenia dla modeli RNN RNN  LSTM + Embedding               RNN (LSTM + pretrenowany       RNN (LSTM + pretrenowany                                                               embedding Glove)                          embedding Glove + warstwa                                                                                                                            Embedding)</vt:lpstr>
      <vt:lpstr>Ocena działania modeli dla poszczególnych kuchni</vt:lpstr>
      <vt:lpstr>Prezentacja programu PowerPoint</vt:lpstr>
      <vt:lpstr>Co dalej?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końcowy SDA</dc:title>
  <cp:lastModifiedBy>admin</cp:lastModifiedBy>
  <cp:revision>11</cp:revision>
  <dcterms:modified xsi:type="dcterms:W3CDTF">2022-01-18T21:25:46Z</dcterms:modified>
</cp:coreProperties>
</file>