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1" r:id="rId4"/>
    <p:sldId id="262" r:id="rId5"/>
    <p:sldId id="269" r:id="rId6"/>
    <p:sldId id="266" r:id="rId7"/>
    <p:sldId id="263" r:id="rId8"/>
    <p:sldId id="264"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8BEE-1DF2-BB2F-9F50-8AC4ABFB28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AF2FF4-D427-D5BB-BB77-F253E0437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57FC5-487F-5E02-9A22-011CA2553F5F}"/>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5" name="Footer Placeholder 4">
            <a:extLst>
              <a:ext uri="{FF2B5EF4-FFF2-40B4-BE49-F238E27FC236}">
                <a16:creationId xmlns:a16="http://schemas.microsoft.com/office/drawing/2014/main" id="{C8968FB9-EB61-E464-3A3A-D3FB5ABE2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1B604-8DDA-7FA6-812A-2CE8CFE48369}"/>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61083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C93F-B577-DE4E-F4FC-3FD0D64C35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9AE782-FECB-42F2-60B3-4B1B85A75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940A7-B4F3-6A82-D7FC-8CB4683439EE}"/>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5" name="Footer Placeholder 4">
            <a:extLst>
              <a:ext uri="{FF2B5EF4-FFF2-40B4-BE49-F238E27FC236}">
                <a16:creationId xmlns:a16="http://schemas.microsoft.com/office/drawing/2014/main" id="{948492C9-3EF9-F926-A77C-CC7DB9EEB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B3E22-8819-EE93-45C7-14BCEB160590}"/>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276820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23E18-0E09-98BA-FCF0-1FFD6F41F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D53483-64E3-2964-FC74-AFEF4EBA0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1855-2860-490E-D400-E1FA27601A2D}"/>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5" name="Footer Placeholder 4">
            <a:extLst>
              <a:ext uri="{FF2B5EF4-FFF2-40B4-BE49-F238E27FC236}">
                <a16:creationId xmlns:a16="http://schemas.microsoft.com/office/drawing/2014/main" id="{0DAAD436-15C3-578C-B5CB-89E5DFF0D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3ED2C-0899-505D-B6B9-440B0E1ACC60}"/>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186589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37B6-B8C5-F5C0-6A45-3615DD9D16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5EFE1-BC61-B8F2-6B9F-AB03C4881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F5B32-001B-EAB3-638D-27169ACE4A0C}"/>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5" name="Footer Placeholder 4">
            <a:extLst>
              <a:ext uri="{FF2B5EF4-FFF2-40B4-BE49-F238E27FC236}">
                <a16:creationId xmlns:a16="http://schemas.microsoft.com/office/drawing/2014/main" id="{795ADAFF-EB08-BB22-50FD-569F1F6D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24476-2040-E762-5B55-6355CC159FEC}"/>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542183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FA75-4700-CACA-2050-EF4132786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EFA2F8-A5C1-2AD9-7EC2-A6B745777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326AD-E96B-9B67-D4F6-0DFD52ABB973}"/>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5" name="Footer Placeholder 4">
            <a:extLst>
              <a:ext uri="{FF2B5EF4-FFF2-40B4-BE49-F238E27FC236}">
                <a16:creationId xmlns:a16="http://schemas.microsoft.com/office/drawing/2014/main" id="{CD4C6724-D2BC-93D1-098E-B1853BA83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E00A5-9675-D33D-286A-0DE7EC37FE60}"/>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235608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5D03-B17C-B55F-59A8-2C0F3E178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F8BDC-355E-16B8-CEFF-8782E8775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50D14-AC1F-D2A3-1DE6-E8300AE0A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17517-C6D7-3F21-E4CC-E6EA07B66A3E}"/>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6" name="Footer Placeholder 5">
            <a:extLst>
              <a:ext uri="{FF2B5EF4-FFF2-40B4-BE49-F238E27FC236}">
                <a16:creationId xmlns:a16="http://schemas.microsoft.com/office/drawing/2014/main" id="{18C074C5-C98C-A51D-852D-0864609D6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C0D5A-560B-8320-C48C-6CD4959A4B68}"/>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116773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0600-72DE-AEC1-64E7-B24E000A07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DD2C66-628D-07E2-20B4-AED987665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CD9DFD-272F-C88D-E19B-DC0D85089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4C440-73A1-12C4-161F-245E89784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15C38-909C-1AA2-0C1F-A0F081DA11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19B67-70D0-EA1B-66F6-FCF01BFDF6DE}"/>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8" name="Footer Placeholder 7">
            <a:extLst>
              <a:ext uri="{FF2B5EF4-FFF2-40B4-BE49-F238E27FC236}">
                <a16:creationId xmlns:a16="http://schemas.microsoft.com/office/drawing/2014/main" id="{B17FEB8F-4365-B6B7-757B-F908B648C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D2E7D6-899C-F2E9-4F2C-03F8EEFDD9F6}"/>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5343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6A90-D714-63E0-FDC8-68BFFDBDC8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A233F-3B7A-6533-E11A-80B30984E3B0}"/>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4" name="Footer Placeholder 3">
            <a:extLst>
              <a:ext uri="{FF2B5EF4-FFF2-40B4-BE49-F238E27FC236}">
                <a16:creationId xmlns:a16="http://schemas.microsoft.com/office/drawing/2014/main" id="{629B23E7-2746-39EC-1348-F152AD5C49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AFDAAB-1095-0D9E-EE3B-07B17799C53F}"/>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61387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07D15-A2C4-D869-77DD-721BEFD806C3}"/>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3" name="Footer Placeholder 2">
            <a:extLst>
              <a:ext uri="{FF2B5EF4-FFF2-40B4-BE49-F238E27FC236}">
                <a16:creationId xmlns:a16="http://schemas.microsoft.com/office/drawing/2014/main" id="{F8E1C878-DA0A-752D-2C74-01E526A58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EE940-D03B-3915-195E-941C4F703EF7}"/>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187960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9127-CB9B-F26E-82C3-0F5D3E2E7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AF8FD2-99BC-20C8-91BB-53151A1BF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9B8E7C-EAA2-09CC-21BE-E236760C0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2201A-8244-F642-B024-16E8713C3FA6}"/>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6" name="Footer Placeholder 5">
            <a:extLst>
              <a:ext uri="{FF2B5EF4-FFF2-40B4-BE49-F238E27FC236}">
                <a16:creationId xmlns:a16="http://schemas.microsoft.com/office/drawing/2014/main" id="{543CA20D-806C-490C-FB0D-BAA06D020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8B2E28-7C95-692A-B947-005C055344D6}"/>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400520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24B2-3BC2-16DE-3BC3-4BD30037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F51D5-F1AC-B5C6-0447-47AC43BEA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D402E7-AB5B-640F-5587-70EA87192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50EE3-C936-22FA-B71E-5407E781D640}"/>
              </a:ext>
            </a:extLst>
          </p:cNvPr>
          <p:cNvSpPr>
            <a:spLocks noGrp="1"/>
          </p:cNvSpPr>
          <p:nvPr>
            <p:ph type="dt" sz="half" idx="10"/>
          </p:nvPr>
        </p:nvSpPr>
        <p:spPr/>
        <p:txBody>
          <a:bodyPr/>
          <a:lstStyle/>
          <a:p>
            <a:fld id="{44886B8C-6D6C-4C77-83AC-EF3BF9D2BAB1}" type="datetimeFigureOut">
              <a:rPr lang="en-US" smtClean="0"/>
              <a:t>9/25/2023</a:t>
            </a:fld>
            <a:endParaRPr lang="en-US"/>
          </a:p>
        </p:txBody>
      </p:sp>
      <p:sp>
        <p:nvSpPr>
          <p:cNvPr id="6" name="Footer Placeholder 5">
            <a:extLst>
              <a:ext uri="{FF2B5EF4-FFF2-40B4-BE49-F238E27FC236}">
                <a16:creationId xmlns:a16="http://schemas.microsoft.com/office/drawing/2014/main" id="{D760EE7D-DB98-6A9B-CA87-48A9E696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2A8A4-4883-1B0D-4992-B680CFCC8C9A}"/>
              </a:ext>
            </a:extLst>
          </p:cNvPr>
          <p:cNvSpPr>
            <a:spLocks noGrp="1"/>
          </p:cNvSpPr>
          <p:nvPr>
            <p:ph type="sldNum" sz="quarter" idx="12"/>
          </p:nvPr>
        </p:nvSpPr>
        <p:spPr/>
        <p:txBody>
          <a:bodyPr/>
          <a:lstStyle/>
          <a:p>
            <a:fld id="{97E419C7-44CB-4DEA-97B4-6123B0FAAFEF}" type="slidenum">
              <a:rPr lang="en-US" smtClean="0"/>
              <a:t>‹#›</a:t>
            </a:fld>
            <a:endParaRPr lang="en-US"/>
          </a:p>
        </p:txBody>
      </p:sp>
    </p:spTree>
    <p:extLst>
      <p:ext uri="{BB962C8B-B14F-4D97-AF65-F5344CB8AC3E}">
        <p14:creationId xmlns:p14="http://schemas.microsoft.com/office/powerpoint/2010/main" val="11852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40124-2720-28C8-1AD1-6D404F51F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C0D3-74A1-DE7A-CF10-9A5DB0997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F4623-149D-07B4-45F6-9A03EA0C9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86B8C-6D6C-4C77-83AC-EF3BF9D2BAB1}" type="datetimeFigureOut">
              <a:rPr lang="en-US" smtClean="0"/>
              <a:t>9/25/2023</a:t>
            </a:fld>
            <a:endParaRPr lang="en-US"/>
          </a:p>
        </p:txBody>
      </p:sp>
      <p:sp>
        <p:nvSpPr>
          <p:cNvPr id="5" name="Footer Placeholder 4">
            <a:extLst>
              <a:ext uri="{FF2B5EF4-FFF2-40B4-BE49-F238E27FC236}">
                <a16:creationId xmlns:a16="http://schemas.microsoft.com/office/drawing/2014/main" id="{2D34EEC6-E087-74A7-64A3-FB2680525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BB6DFB-465F-DB2A-49B6-8A0786880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19C7-44CB-4DEA-97B4-6123B0FAAFEF}" type="slidenum">
              <a:rPr lang="en-US" smtClean="0"/>
              <a:t>‹#›</a:t>
            </a:fld>
            <a:endParaRPr lang="en-US"/>
          </a:p>
        </p:txBody>
      </p:sp>
    </p:spTree>
    <p:extLst>
      <p:ext uri="{BB962C8B-B14F-4D97-AF65-F5344CB8AC3E}">
        <p14:creationId xmlns:p14="http://schemas.microsoft.com/office/powerpoint/2010/main" val="383108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ustomerthermometer.com/customer-reten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hassanamin/customer-chur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E946-040B-6700-FACE-54ED0F39DA27}"/>
              </a:ext>
            </a:extLst>
          </p:cNvPr>
          <p:cNvSpPr>
            <a:spLocks noGrp="1"/>
          </p:cNvSpPr>
          <p:nvPr>
            <p:ph type="ctrTitle"/>
          </p:nvPr>
        </p:nvSpPr>
        <p:spPr>
          <a:xfrm>
            <a:off x="1524000" y="534539"/>
            <a:ext cx="9144000" cy="827207"/>
          </a:xfrm>
        </p:spPr>
        <p:txBody>
          <a:bodyPr>
            <a:normAutofit fontScale="90000"/>
          </a:bodyPr>
          <a:lstStyle/>
          <a:p>
            <a:r>
              <a:rPr lang="en-US" dirty="0"/>
              <a:t>Customer Churn</a:t>
            </a:r>
          </a:p>
        </p:txBody>
      </p:sp>
      <p:sp>
        <p:nvSpPr>
          <p:cNvPr id="3" name="Subtitle 2">
            <a:extLst>
              <a:ext uri="{FF2B5EF4-FFF2-40B4-BE49-F238E27FC236}">
                <a16:creationId xmlns:a16="http://schemas.microsoft.com/office/drawing/2014/main" id="{C29F3C71-3617-A86A-0136-60E87D1E77F0}"/>
              </a:ext>
            </a:extLst>
          </p:cNvPr>
          <p:cNvSpPr>
            <a:spLocks noGrp="1"/>
          </p:cNvSpPr>
          <p:nvPr>
            <p:ph type="subTitle" idx="1"/>
          </p:nvPr>
        </p:nvSpPr>
        <p:spPr>
          <a:xfrm>
            <a:off x="1524000" y="5496254"/>
            <a:ext cx="9144000" cy="478766"/>
          </a:xfrm>
        </p:spPr>
        <p:txBody>
          <a:bodyPr/>
          <a:lstStyle/>
          <a:p>
            <a:r>
              <a:rPr lang="en-US" dirty="0"/>
              <a:t>Max Glasser, </a:t>
            </a:r>
            <a:r>
              <a:rPr lang="en-US" dirty="0" err="1"/>
              <a:t>Tungalagtuya</a:t>
            </a:r>
            <a:r>
              <a:rPr lang="en-US" dirty="0"/>
              <a:t> </a:t>
            </a:r>
            <a:r>
              <a:rPr lang="en-US" dirty="0" err="1"/>
              <a:t>Naran</a:t>
            </a:r>
            <a:r>
              <a:rPr lang="en-US" dirty="0"/>
              <a:t>, Francesca </a:t>
            </a:r>
            <a:r>
              <a:rPr lang="en-US" dirty="0" err="1"/>
              <a:t>Palik</a:t>
            </a:r>
            <a:r>
              <a:rPr lang="en-US" dirty="0"/>
              <a:t> &amp; Joel Wiseman</a:t>
            </a:r>
          </a:p>
        </p:txBody>
      </p:sp>
      <p:pic>
        <p:nvPicPr>
          <p:cNvPr id="2050" name="Picture 2" descr="No photo description available.">
            <a:extLst>
              <a:ext uri="{FF2B5EF4-FFF2-40B4-BE49-F238E27FC236}">
                <a16:creationId xmlns:a16="http://schemas.microsoft.com/office/drawing/2014/main" id="{4B61D07B-90DC-03B8-18B2-F8CEF8F21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931" y="1564121"/>
            <a:ext cx="3729757" cy="372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07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E946-040B-6700-FACE-54ED0F39DA27}"/>
              </a:ext>
            </a:extLst>
          </p:cNvPr>
          <p:cNvSpPr>
            <a:spLocks noGrp="1"/>
          </p:cNvSpPr>
          <p:nvPr>
            <p:ph type="ctrTitle"/>
          </p:nvPr>
        </p:nvSpPr>
        <p:spPr>
          <a:xfrm>
            <a:off x="1524000" y="1122363"/>
            <a:ext cx="9144000" cy="922097"/>
          </a:xfrm>
        </p:spPr>
        <p:txBody>
          <a:bodyPr/>
          <a:lstStyle/>
          <a:p>
            <a:r>
              <a:rPr lang="en-US" dirty="0"/>
              <a:t>What is Customer Churn?</a:t>
            </a:r>
          </a:p>
        </p:txBody>
      </p:sp>
      <p:sp>
        <p:nvSpPr>
          <p:cNvPr id="3" name="Subtitle 2">
            <a:extLst>
              <a:ext uri="{FF2B5EF4-FFF2-40B4-BE49-F238E27FC236}">
                <a16:creationId xmlns:a16="http://schemas.microsoft.com/office/drawing/2014/main" id="{C29F3C71-3617-A86A-0136-60E87D1E77F0}"/>
              </a:ext>
            </a:extLst>
          </p:cNvPr>
          <p:cNvSpPr>
            <a:spLocks noGrp="1"/>
          </p:cNvSpPr>
          <p:nvPr>
            <p:ph type="subTitle" idx="1"/>
          </p:nvPr>
        </p:nvSpPr>
        <p:spPr>
          <a:xfrm>
            <a:off x="1282460" y="2400554"/>
            <a:ext cx="6188015" cy="2591729"/>
          </a:xfrm>
        </p:spPr>
        <p:txBody>
          <a:bodyPr>
            <a:normAutofit fontScale="70000" lnSpcReduction="20000"/>
          </a:bodyPr>
          <a:lstStyle/>
          <a:p>
            <a:pPr algn="l" fontAlgn="base"/>
            <a:r>
              <a:rPr lang="en-US" b="0" i="0" dirty="0">
                <a:solidFill>
                  <a:srgbClr val="3B3B3B"/>
                </a:solidFill>
                <a:effectLst/>
                <a:latin typeface="inherit"/>
              </a:rPr>
              <a:t>Customer churn rate (CCR) is the essential metric for tracking how many customers are leaving you. Specifically, how many as a proportion of your customer base. Customer churn rate is always expressed as a percentage. It also always covers a specific period of time. For example, “a 10% customer churn rate for the last quarter”.</a:t>
            </a:r>
            <a:endParaRPr lang="en-US" b="0" i="0" dirty="0">
              <a:solidFill>
                <a:srgbClr val="3B3B3B"/>
              </a:solidFill>
              <a:effectLst/>
              <a:latin typeface="roboto" panose="02000000000000000000" pitchFamily="2" charset="0"/>
            </a:endParaRPr>
          </a:p>
          <a:p>
            <a:pPr algn="l" fontAlgn="base"/>
            <a:r>
              <a:rPr lang="en-US" b="0" i="0" dirty="0">
                <a:solidFill>
                  <a:srgbClr val="3B3B3B"/>
                </a:solidFill>
                <a:effectLst/>
                <a:latin typeface="inherit"/>
              </a:rPr>
              <a:t>Another thing to bear in mind is that customer churn rate is symbiotically related to </a:t>
            </a:r>
            <a:r>
              <a:rPr lang="en-US" b="0" i="0" u="none" strike="noStrike" dirty="0">
                <a:solidFill>
                  <a:srgbClr val="FF005E"/>
                </a:solidFill>
                <a:effectLst/>
                <a:latin typeface="inherit"/>
                <a:hlinkClick r:id="rId2"/>
              </a:rPr>
              <a:t>customer retention</a:t>
            </a:r>
            <a:r>
              <a:rPr lang="en-US" b="0" i="0" dirty="0">
                <a:solidFill>
                  <a:srgbClr val="3B3B3B"/>
                </a:solidFill>
                <a:effectLst/>
                <a:latin typeface="inherit"/>
              </a:rPr>
              <a:t> rate. If you have a churn rate of 10%, your retention rate is therefore 90%. This matters because decision-makers looking at customer retention and customer churn are looking at the same thing from opposite ends. Addressing customer churn is therefore an essential part of achieving the benefits of customer retention.</a:t>
            </a:r>
            <a:endParaRPr lang="en-US" b="0" i="0" dirty="0">
              <a:solidFill>
                <a:srgbClr val="3B3B3B"/>
              </a:solidFill>
              <a:effectLst/>
              <a:latin typeface="roboto" panose="02000000000000000000" pitchFamily="2" charset="0"/>
            </a:endParaRPr>
          </a:p>
        </p:txBody>
      </p:sp>
      <p:pic>
        <p:nvPicPr>
          <p:cNvPr id="1026" name="Picture 2">
            <a:extLst>
              <a:ext uri="{FF2B5EF4-FFF2-40B4-BE49-F238E27FC236}">
                <a16:creationId xmlns:a16="http://schemas.microsoft.com/office/drawing/2014/main" id="{2F4411B2-BAA1-1F53-60C2-98CB16ECDF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458" t="2460" r="32494" b="2460"/>
          <a:stretch/>
        </p:blipFill>
        <p:spPr bwMode="auto">
          <a:xfrm>
            <a:off x="7634377" y="2242868"/>
            <a:ext cx="2820838" cy="290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13E4-0ED9-DE0E-107C-0302EBBB36EF}"/>
              </a:ext>
            </a:extLst>
          </p:cNvPr>
          <p:cNvSpPr>
            <a:spLocks noGrp="1"/>
          </p:cNvSpPr>
          <p:nvPr>
            <p:ph type="ctrTitle"/>
          </p:nvPr>
        </p:nvSpPr>
        <p:spPr>
          <a:xfrm>
            <a:off x="1524000" y="354612"/>
            <a:ext cx="9144000" cy="947977"/>
          </a:xfrm>
        </p:spPr>
        <p:txBody>
          <a:bodyPr/>
          <a:lstStyle/>
          <a:p>
            <a:r>
              <a:rPr lang="en-US" dirty="0"/>
              <a:t>What is the data set</a:t>
            </a:r>
          </a:p>
        </p:txBody>
      </p:sp>
      <p:sp>
        <p:nvSpPr>
          <p:cNvPr id="3" name="Subtitle 2">
            <a:extLst>
              <a:ext uri="{FF2B5EF4-FFF2-40B4-BE49-F238E27FC236}">
                <a16:creationId xmlns:a16="http://schemas.microsoft.com/office/drawing/2014/main" id="{27DAD8B4-EA10-9105-0EBC-DD648210C3A0}"/>
              </a:ext>
            </a:extLst>
          </p:cNvPr>
          <p:cNvSpPr>
            <a:spLocks noGrp="1"/>
          </p:cNvSpPr>
          <p:nvPr>
            <p:ph type="subTitle" idx="1"/>
          </p:nvPr>
        </p:nvSpPr>
        <p:spPr>
          <a:xfrm>
            <a:off x="1524000" y="1544129"/>
            <a:ext cx="9144000" cy="4191508"/>
          </a:xfrm>
        </p:spPr>
        <p:txBody>
          <a:bodyPr>
            <a:normAutofit fontScale="85000" lnSpcReduction="20000"/>
          </a:bodyPr>
          <a:lstStyle/>
          <a:p>
            <a:r>
              <a:rPr lang="en-US" sz="1600" b="0" i="0" dirty="0">
                <a:solidFill>
                  <a:srgbClr val="3C4043"/>
                </a:solidFill>
                <a:effectLst/>
                <a:latin typeface="Inter"/>
              </a:rPr>
              <a:t>A marketing agency has many customers who use their service to produce ads for the client/customer websites. They've noticed that they have quite a bit of churn in clients. They randomly assign account managers right now, but want you to create a machine learning model that will help predict which customers will churn (stop buying their service) so that they can correctly assign the customers most at risk to churn an account manager. Luckily they have some historical data, can you help them out? Create a classification algorithm that will help classify whether or not a customer churned. Then the company can test this against incoming data for future customers to predict which customers will churn and assign them an account manager.</a:t>
            </a:r>
          </a:p>
          <a:p>
            <a:pPr algn="l"/>
            <a:r>
              <a:rPr lang="en-US" sz="1600" dirty="0">
                <a:solidFill>
                  <a:srgbClr val="3C4043"/>
                </a:solidFill>
                <a:latin typeface="Inter"/>
              </a:rPr>
              <a:t>Data Source: </a:t>
            </a:r>
            <a:r>
              <a:rPr lang="en-US" sz="1600" dirty="0">
                <a:solidFill>
                  <a:srgbClr val="3C4043"/>
                </a:solidFill>
                <a:latin typeface="Inter"/>
                <a:hlinkClick r:id="rId2"/>
              </a:rPr>
              <a:t>https://www.kaggle.com/datasets/hassanamin/customer-churn</a:t>
            </a:r>
            <a:endParaRPr lang="en-US" sz="1600" dirty="0">
              <a:solidFill>
                <a:srgbClr val="3C4043"/>
              </a:solidFill>
              <a:latin typeface="Inter"/>
            </a:endParaRPr>
          </a:p>
          <a:p>
            <a:pPr marL="342900" indent="-342900" algn="l" fontAlgn="base">
              <a:buFont typeface="Arial" panose="020B0604020202020204" pitchFamily="34" charset="0"/>
              <a:buChar char="•"/>
            </a:pPr>
            <a:r>
              <a:rPr lang="en-US" sz="1600" b="0" i="0" dirty="0">
                <a:solidFill>
                  <a:srgbClr val="3C4043"/>
                </a:solidFill>
                <a:effectLst/>
                <a:latin typeface="Inter"/>
              </a:rPr>
              <a:t>Name: Name of the latest contact at Company</a:t>
            </a:r>
          </a:p>
          <a:p>
            <a:pPr marL="342900" indent="-342900" algn="l" fontAlgn="base">
              <a:buFont typeface="Arial" panose="020B0604020202020204" pitchFamily="34" charset="0"/>
              <a:buChar char="•"/>
            </a:pPr>
            <a:r>
              <a:rPr lang="en-US" sz="1600" b="0" i="0" dirty="0">
                <a:solidFill>
                  <a:srgbClr val="3C4043"/>
                </a:solidFill>
                <a:effectLst/>
                <a:latin typeface="Inter"/>
              </a:rPr>
              <a:t>Age: Customer Age</a:t>
            </a:r>
          </a:p>
          <a:p>
            <a:pPr marL="342900" indent="-342900" algn="l" fontAlgn="base">
              <a:buFont typeface="Arial" panose="020B0604020202020204" pitchFamily="34" charset="0"/>
              <a:buChar char="•"/>
            </a:pPr>
            <a:r>
              <a:rPr lang="en-US" sz="1600" b="0" i="0" dirty="0" err="1">
                <a:solidFill>
                  <a:srgbClr val="3C4043"/>
                </a:solidFill>
                <a:effectLst/>
                <a:latin typeface="Inter"/>
              </a:rPr>
              <a:t>Total_Purchase</a:t>
            </a:r>
            <a:r>
              <a:rPr lang="en-US" sz="1600" b="0" i="0" dirty="0">
                <a:solidFill>
                  <a:srgbClr val="3C4043"/>
                </a:solidFill>
                <a:effectLst/>
                <a:latin typeface="Inter"/>
              </a:rPr>
              <a:t>: Total Ads Purchased</a:t>
            </a:r>
          </a:p>
          <a:p>
            <a:pPr marL="342900" indent="-342900" algn="l" fontAlgn="base">
              <a:buFont typeface="Arial" panose="020B0604020202020204" pitchFamily="34" charset="0"/>
              <a:buChar char="•"/>
            </a:pPr>
            <a:r>
              <a:rPr lang="en-US" sz="1600" b="0" i="0" dirty="0" err="1">
                <a:solidFill>
                  <a:srgbClr val="3C4043"/>
                </a:solidFill>
                <a:effectLst/>
                <a:latin typeface="Inter"/>
              </a:rPr>
              <a:t>Account_Manager</a:t>
            </a:r>
            <a:r>
              <a:rPr lang="en-US" sz="1600" b="0" i="0" dirty="0">
                <a:solidFill>
                  <a:srgbClr val="3C4043"/>
                </a:solidFill>
                <a:effectLst/>
                <a:latin typeface="Inter"/>
              </a:rPr>
              <a:t>: Binary 0=No manager, 1= Account manager assigned</a:t>
            </a:r>
          </a:p>
          <a:p>
            <a:pPr marL="342900" indent="-342900" algn="l" fontAlgn="base">
              <a:buFont typeface="Arial" panose="020B0604020202020204" pitchFamily="34" charset="0"/>
              <a:buChar char="•"/>
            </a:pPr>
            <a:r>
              <a:rPr lang="en-US" sz="1600" b="0" i="0" dirty="0">
                <a:solidFill>
                  <a:srgbClr val="3C4043"/>
                </a:solidFill>
                <a:effectLst/>
                <a:latin typeface="Inter"/>
              </a:rPr>
              <a:t>Years: Total Years as a customer</a:t>
            </a:r>
          </a:p>
          <a:p>
            <a:pPr marL="342900" indent="-342900" algn="l" fontAlgn="base">
              <a:buFont typeface="Arial" panose="020B0604020202020204" pitchFamily="34" charset="0"/>
              <a:buChar char="•"/>
            </a:pPr>
            <a:r>
              <a:rPr lang="en-US" sz="1600" b="0" i="0" dirty="0" err="1">
                <a:solidFill>
                  <a:srgbClr val="3C4043"/>
                </a:solidFill>
                <a:effectLst/>
                <a:latin typeface="Inter"/>
              </a:rPr>
              <a:t>Num_sites</a:t>
            </a:r>
            <a:r>
              <a:rPr lang="en-US" sz="1600" b="0" i="0" dirty="0">
                <a:solidFill>
                  <a:srgbClr val="3C4043"/>
                </a:solidFill>
                <a:effectLst/>
                <a:latin typeface="Inter"/>
              </a:rPr>
              <a:t>: Number of websites that use the service.</a:t>
            </a:r>
          </a:p>
          <a:p>
            <a:pPr marL="342900" indent="-342900" algn="l" fontAlgn="base">
              <a:buFont typeface="Arial" panose="020B0604020202020204" pitchFamily="34" charset="0"/>
              <a:buChar char="•"/>
            </a:pPr>
            <a:r>
              <a:rPr lang="en-US" sz="1600" b="0" i="0" dirty="0" err="1">
                <a:solidFill>
                  <a:srgbClr val="3C4043"/>
                </a:solidFill>
                <a:effectLst/>
                <a:latin typeface="Inter"/>
              </a:rPr>
              <a:t>Onboard_date</a:t>
            </a:r>
            <a:r>
              <a:rPr lang="en-US" sz="1600" b="0" i="0" dirty="0">
                <a:solidFill>
                  <a:srgbClr val="3C4043"/>
                </a:solidFill>
                <a:effectLst/>
                <a:latin typeface="Inter"/>
              </a:rPr>
              <a:t>: The date that the name of the latest contact was onboarded</a:t>
            </a:r>
          </a:p>
          <a:p>
            <a:pPr marL="342900" indent="-342900" algn="l" fontAlgn="base">
              <a:buFont typeface="Arial" panose="020B0604020202020204" pitchFamily="34" charset="0"/>
              <a:buChar char="•"/>
            </a:pPr>
            <a:r>
              <a:rPr lang="en-US" sz="1600" b="0" i="0" dirty="0">
                <a:solidFill>
                  <a:srgbClr val="3C4043"/>
                </a:solidFill>
                <a:effectLst/>
                <a:latin typeface="Inter"/>
              </a:rPr>
              <a:t>Location: Client HQ Address</a:t>
            </a:r>
          </a:p>
          <a:p>
            <a:pPr marL="342900" indent="-342900" algn="l" fontAlgn="base">
              <a:buFont typeface="Arial" panose="020B0604020202020204" pitchFamily="34" charset="0"/>
              <a:buChar char="•"/>
            </a:pPr>
            <a:r>
              <a:rPr lang="en-US" sz="1600" b="0" i="0" dirty="0">
                <a:solidFill>
                  <a:srgbClr val="3C4043"/>
                </a:solidFill>
                <a:effectLst/>
                <a:latin typeface="Inter"/>
              </a:rPr>
              <a:t>Company: Name of Client Company</a:t>
            </a:r>
          </a:p>
          <a:p>
            <a:pPr marL="342900" indent="-342900">
              <a:buFont typeface="Arial" panose="020B0604020202020204" pitchFamily="34" charset="0"/>
              <a:buChar char="•"/>
            </a:pPr>
            <a:endParaRPr lang="en-US" dirty="0">
              <a:solidFill>
                <a:srgbClr val="3C4043"/>
              </a:solidFill>
              <a:latin typeface="Inter"/>
            </a:endParaRPr>
          </a:p>
          <a:p>
            <a:endParaRPr lang="en-US" dirty="0"/>
          </a:p>
        </p:txBody>
      </p:sp>
    </p:spTree>
    <p:extLst>
      <p:ext uri="{BB962C8B-B14F-4D97-AF65-F5344CB8AC3E}">
        <p14:creationId xmlns:p14="http://schemas.microsoft.com/office/powerpoint/2010/main" val="329859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839F9D-45CD-47A6-59C6-57D9F9B08437}"/>
              </a:ext>
            </a:extLst>
          </p:cNvPr>
          <p:cNvPicPr>
            <a:picLocks noChangeAspect="1"/>
          </p:cNvPicPr>
          <p:nvPr/>
        </p:nvPicPr>
        <p:blipFill>
          <a:blip r:embed="rId2"/>
          <a:stretch>
            <a:fillRect/>
          </a:stretch>
        </p:blipFill>
        <p:spPr>
          <a:xfrm>
            <a:off x="65956" y="176841"/>
            <a:ext cx="12060088" cy="6504317"/>
          </a:xfrm>
          <a:prstGeom prst="rect">
            <a:avLst/>
          </a:prstGeom>
        </p:spPr>
      </p:pic>
    </p:spTree>
    <p:extLst>
      <p:ext uri="{BB962C8B-B14F-4D97-AF65-F5344CB8AC3E}">
        <p14:creationId xmlns:p14="http://schemas.microsoft.com/office/powerpoint/2010/main" val="204691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EC99C-464E-23AF-A11A-3392DED5F528}"/>
              </a:ext>
            </a:extLst>
          </p:cNvPr>
          <p:cNvPicPr>
            <a:picLocks noChangeAspect="1"/>
          </p:cNvPicPr>
          <p:nvPr/>
        </p:nvPicPr>
        <p:blipFill>
          <a:blip r:embed="rId2"/>
          <a:stretch>
            <a:fillRect/>
          </a:stretch>
        </p:blipFill>
        <p:spPr>
          <a:xfrm>
            <a:off x="0" y="139637"/>
            <a:ext cx="12192000" cy="6578725"/>
          </a:xfrm>
          <a:prstGeom prst="rect">
            <a:avLst/>
          </a:prstGeom>
        </p:spPr>
      </p:pic>
    </p:spTree>
    <p:extLst>
      <p:ext uri="{BB962C8B-B14F-4D97-AF65-F5344CB8AC3E}">
        <p14:creationId xmlns:p14="http://schemas.microsoft.com/office/powerpoint/2010/main" val="150175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13E4-0ED9-DE0E-107C-0302EBBB36EF}"/>
              </a:ext>
            </a:extLst>
          </p:cNvPr>
          <p:cNvSpPr>
            <a:spLocks noGrp="1"/>
          </p:cNvSpPr>
          <p:nvPr>
            <p:ph type="ctrTitle"/>
          </p:nvPr>
        </p:nvSpPr>
        <p:spPr/>
        <p:txBody>
          <a:bodyPr/>
          <a:lstStyle/>
          <a:p>
            <a:r>
              <a:rPr lang="en-US" dirty="0"/>
              <a:t>Data Exploration</a:t>
            </a:r>
          </a:p>
        </p:txBody>
      </p:sp>
      <p:sp>
        <p:nvSpPr>
          <p:cNvPr id="3" name="Subtitle 2">
            <a:extLst>
              <a:ext uri="{FF2B5EF4-FFF2-40B4-BE49-F238E27FC236}">
                <a16:creationId xmlns:a16="http://schemas.microsoft.com/office/drawing/2014/main" id="{27DAD8B4-EA10-9105-0EBC-DD648210C3A0}"/>
              </a:ext>
            </a:extLst>
          </p:cNvPr>
          <p:cNvSpPr>
            <a:spLocks noGrp="1"/>
          </p:cNvSpPr>
          <p:nvPr>
            <p:ph type="subTitle" idx="1"/>
          </p:nvPr>
        </p:nvSpPr>
        <p:spPr/>
        <p:txBody>
          <a:bodyPr/>
          <a:lstStyle/>
          <a:p>
            <a:r>
              <a:rPr lang="en-US" dirty="0"/>
              <a:t>Tunga</a:t>
            </a:r>
          </a:p>
        </p:txBody>
      </p:sp>
    </p:spTree>
    <p:extLst>
      <p:ext uri="{BB962C8B-B14F-4D97-AF65-F5344CB8AC3E}">
        <p14:creationId xmlns:p14="http://schemas.microsoft.com/office/powerpoint/2010/main" val="359579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13E4-0ED9-DE0E-107C-0302EBBB36EF}"/>
              </a:ext>
            </a:extLst>
          </p:cNvPr>
          <p:cNvSpPr>
            <a:spLocks noGrp="1"/>
          </p:cNvSpPr>
          <p:nvPr>
            <p:ph type="ctrTitle"/>
          </p:nvPr>
        </p:nvSpPr>
        <p:spPr/>
        <p:txBody>
          <a:bodyPr/>
          <a:lstStyle/>
          <a:p>
            <a:r>
              <a:rPr lang="en-US" dirty="0"/>
              <a:t>Neural Networks</a:t>
            </a:r>
          </a:p>
        </p:txBody>
      </p:sp>
      <p:sp>
        <p:nvSpPr>
          <p:cNvPr id="3" name="Subtitle 2">
            <a:extLst>
              <a:ext uri="{FF2B5EF4-FFF2-40B4-BE49-F238E27FC236}">
                <a16:creationId xmlns:a16="http://schemas.microsoft.com/office/drawing/2014/main" id="{27DAD8B4-EA10-9105-0EBC-DD648210C3A0}"/>
              </a:ext>
            </a:extLst>
          </p:cNvPr>
          <p:cNvSpPr>
            <a:spLocks noGrp="1"/>
          </p:cNvSpPr>
          <p:nvPr>
            <p:ph type="subTitle" idx="1"/>
          </p:nvPr>
        </p:nvSpPr>
        <p:spPr/>
        <p:txBody>
          <a:bodyPr/>
          <a:lstStyle/>
          <a:p>
            <a:r>
              <a:rPr lang="en-US" dirty="0"/>
              <a:t>Francesca</a:t>
            </a:r>
          </a:p>
        </p:txBody>
      </p:sp>
    </p:spTree>
    <p:extLst>
      <p:ext uri="{BB962C8B-B14F-4D97-AF65-F5344CB8AC3E}">
        <p14:creationId xmlns:p14="http://schemas.microsoft.com/office/powerpoint/2010/main" val="43542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13E4-0ED9-DE0E-107C-0302EBBB36EF}"/>
              </a:ext>
            </a:extLst>
          </p:cNvPr>
          <p:cNvSpPr>
            <a:spLocks noGrp="1"/>
          </p:cNvSpPr>
          <p:nvPr>
            <p:ph type="ctrTitle"/>
          </p:nvPr>
        </p:nvSpPr>
        <p:spPr/>
        <p:txBody>
          <a:bodyPr/>
          <a:lstStyle/>
          <a:p>
            <a:r>
              <a:rPr lang="en-US" dirty="0"/>
              <a:t>TBD</a:t>
            </a:r>
          </a:p>
        </p:txBody>
      </p:sp>
      <p:sp>
        <p:nvSpPr>
          <p:cNvPr id="3" name="Subtitle 2">
            <a:extLst>
              <a:ext uri="{FF2B5EF4-FFF2-40B4-BE49-F238E27FC236}">
                <a16:creationId xmlns:a16="http://schemas.microsoft.com/office/drawing/2014/main" id="{27DAD8B4-EA10-9105-0EBC-DD648210C3A0}"/>
              </a:ext>
            </a:extLst>
          </p:cNvPr>
          <p:cNvSpPr>
            <a:spLocks noGrp="1"/>
          </p:cNvSpPr>
          <p:nvPr>
            <p:ph type="subTitle" idx="1"/>
          </p:nvPr>
        </p:nvSpPr>
        <p:spPr/>
        <p:txBody>
          <a:bodyPr/>
          <a:lstStyle/>
          <a:p>
            <a:r>
              <a:rPr lang="en-US" dirty="0"/>
              <a:t>Max</a:t>
            </a:r>
          </a:p>
        </p:txBody>
      </p:sp>
    </p:spTree>
    <p:extLst>
      <p:ext uri="{BB962C8B-B14F-4D97-AF65-F5344CB8AC3E}">
        <p14:creationId xmlns:p14="http://schemas.microsoft.com/office/powerpoint/2010/main" val="22022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13E4-0ED9-DE0E-107C-0302EBBB36EF}"/>
              </a:ext>
            </a:extLst>
          </p:cNvPr>
          <p:cNvSpPr>
            <a:spLocks noGrp="1"/>
          </p:cNvSpPr>
          <p:nvPr>
            <p:ph type="ctrTitle"/>
          </p:nvPr>
        </p:nvSpPr>
        <p:spPr/>
        <p:txBody>
          <a:bodyPr/>
          <a:lstStyle/>
          <a:p>
            <a:r>
              <a:rPr lang="en-US" dirty="0"/>
              <a:t>Challenges Faced</a:t>
            </a:r>
          </a:p>
        </p:txBody>
      </p:sp>
      <p:sp>
        <p:nvSpPr>
          <p:cNvPr id="3" name="Subtitle 2">
            <a:extLst>
              <a:ext uri="{FF2B5EF4-FFF2-40B4-BE49-F238E27FC236}">
                <a16:creationId xmlns:a16="http://schemas.microsoft.com/office/drawing/2014/main" id="{27DAD8B4-EA10-9105-0EBC-DD648210C3A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81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401</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inherit</vt:lpstr>
      <vt:lpstr>Inter</vt:lpstr>
      <vt:lpstr>roboto</vt:lpstr>
      <vt:lpstr>Office Theme</vt:lpstr>
      <vt:lpstr>Customer Churn</vt:lpstr>
      <vt:lpstr>What is Customer Churn?</vt:lpstr>
      <vt:lpstr>What is the data set</vt:lpstr>
      <vt:lpstr>PowerPoint Presentation</vt:lpstr>
      <vt:lpstr>PowerPoint Presentation</vt:lpstr>
      <vt:lpstr>Data Exploration</vt:lpstr>
      <vt:lpstr>Neural Networks</vt:lpstr>
      <vt:lpstr>TBD</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dc:title>
  <dc:creator>Joel Wiseman</dc:creator>
  <cp:lastModifiedBy>Joel Wiseman</cp:lastModifiedBy>
  <cp:revision>1</cp:revision>
  <dcterms:created xsi:type="dcterms:W3CDTF">2023-09-26T00:21:36Z</dcterms:created>
  <dcterms:modified xsi:type="dcterms:W3CDTF">2023-09-26T15:06:48Z</dcterms:modified>
</cp:coreProperties>
</file>