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79" r:id="rId4"/>
    <p:sldId id="286" r:id="rId5"/>
    <p:sldId id="282" r:id="rId6"/>
    <p:sldId id="284" r:id="rId7"/>
    <p:sldId id="285" r:id="rId8"/>
    <p:sldId id="283" r:id="rId9"/>
    <p:sldId id="266" r:id="rId10"/>
    <p:sldId id="280" r:id="rId11"/>
    <p:sldId id="278" r:id="rId12"/>
    <p:sldId id="287" r:id="rId13"/>
    <p:sldId id="281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02353-8814-4D75-B4A6-578F5BA36B0F}" v="883" dt="2023-09-29T01:20:12.017"/>
    <p1510:client id="{8A324E48-FD94-4108-BE2E-093B8596DCBD}" v="95" dt="2023-09-28T21:10:54.072"/>
    <p1510:client id="{BA66BB83-77F5-471D-B9DA-7D56935358A9}" v="331" vWet="332" dt="2023-09-29T01:03:06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FA8E4-DBFF-4969-854A-D336A01BFD8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CAA86-8068-4735-A169-DEAA3C807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8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8BEE-1DF2-BB2F-9F50-8AC4ABFB2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F2FF4-D427-D5BB-BB77-F253E0437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7FC5-487F-5E02-9A22-011CA255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68FB9-EB61-E464-3A3A-D3FB5ABE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B604-8DDA-7FA6-812A-2CE8CFE4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3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C93F-B577-DE4E-F4FC-3FD0D64C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AE782-FECB-42F2-60B3-4B1B85A75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40A7-B4F3-6A82-D7FC-8CB46834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492C9-3EF9-F926-A77C-CC7DB9EE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B3E22-8819-EE93-45C7-14BCEB16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0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23E18-0E09-98BA-FCF0-1FFD6F41F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53483-64E3-2964-FC74-AFEF4EBA0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1855-2860-490E-D400-E1FA2760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AD436-15C3-578C-B5CB-89E5DFF0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ED2C-0899-505D-B6B9-440B0E1A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9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37B6-B8C5-F5C0-6A45-3615DD9D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5EFE1-BC61-B8F2-6B9F-AB03C4881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F5B32-001B-EAB3-638D-27169ACE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ADAFF-EB08-BB22-50FD-569F1F6D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24476-2040-E762-5B55-6355CC15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8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FA75-4700-CACA-2050-EF413278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FA2F8-A5C1-2AD9-7EC2-A6B745777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26AD-E96B-9B67-D4F6-0DFD52AB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6724-D2BC-93D1-098E-B1853BA8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00A5-9675-D33D-286A-0DE7EC37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8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5D03-B17C-B55F-59A8-2C0F3E17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F8BDC-355E-16B8-CEFF-8782E8775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50D14-AC1F-D2A3-1DE6-E8300AE0A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7517-C6D7-3F21-E4CC-E6EA07B6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074C5-C98C-A51D-852D-0864609D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C0D5A-560B-8320-C48C-6CD4959A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3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0600-72DE-AEC1-64E7-B24E000A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D2C66-628D-07E2-20B4-AED987665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D9DFD-272F-C88D-E19B-DC0D85089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4C440-73A1-12C4-161F-245E8978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15C38-909C-1AA2-0C1F-A0F081DA1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19B67-70D0-EA1B-66F6-FCF01BFD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FEB8F-4365-B6B7-757B-F908B648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2E7D6-899C-F2E9-4F2C-03F8EEFD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6A90-D714-63E0-FDC8-68BFFDBD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A233F-3B7A-6533-E11A-80B30984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B23E7-2746-39EC-1348-F152AD5C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FDAAB-1095-0D9E-EE3B-07B17799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7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07D15-A2C4-D869-77DD-721BEFD8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1C878-DA0A-752D-2C74-01E526A5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EE940-D03B-3915-195E-941C4F70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0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9127-CB9B-F26E-82C3-0F5D3E2E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8FD2-99BC-20C8-91BB-53151A1BF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B8E7C-EAA2-09CC-21BE-E236760C0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2201A-8244-F642-B024-16E8713C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CA20D-806C-490C-FB0D-BAA06D02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B2E28-7C95-692A-B947-005C0553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0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24B2-3BC2-16DE-3BC3-4BD30037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F51D5-F1AC-B5C6-0447-47AC43BEA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402E7-AB5B-640F-5587-70EA87192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50EE3-C936-22FA-B71E-5407E781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EE7D-DB98-6A9B-CA87-48A9E696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2A8A4-4883-1B0D-4992-B680CFC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1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40124-2720-28C8-1AD1-6D404F51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6C0D3-74A1-DE7A-CF10-9A5DB0997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4623-149D-07B4-45F6-9A03EA0C9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6B8C-6D6C-4C77-83AC-EF3BF9D2BAB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4EEC6-E087-74A7-64A3-FB2680525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B6DFB-465F-DB2A-49B6-8A0786880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hassanamin/customer-chur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E946-040B-6700-FACE-54ED0F39D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4539"/>
            <a:ext cx="9144000" cy="827207"/>
          </a:xfrm>
        </p:spPr>
        <p:txBody>
          <a:bodyPr>
            <a:normAutofit fontScale="90000"/>
          </a:bodyPr>
          <a:lstStyle/>
          <a:p>
            <a:r>
              <a:rPr lang="en-US"/>
              <a:t>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F3C71-3617-A86A-0136-60E87D1E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96254"/>
            <a:ext cx="9144000" cy="47876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Presented By: Max Glasser, </a:t>
            </a:r>
            <a:r>
              <a:rPr lang="en-US" dirty="0" err="1"/>
              <a:t>Tungalagtuya</a:t>
            </a:r>
            <a:r>
              <a:rPr lang="en-US" dirty="0"/>
              <a:t> </a:t>
            </a:r>
            <a:r>
              <a:rPr lang="en-US" dirty="0" err="1"/>
              <a:t>Naran</a:t>
            </a:r>
            <a:r>
              <a:rPr lang="en-US" dirty="0"/>
              <a:t>, Francesca </a:t>
            </a:r>
            <a:r>
              <a:rPr lang="en-US" dirty="0" err="1"/>
              <a:t>Palik</a:t>
            </a:r>
            <a:r>
              <a:rPr lang="en-US" dirty="0"/>
              <a:t> &amp; Joel Wiseman</a:t>
            </a:r>
          </a:p>
        </p:txBody>
      </p:sp>
      <p:pic>
        <p:nvPicPr>
          <p:cNvPr id="2050" name="Picture 2" descr="No photo description available.">
            <a:extLst>
              <a:ext uri="{FF2B5EF4-FFF2-40B4-BE49-F238E27FC236}">
                <a16:creationId xmlns:a16="http://schemas.microsoft.com/office/drawing/2014/main" id="{4B61D07B-90DC-03B8-18B2-F8CEF8F2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31" y="1564121"/>
            <a:ext cx="3729757" cy="372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07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0052C3-8332-88F8-1B83-FC0A850102EF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8A3BD-96D6-71F9-11BE-2096A292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207" y="1900791"/>
            <a:ext cx="4918587" cy="4051934"/>
          </a:xfrm>
          <a:prstGeom prst="rect">
            <a:avLst/>
          </a:prstGeom>
        </p:spPr>
      </p:pic>
      <p:pic>
        <p:nvPicPr>
          <p:cNvPr id="3" name="Picture 2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75751831-BC74-E6BC-C3B0-EFB0B0817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12" y="3760994"/>
            <a:ext cx="3539305" cy="2187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064B3B-59AE-FC83-C4EC-97DC4ED784B7}"/>
              </a:ext>
            </a:extLst>
          </p:cNvPr>
          <p:cNvSpPr txBox="1"/>
          <p:nvPr/>
        </p:nvSpPr>
        <p:spPr>
          <a:xfrm>
            <a:off x="1106129" y="1831257"/>
            <a:ext cx="462116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/>
                <a:ea typeface="+mn-lt"/>
                <a:cs typeface="+mn-lt"/>
              </a:rPr>
              <a:t>Ada Boost Classifier is the best option for mean and standard deviation of the accuracy scores. </a:t>
            </a:r>
            <a:endParaRPr lang="en-US"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263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Neural Network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Google Shape;141;p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3A0A1325-C4F3-3BEC-6D96-1BC14BEC27E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17816" y="1630869"/>
            <a:ext cx="7851107" cy="5105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24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 Faced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229F603-DF97-DC27-0BBF-2AB2DBE80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704" y="1992694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Tableau Map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2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229F603-DF97-DC27-0BBF-2AB2DBE80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704" y="1992694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Add points from README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 descr="The End&quot; Images – Browse 12,137 Stock Photos, Vectors, and Video | Adobe  Stock">
            <a:extLst>
              <a:ext uri="{FF2B5EF4-FFF2-40B4-BE49-F238E27FC236}">
                <a16:creationId xmlns:a16="http://schemas.microsoft.com/office/drawing/2014/main" id="{C9C62650-4B41-C65C-2BDD-B34D86E9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82" y="-29768"/>
            <a:ext cx="12196882" cy="691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08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1E946-040B-6700-FACE-54ED0F39D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dirty="0"/>
              <a:t>What is Customer Churn?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F3C71-3617-A86A-0136-60E87D1E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Customer churn rate (CCR) is the essential metric for tracking how many customers are leaving your firm. It is always expressed as a percentage. It also always covers a specific period of time. For example, “a 10% customer churn rate for the last quarter”.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Another thing to bear in mind is that customer churn rate is the inverse of the </a:t>
            </a:r>
            <a:r>
              <a:rPr lang="en-US" sz="1300" b="0" i="0" u="none" strike="noStrike" dirty="0">
                <a:effectLst/>
              </a:rPr>
              <a:t>customer retention</a:t>
            </a:r>
            <a:r>
              <a:rPr lang="en-US" sz="1300" b="0" i="0" dirty="0">
                <a:effectLst/>
              </a:rPr>
              <a:t> rate. For </a:t>
            </a:r>
            <a:r>
              <a:rPr lang="en-US" sz="1300" dirty="0"/>
              <a:t>example, i</a:t>
            </a:r>
            <a:r>
              <a:rPr lang="en-US" sz="1300" b="0" i="0" dirty="0">
                <a:effectLst/>
              </a:rPr>
              <a:t>f you have a churn rate of 10%, your retention rate is therefore 90%.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This matters because decision-makers looking at forecasting need to address customer churn to achieve their customer retention goals.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4411B2-BAA1-1F53-60C2-98CB16ECD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0" r="31229" b="-1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about the Data Set?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A326955-4F88-3FA5-A7C4-31FE578ED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475" y="1544129"/>
            <a:ext cx="10936397" cy="4191508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sz="1600" b="0" i="0" dirty="0">
                <a:effectLst/>
              </a:rPr>
              <a:t>A marketing agency has many customers who use their service to produce ads for customer websites. They've noticed that they have quite a bit of churn in clients. They randomly assign account managers but want to be more </a:t>
            </a:r>
            <a:r>
              <a:rPr lang="en-US" sz="1600" dirty="0"/>
              <a:t>strategic by assigning their best account managers to the clients most at risk to churn. T</a:t>
            </a:r>
            <a:r>
              <a:rPr lang="en-US" sz="1600" b="0" i="0" dirty="0">
                <a:effectLst/>
              </a:rPr>
              <a:t>hey have provided their historical client data, so that we can leverage to build a machine-learning model to quickly identify at-risk customers.</a:t>
            </a:r>
          </a:p>
          <a:p>
            <a:pPr algn="l">
              <a:lnSpc>
                <a:spcPct val="120000"/>
              </a:lnSpc>
            </a:pPr>
            <a:r>
              <a:rPr lang="en-US" sz="1600" b="1" i="0" u="sng" dirty="0">
                <a:effectLst/>
              </a:rPr>
              <a:t>Key Data Points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Name: Name of the latest contact at Company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Age: Customer Age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Total Purchase: Total Ads Purchased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Account Manager: Binary 0=No manager, 1= Account manager assigned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Years: Total Years as a customer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Number of Websites Used: Number of websites that use the service.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Onboard Date: The date that the name of the latest contact was onboarded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Location: Client HQ Address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Company: Name of Client 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3C4043"/>
              </a:solidFill>
              <a:latin typeface="Inter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3B201B-02EB-D2AB-73B7-4A1018AA9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10"/>
          <a:stretch/>
        </p:blipFill>
        <p:spPr>
          <a:xfrm>
            <a:off x="7139134" y="3145536"/>
            <a:ext cx="4058092" cy="13838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6BD870-260A-9BF5-49A2-C6251BAF5D0F}"/>
              </a:ext>
            </a:extLst>
          </p:cNvPr>
          <p:cNvSpPr txBox="1"/>
          <p:nvPr/>
        </p:nvSpPr>
        <p:spPr>
          <a:xfrm>
            <a:off x="947870" y="5790178"/>
            <a:ext cx="5960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</a:t>
            </a:r>
            <a:r>
              <a:rPr lang="en-US" sz="1200" dirty="0">
                <a:solidFill>
                  <a:srgbClr val="3C4043"/>
                </a:solidFill>
                <a:hlinkClick r:id="rId3"/>
              </a:rPr>
              <a:t>https://www.kaggle.com/datasets/hassanamin/customer-churn</a:t>
            </a:r>
            <a:endParaRPr lang="en-US" sz="1200" dirty="0">
              <a:solidFill>
                <a:srgbClr val="3C404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5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oogle Shape;119;g284be9a9b70_1_0">
            <a:extLst>
              <a:ext uri="{FF2B5EF4-FFF2-40B4-BE49-F238E27FC236}">
                <a16:creationId xmlns:a16="http://schemas.microsoft.com/office/drawing/2014/main" id="{1E7B892F-FE1C-CD1D-BCDC-1E71E8A8B3C6}"/>
              </a:ext>
            </a:extLst>
          </p:cNvPr>
          <p:cNvPicPr preferRelativeResize="0"/>
          <p:nvPr/>
        </p:nvPicPr>
        <p:blipFill rotWithShape="1">
          <a:blip r:embed="rId2"/>
          <a:srcRect l="1121" r="-1"/>
          <a:stretch/>
        </p:blipFill>
        <p:spPr>
          <a:xfrm>
            <a:off x="3913632" y="1495701"/>
            <a:ext cx="4698877" cy="4667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565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AA3298C-82E3-5270-D7FB-B3D7DAE38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856" y="1630869"/>
            <a:ext cx="7058287" cy="507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5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Google Shape;129;g284be9a9b70_1_13">
            <a:extLst>
              <a:ext uri="{FF2B5EF4-FFF2-40B4-BE49-F238E27FC236}">
                <a16:creationId xmlns:a16="http://schemas.microsoft.com/office/drawing/2014/main" id="{6FF4F244-090A-276C-C706-411ED0A2D0B5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990552" y="1708381"/>
            <a:ext cx="4210896" cy="4963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824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8E110C-7D3B-EA49-CCF2-F568AD83F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0"/>
          <a:stretch/>
        </p:blipFill>
        <p:spPr>
          <a:xfrm>
            <a:off x="1287018" y="1602718"/>
            <a:ext cx="9617964" cy="495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6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Google Shape;114;p5">
            <a:extLst>
              <a:ext uri="{FF2B5EF4-FFF2-40B4-BE49-F238E27FC236}">
                <a16:creationId xmlns:a16="http://schemas.microsoft.com/office/drawing/2014/main" id="{7AE3FBAA-499A-7366-77EB-5AFF06E7149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2147"/>
          <a:stretch/>
        </p:blipFill>
        <p:spPr>
          <a:xfrm>
            <a:off x="850392" y="1630869"/>
            <a:ext cx="10491216" cy="4978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52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0052C3-8332-88F8-1B83-FC0A850102EF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</a:t>
            </a: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Confusion Matrix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blue and white graph&#10;&#10;Description automatically generated">
            <a:extLst>
              <a:ext uri="{FF2B5EF4-FFF2-40B4-BE49-F238E27FC236}">
                <a16:creationId xmlns:a16="http://schemas.microsoft.com/office/drawing/2014/main" id="{815F8F7D-68CC-D021-2B96-CAFE2776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594" y="4189533"/>
            <a:ext cx="2743200" cy="2288935"/>
          </a:xfrm>
          <a:prstGeom prst="rect">
            <a:avLst/>
          </a:prstGeom>
        </p:spPr>
      </p:pic>
      <p:pic>
        <p:nvPicPr>
          <p:cNvPr id="13" name="Picture 12" descr="A graph showing a tree confusion matrix&#10;&#10;Description automatically generated">
            <a:extLst>
              <a:ext uri="{FF2B5EF4-FFF2-40B4-BE49-F238E27FC236}">
                <a16:creationId xmlns:a16="http://schemas.microsoft.com/office/drawing/2014/main" id="{A2505EAE-271E-6064-7143-ED56A6E04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594" y="1719178"/>
            <a:ext cx="2743200" cy="2288935"/>
          </a:xfrm>
          <a:prstGeom prst="rect">
            <a:avLst/>
          </a:prstGeom>
        </p:spPr>
      </p:pic>
      <p:pic>
        <p:nvPicPr>
          <p:cNvPr id="14" name="Picture 13" descr="A blue and white graph&#10;&#10;Description automatically generated">
            <a:extLst>
              <a:ext uri="{FF2B5EF4-FFF2-40B4-BE49-F238E27FC236}">
                <a16:creationId xmlns:a16="http://schemas.microsoft.com/office/drawing/2014/main" id="{6F92B8B4-C544-D47B-FACF-3A39FDFA0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48" y="4201824"/>
            <a:ext cx="2743200" cy="22889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437263-B67C-5059-A94A-5AD36BE02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39" y="4200446"/>
            <a:ext cx="2743200" cy="2267107"/>
          </a:xfrm>
          <a:prstGeom prst="rect">
            <a:avLst/>
          </a:prstGeom>
        </p:spPr>
      </p:pic>
      <p:pic>
        <p:nvPicPr>
          <p:cNvPr id="16" name="Picture 1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7DC0429E-C27E-F086-F83A-9D41AE8FE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7626" y="1773801"/>
            <a:ext cx="2743200" cy="2228850"/>
          </a:xfrm>
          <a:prstGeom prst="rect">
            <a:avLst/>
          </a:prstGeom>
        </p:spPr>
      </p:pic>
      <p:pic>
        <p:nvPicPr>
          <p:cNvPr id="21" name="Picture 20" descr="A graph showing a logistic regression confusion matrix&#10;&#10;Description automatically generated">
            <a:extLst>
              <a:ext uri="{FF2B5EF4-FFF2-40B4-BE49-F238E27FC236}">
                <a16:creationId xmlns:a16="http://schemas.microsoft.com/office/drawing/2014/main" id="{F09B2506-0D25-6E88-3AA2-5E1DCE60E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39" y="1719178"/>
            <a:ext cx="2743200" cy="2288935"/>
          </a:xfrm>
          <a:prstGeom prst="rect">
            <a:avLst/>
          </a:prstGeom>
        </p:spPr>
      </p:pic>
      <p:pic>
        <p:nvPicPr>
          <p:cNvPr id="22" name="Picture 21" descr="A graph of a random forest confusion matrix&#10;&#10;Description automatically generated">
            <a:extLst>
              <a:ext uri="{FF2B5EF4-FFF2-40B4-BE49-F238E27FC236}">
                <a16:creationId xmlns:a16="http://schemas.microsoft.com/office/drawing/2014/main" id="{94A50F37-C1C9-A48A-B8F5-B7395B8FF5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6239" y="1719177"/>
            <a:ext cx="2743200" cy="22889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0A4E69-0173-0236-0E34-0A52AE831901}"/>
              </a:ext>
            </a:extLst>
          </p:cNvPr>
          <p:cNvSpPr txBox="1"/>
          <p:nvPr/>
        </p:nvSpPr>
        <p:spPr>
          <a:xfrm>
            <a:off x="9008806" y="4338484"/>
            <a:ext cx="245806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imes New Roman"/>
                <a:cs typeface="Times New Roman"/>
              </a:rPr>
              <a:t>The Random Forest appears to have relatively better overall performance compared to the other algorithms.</a:t>
            </a:r>
            <a:endParaRPr lang="en-US" sz="200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579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Inter</vt:lpstr>
      <vt:lpstr>Times New Roman</vt:lpstr>
      <vt:lpstr>Office Theme</vt:lpstr>
      <vt:lpstr>Customer Churn</vt:lpstr>
      <vt:lpstr>What is Customer Churn?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</dc:title>
  <dc:creator>Joel Wiseman</dc:creator>
  <cp:lastModifiedBy>Joel Wiseman</cp:lastModifiedBy>
  <cp:revision>2</cp:revision>
  <dcterms:created xsi:type="dcterms:W3CDTF">2023-09-26T00:21:36Z</dcterms:created>
  <dcterms:modified xsi:type="dcterms:W3CDTF">2023-09-29T01:20:12Z</dcterms:modified>
</cp:coreProperties>
</file>