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100-B4F8-CF40-8552-CCAAB0DD57D1}" type="datetimeFigureOut">
              <a:rPr lang="es-ES" smtClean="0"/>
              <a:t>27/02/2017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296-F7B7-E945-AB1F-7D6181999D7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á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100-B4F8-CF40-8552-CCAAB0DD57D1}" type="datetimeFigureOut">
              <a:rPr lang="es-ES" smtClean="0"/>
              <a:t>27/02/2017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296-F7B7-E945-AB1F-7D6181999D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á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100-B4F8-CF40-8552-CCAAB0DD57D1}" type="datetimeFigureOut">
              <a:rPr lang="es-ES" smtClean="0"/>
              <a:t>27/02/2017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296-F7B7-E945-AB1F-7D6181999D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100-B4F8-CF40-8552-CCAAB0DD57D1}" type="datetimeFigureOut">
              <a:rPr lang="es-ES" smtClean="0"/>
              <a:t>27/02/2017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296-F7B7-E945-AB1F-7D6181999D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á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100-B4F8-CF40-8552-CCAAB0DD57D1}" type="datetimeFigureOut">
              <a:rPr lang="es-ES" smtClean="0"/>
              <a:t>27/02/2017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296-F7B7-E945-AB1F-7D6181999D72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100-B4F8-CF40-8552-CCAAB0DD57D1}" type="datetimeFigureOut">
              <a:rPr lang="es-ES" smtClean="0"/>
              <a:t>27/02/2017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296-F7B7-E945-AB1F-7D6181999D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100-B4F8-CF40-8552-CCAAB0DD57D1}" type="datetimeFigureOut">
              <a:rPr lang="es-ES" smtClean="0"/>
              <a:t>27/02/2017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296-F7B7-E945-AB1F-7D6181999D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100-B4F8-CF40-8552-CCAAB0DD57D1}" type="datetimeFigureOut">
              <a:rPr lang="es-ES" smtClean="0"/>
              <a:t>27/02/2017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296-F7B7-E945-AB1F-7D6181999D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100-B4F8-CF40-8552-CCAAB0DD57D1}" type="datetimeFigureOut">
              <a:rPr lang="es-ES" smtClean="0"/>
              <a:t>27/02/2017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296-F7B7-E945-AB1F-7D6181999D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100-B4F8-CF40-8552-CCAAB0DD57D1}" type="datetimeFigureOut">
              <a:rPr lang="es-ES" smtClean="0"/>
              <a:t>27/02/2017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296-F7B7-E945-AB1F-7D6181999D7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á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á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BEC3100-B4F8-CF40-8552-CCAAB0DD57D1}" type="datetimeFigureOut">
              <a:rPr lang="es-ES" smtClean="0"/>
              <a:t>27/02/2017</a:t>
            </a:fld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á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BABC296-F7B7-E945-AB1F-7D6181999D72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á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BEC3100-B4F8-CF40-8552-CCAAB0DD57D1}" type="datetimeFigureOut">
              <a:rPr lang="es-ES" smtClean="0"/>
              <a:t>27/02/2017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BABC296-F7B7-E945-AB1F-7D6181999D72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Práctica</a:t>
            </a:r>
            <a:r>
              <a:rPr lang="en-US" dirty="0"/>
              <a:t> 1: Tagging </a:t>
            </a:r>
            <a:r>
              <a:rPr lang="en-US" dirty="0" err="1"/>
              <a:t>basado</a:t>
            </a:r>
            <a:r>
              <a:rPr lang="en-US" dirty="0"/>
              <a:t> en </a:t>
            </a:r>
            <a:r>
              <a:rPr lang="en-US" dirty="0" err="1"/>
              <a:t>unigramas</a:t>
            </a:r>
            <a:r>
              <a:rPr lang="en-US" dirty="0"/>
              <a:t>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Computació</a:t>
            </a:r>
            <a:r>
              <a:rPr lang="en-US" dirty="0"/>
              <a:t> </a:t>
            </a:r>
            <a:r>
              <a:rPr lang="en-US" dirty="0" err="1"/>
              <a:t>Intel·ligent</a:t>
            </a:r>
            <a:r>
              <a:rPr lang="en-US" dirty="0"/>
              <a:t> </a:t>
            </a:r>
            <a:r>
              <a:rPr lang="es-ES" dirty="0"/>
              <a:t>I</a:t>
            </a:r>
            <a:r>
              <a:rPr lang="en-US" dirty="0"/>
              <a:t> </a:t>
            </a:r>
            <a:r>
              <a:rPr lang="en-US" dirty="0" err="1"/>
              <a:t>llenguatge</a:t>
            </a:r>
            <a:r>
              <a:rPr lang="en-US" dirty="0"/>
              <a:t> Natural. </a:t>
            </a:r>
          </a:p>
        </p:txBody>
      </p:sp>
    </p:spTree>
    <p:extLst>
      <p:ext uri="{BB962C8B-B14F-4D97-AF65-F5344CB8AC3E}">
        <p14:creationId xmlns:p14="http://schemas.microsoft.com/office/powerpoint/2010/main" val="361127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Teóricos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921470" y="2526106"/>
            <a:ext cx="1836908" cy="12698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1147039" y="2963053"/>
            <a:ext cx="14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809847" y="2894778"/>
            <a:ext cx="1652304" cy="5734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4164866" y="2976705"/>
            <a:ext cx="1324575" cy="36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133384" y="4656200"/>
            <a:ext cx="1461129" cy="45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1406486" y="4682848"/>
            <a:ext cx="14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Modelo</a:t>
            </a:r>
            <a:endParaRPr lang="en-US" dirty="0"/>
          </a:p>
        </p:txBody>
      </p:sp>
      <p:cxnSp>
        <p:nvCxnSpPr>
          <p:cNvPr id="13" name="Conector recto de flecha 12"/>
          <p:cNvCxnSpPr>
            <a:stCxn id="4" idx="2"/>
            <a:endCxn id="10" idx="0"/>
          </p:cNvCxnSpPr>
          <p:nvPr/>
        </p:nvCxnSpPr>
        <p:spPr>
          <a:xfrm>
            <a:off x="1839924" y="3795979"/>
            <a:ext cx="24025" cy="860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8" idx="2"/>
          </p:cNvCxnSpPr>
          <p:nvPr/>
        </p:nvCxnSpPr>
        <p:spPr>
          <a:xfrm>
            <a:off x="4635999" y="3468270"/>
            <a:ext cx="6828" cy="1187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2553548" y="4915653"/>
            <a:ext cx="1351886" cy="6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3891776" y="4656200"/>
            <a:ext cx="1597686" cy="45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20"/>
          <p:cNvSpPr txBox="1"/>
          <p:nvPr/>
        </p:nvSpPr>
        <p:spPr>
          <a:xfrm>
            <a:off x="3987364" y="4724481"/>
            <a:ext cx="1502098" cy="38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Predicciones</a:t>
            </a:r>
            <a:endParaRPr lang="en-US" dirty="0"/>
          </a:p>
        </p:txBody>
      </p:sp>
      <p:cxnSp>
        <p:nvCxnSpPr>
          <p:cNvPr id="23" name="Conector recto de flecha 22"/>
          <p:cNvCxnSpPr>
            <a:stCxn id="8" idx="3"/>
          </p:cNvCxnSpPr>
          <p:nvPr/>
        </p:nvCxnSpPr>
        <p:spPr>
          <a:xfrm flipV="1">
            <a:off x="5462151" y="3154874"/>
            <a:ext cx="805666" cy="26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6267817" y="2894778"/>
            <a:ext cx="1638648" cy="477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/>
          <p:cNvSpPr txBox="1"/>
          <p:nvPr/>
        </p:nvSpPr>
        <p:spPr>
          <a:xfrm>
            <a:off x="6267817" y="2949395"/>
            <a:ext cx="16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Reales</a:t>
            </a:r>
            <a:endParaRPr lang="en-US" dirty="0"/>
          </a:p>
        </p:txBody>
      </p:sp>
      <p:cxnSp>
        <p:nvCxnSpPr>
          <p:cNvPr id="27" name="Conector recto de flecha 26"/>
          <p:cNvCxnSpPr>
            <a:stCxn id="21" idx="3"/>
          </p:cNvCxnSpPr>
          <p:nvPr/>
        </p:nvCxnSpPr>
        <p:spPr>
          <a:xfrm>
            <a:off x="5489462" y="4915653"/>
            <a:ext cx="7783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5" idx="2"/>
          </p:cNvCxnSpPr>
          <p:nvPr/>
        </p:nvCxnSpPr>
        <p:spPr>
          <a:xfrm>
            <a:off x="7087141" y="3318727"/>
            <a:ext cx="0" cy="927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534097" y="4437735"/>
            <a:ext cx="1106088" cy="955835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/>
          <p:cNvSpPr txBox="1"/>
          <p:nvPr/>
        </p:nvSpPr>
        <p:spPr>
          <a:xfrm>
            <a:off x="6575062" y="4696503"/>
            <a:ext cx="11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66762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Anotación</a:t>
            </a:r>
            <a:r>
              <a:rPr lang="en-US" dirty="0"/>
              <a:t> </a:t>
            </a:r>
            <a:r>
              <a:rPr lang="en-US" dirty="0" err="1"/>
              <a:t>Estadística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Definimos</a:t>
            </a:r>
            <a:r>
              <a:rPr lang="en-US" sz="2400" dirty="0"/>
              <a:t> la </a:t>
            </a:r>
            <a:r>
              <a:rPr lang="en-US" sz="2400" dirty="0" err="1"/>
              <a:t>probabilidad</a:t>
            </a:r>
            <a:r>
              <a:rPr lang="en-US" sz="2400" dirty="0"/>
              <a:t> de </a:t>
            </a:r>
            <a:r>
              <a:rPr lang="en-US" sz="2400" dirty="0" err="1"/>
              <a:t>que</a:t>
            </a:r>
            <a:r>
              <a:rPr lang="en-US" sz="2400" dirty="0"/>
              <a:t> a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palabra</a:t>
            </a:r>
            <a:r>
              <a:rPr lang="en-US" sz="2400" dirty="0"/>
              <a:t> W le </a:t>
            </a:r>
            <a:r>
              <a:rPr lang="en-US" sz="2400" dirty="0" err="1"/>
              <a:t>corresponda</a:t>
            </a:r>
            <a:r>
              <a:rPr lang="en-US" sz="2400" dirty="0"/>
              <a:t> un tag T </a:t>
            </a:r>
            <a:r>
              <a:rPr lang="en-US" sz="2400" dirty="0" err="1"/>
              <a:t>como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r>
              <a:rPr lang="en-US" sz="2400" dirty="0"/>
              <a:t>			     P(T|W)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b="1" dirty="0" err="1"/>
              <a:t>Probabilidad</a:t>
            </a:r>
            <a:r>
              <a:rPr lang="en-US" sz="2400" b="1" dirty="0"/>
              <a:t> </a:t>
            </a:r>
            <a:r>
              <a:rPr lang="en-US" sz="2400" b="1" dirty="0" err="1"/>
              <a:t>Condicional</a:t>
            </a:r>
            <a:r>
              <a:rPr lang="en-US" sz="2400" b="1" dirty="0"/>
              <a:t>:</a:t>
            </a:r>
          </a:p>
          <a:p>
            <a:pPr marL="457200" lvl="1" indent="0">
              <a:buNone/>
            </a:pPr>
            <a:r>
              <a:rPr lang="en-US" sz="2400" dirty="0"/>
              <a:t>		P(A|B) = P(A^B) / P(B)</a:t>
            </a:r>
          </a:p>
          <a:p>
            <a:pPr marL="457200" lvl="1" indent="0">
              <a:buNone/>
            </a:pPr>
            <a:r>
              <a:rPr lang="es-ES" sz="2400" dirty="0"/>
              <a:t>E</a:t>
            </a:r>
            <a:r>
              <a:rPr lang="en-US" sz="2400" dirty="0"/>
              <a:t>j:</a:t>
            </a:r>
          </a:p>
          <a:p>
            <a:pPr marL="457200" lvl="1" indent="0">
              <a:buNone/>
            </a:pPr>
            <a:r>
              <a:rPr lang="en-US" sz="2400" dirty="0"/>
              <a:t>P(</a:t>
            </a:r>
            <a:r>
              <a:rPr lang="en-US" sz="2400" dirty="0" err="1"/>
              <a:t>t|w</a:t>
            </a:r>
            <a:r>
              <a:rPr lang="en-US" sz="2400" dirty="0"/>
              <a:t>) = count(</a:t>
            </a:r>
            <a:r>
              <a:rPr lang="en-US" sz="2400" dirty="0" err="1"/>
              <a:t>t,w</a:t>
            </a:r>
            <a:r>
              <a:rPr lang="en-US" sz="2400" dirty="0"/>
              <a:t>) / count(w)</a:t>
            </a:r>
          </a:p>
          <a:p>
            <a:pPr marL="457200" lvl="1" indent="0">
              <a:buNone/>
            </a:pPr>
            <a:r>
              <a:rPr lang="en-US" sz="2400" dirty="0" err="1"/>
              <a:t>Numerador</a:t>
            </a:r>
            <a:r>
              <a:rPr lang="en-US" sz="2400" dirty="0"/>
              <a:t>: </a:t>
            </a:r>
            <a:r>
              <a:rPr lang="en-US" sz="2400" dirty="0" err="1"/>
              <a:t>Veces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w </a:t>
            </a:r>
            <a:r>
              <a:rPr lang="en-US" sz="2400" dirty="0" err="1"/>
              <a:t>aparece</a:t>
            </a:r>
            <a:r>
              <a:rPr lang="en-US" sz="2400" dirty="0"/>
              <a:t> </a:t>
            </a:r>
            <a:r>
              <a:rPr lang="en-US" sz="2400" dirty="0" err="1"/>
              <a:t>etiquetada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t.</a:t>
            </a:r>
          </a:p>
          <a:p>
            <a:pPr marL="457200" lvl="1" indent="0">
              <a:buNone/>
            </a:pPr>
            <a:r>
              <a:rPr lang="es-ES" sz="2400" dirty="0"/>
              <a:t>D</a:t>
            </a:r>
            <a:r>
              <a:rPr lang="en-US" sz="2400" dirty="0" err="1"/>
              <a:t>enominador</a:t>
            </a:r>
            <a:r>
              <a:rPr lang="en-US" sz="2400" dirty="0"/>
              <a:t>: </a:t>
            </a:r>
            <a:r>
              <a:rPr lang="en-US" sz="2400" dirty="0" err="1"/>
              <a:t>Veces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aparece</a:t>
            </a:r>
            <a:r>
              <a:rPr lang="en-US" sz="2400" dirty="0"/>
              <a:t> la </a:t>
            </a:r>
            <a:r>
              <a:rPr lang="en-US" sz="2400" dirty="0" err="1"/>
              <a:t>palabra</a:t>
            </a:r>
            <a:r>
              <a:rPr lang="en-US" sz="2400" dirty="0"/>
              <a:t> w.</a:t>
            </a:r>
          </a:p>
        </p:txBody>
      </p:sp>
    </p:spTree>
    <p:extLst>
      <p:ext uri="{BB962C8B-B14F-4D97-AF65-F5344CB8AC3E}">
        <p14:creationId xmlns:p14="http://schemas.microsoft.com/office/powerpoint/2010/main" val="153121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54864" tIns="91440" rtlCol="0" anchor="t">
            <a:normAutofit/>
          </a:bodyPr>
          <a:lstStyle/>
          <a:p>
            <a:r>
              <a:rPr lang="en-US" dirty="0" err="1"/>
              <a:t>Etiquetado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en </a:t>
            </a:r>
            <a:r>
              <a:rPr lang="en-US" dirty="0" err="1"/>
              <a:t>unigramas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asignarán</a:t>
            </a:r>
            <a:r>
              <a:rPr lang="en-US" dirty="0"/>
              <a:t> las </a:t>
            </a:r>
            <a:r>
              <a:rPr lang="en-US" dirty="0" err="1"/>
              <a:t>etiquetas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de las palabras a </a:t>
            </a:r>
            <a:r>
              <a:rPr lang="en-US" dirty="0" err="1"/>
              <a:t>etiquetar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Etiquetado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en </a:t>
            </a:r>
            <a:r>
              <a:rPr lang="en-US" dirty="0" err="1"/>
              <a:t>bigramas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tendrá</a:t>
            </a:r>
            <a:r>
              <a:rPr lang="en-US" dirty="0"/>
              <a:t> en </a:t>
            </a:r>
            <a:r>
              <a:rPr lang="en-US" dirty="0" err="1"/>
              <a:t>cuenta</a:t>
            </a:r>
            <a:r>
              <a:rPr lang="en-US" dirty="0"/>
              <a:t> el token anterior.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11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</a:t>
            </a:r>
            <a:r>
              <a:rPr lang="en-US" dirty="0" err="1"/>
              <a:t>basado</a:t>
            </a:r>
            <a:r>
              <a:rPr lang="en-US" dirty="0"/>
              <a:t> en </a:t>
            </a:r>
            <a:r>
              <a:rPr lang="en-US" dirty="0" err="1"/>
              <a:t>unigramas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Dado un corpus de </a:t>
            </a:r>
            <a:r>
              <a:rPr lang="en-US" dirty="0" err="1"/>
              <a:t>entrenamiento</a:t>
            </a:r>
            <a:r>
              <a:rPr lang="en-US" dirty="0"/>
              <a:t>, al </a:t>
            </a:r>
            <a:r>
              <a:rPr lang="en-US" dirty="0" err="1"/>
              <a:t>etiquetar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palabra</a:t>
            </a:r>
            <a:r>
              <a:rPr lang="en-US" dirty="0"/>
              <a:t>, se </a:t>
            </a:r>
            <a:r>
              <a:rPr lang="en-US" dirty="0" err="1"/>
              <a:t>asignará</a:t>
            </a:r>
            <a:r>
              <a:rPr lang="en-US" dirty="0"/>
              <a:t> la </a:t>
            </a:r>
            <a:r>
              <a:rPr lang="en-US" dirty="0" err="1"/>
              <a:t>etiqueta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común</a:t>
            </a:r>
            <a:r>
              <a:rPr lang="en-US" dirty="0"/>
              <a:t> de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palabra</a:t>
            </a:r>
            <a:r>
              <a:rPr lang="en-US" dirty="0"/>
              <a:t> en el corpus de </a:t>
            </a:r>
            <a:r>
              <a:rPr lang="en-US" dirty="0" err="1"/>
              <a:t>entrenamiento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06538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Ficheros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s-ES" dirty="0"/>
              <a:t>C</a:t>
            </a:r>
            <a:r>
              <a:rPr lang="en-US" dirty="0" err="1"/>
              <a:t>orpus.txt</a:t>
            </a:r>
            <a:r>
              <a:rPr lang="en-US" dirty="0"/>
              <a:t> -&gt; Training set. </a:t>
            </a:r>
            <a:r>
              <a:rPr lang="en-US" dirty="0" err="1"/>
              <a:t>Palabras</a:t>
            </a:r>
            <a:r>
              <a:rPr lang="en-US" dirty="0"/>
              <a:t> </a:t>
            </a:r>
            <a:r>
              <a:rPr lang="en-US" dirty="0" err="1"/>
              <a:t>anotadas</a:t>
            </a:r>
            <a:r>
              <a:rPr lang="en-US" dirty="0"/>
              <a:t> </a:t>
            </a:r>
            <a:r>
              <a:rPr lang="en-US" dirty="0" err="1"/>
              <a:t>manualmente</a:t>
            </a:r>
            <a:r>
              <a:rPr lang="en-US" dirty="0"/>
              <a:t>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s-ES" dirty="0"/>
              <a:t>T</a:t>
            </a:r>
            <a:r>
              <a:rPr lang="en-US" dirty="0"/>
              <a:t>est_1/2.txt -&gt; Test set. </a:t>
            </a:r>
            <a:r>
              <a:rPr lang="en-US" dirty="0" err="1"/>
              <a:t>Palabras</a:t>
            </a:r>
            <a:r>
              <a:rPr lang="en-US" dirty="0"/>
              <a:t> a </a:t>
            </a:r>
            <a:r>
              <a:rPr lang="en-US" dirty="0" err="1"/>
              <a:t>anotar</a:t>
            </a:r>
            <a:r>
              <a:rPr lang="en-US" dirty="0"/>
              <a:t>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s-ES" dirty="0"/>
              <a:t>G</a:t>
            </a:r>
            <a:r>
              <a:rPr lang="en-US" dirty="0"/>
              <a:t>old_standard_1/2 -&gt; Tags </a:t>
            </a:r>
            <a:r>
              <a:rPr lang="en-US" dirty="0" err="1"/>
              <a:t>correctos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palabras</a:t>
            </a:r>
            <a:r>
              <a:rPr lang="en-US" dirty="0"/>
              <a:t> de test_1/2.txt</a:t>
            </a:r>
          </a:p>
        </p:txBody>
      </p:sp>
    </p:spTree>
    <p:extLst>
      <p:ext uri="{BB962C8B-B14F-4D97-AF65-F5344CB8AC3E}">
        <p14:creationId xmlns:p14="http://schemas.microsoft.com/office/powerpoint/2010/main" val="107072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Pasos</a:t>
            </a:r>
            <a:r>
              <a:rPr lang="en-US" dirty="0"/>
              <a:t> a </a:t>
            </a:r>
            <a:r>
              <a:rPr lang="en-US" dirty="0" err="1"/>
              <a:t>seguir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dirty="0"/>
              <a:t>1) </a:t>
            </a:r>
            <a:r>
              <a:rPr lang="en-US" dirty="0" err="1"/>
              <a:t>Generación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:</a:t>
            </a:r>
          </a:p>
          <a:p>
            <a:pPr marL="118872" indent="0">
              <a:buNone/>
            </a:pPr>
            <a:r>
              <a:rPr lang="en-US" dirty="0"/>
              <a:t>	</a:t>
            </a:r>
          </a:p>
          <a:p>
            <a:pPr marL="118872" indent="0">
              <a:buNone/>
            </a:pPr>
            <a:r>
              <a:rPr lang="en-US" dirty="0"/>
              <a:t>Dado el training set, </a:t>
            </a:r>
            <a:r>
              <a:rPr lang="en-US" dirty="0" err="1"/>
              <a:t>escribir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lo lea, y </a:t>
            </a:r>
            <a:r>
              <a:rPr lang="en-US" dirty="0" err="1"/>
              <a:t>cuente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palabra</a:t>
            </a:r>
            <a:r>
              <a:rPr lang="en-US" dirty="0"/>
              <a:t> y tag,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apariciones</a:t>
            </a:r>
            <a:r>
              <a:rPr lang="en-US" dirty="0"/>
              <a:t>. Se </a:t>
            </a:r>
            <a:r>
              <a:rPr lang="en-US" dirty="0" err="1"/>
              <a:t>deberá</a:t>
            </a:r>
            <a:r>
              <a:rPr lang="en-US" dirty="0"/>
              <a:t> </a:t>
            </a:r>
            <a:r>
              <a:rPr lang="en-US" dirty="0" err="1"/>
              <a:t>guardar</a:t>
            </a:r>
            <a:r>
              <a:rPr lang="en-US" dirty="0"/>
              <a:t> el output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en un </a:t>
            </a:r>
            <a:r>
              <a:rPr lang="en-US" dirty="0" err="1"/>
              <a:t>fichero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“</a:t>
            </a:r>
            <a:r>
              <a:rPr lang="en-US" dirty="0" err="1"/>
              <a:t>lexic.txt</a:t>
            </a:r>
            <a:r>
              <a:rPr lang="en-US" dirty="0"/>
              <a:t>” con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err="1"/>
              <a:t>Palabra</a:t>
            </a:r>
            <a:r>
              <a:rPr lang="en-US" dirty="0"/>
              <a:t>	Tag	</a:t>
            </a:r>
            <a:r>
              <a:rPr lang="en-US" dirty="0" err="1"/>
              <a:t>Apariciones</a:t>
            </a:r>
            <a:endParaRPr lang="en-US" dirty="0"/>
          </a:p>
          <a:p>
            <a:pPr marL="118872" indent="0">
              <a:buNone/>
            </a:pPr>
            <a:r>
              <a:rPr lang="es-ES" dirty="0"/>
              <a:t>	C</a:t>
            </a:r>
            <a:r>
              <a:rPr lang="en-US" dirty="0" err="1"/>
              <a:t>antar</a:t>
            </a:r>
            <a:r>
              <a:rPr lang="en-US" dirty="0"/>
              <a:t>	V	440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err="1"/>
              <a:t>Perro</a:t>
            </a:r>
            <a:r>
              <a:rPr lang="en-US" dirty="0"/>
              <a:t>		N	330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err="1"/>
              <a:t>Perro</a:t>
            </a:r>
            <a:r>
              <a:rPr lang="en-US" dirty="0"/>
              <a:t>		ADJ	30</a:t>
            </a:r>
          </a:p>
        </p:txBody>
      </p:sp>
    </p:spTree>
    <p:extLst>
      <p:ext uri="{BB962C8B-B14F-4D97-AF65-F5344CB8AC3E}">
        <p14:creationId xmlns:p14="http://schemas.microsoft.com/office/powerpoint/2010/main" val="93943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Pasos</a:t>
            </a:r>
            <a:r>
              <a:rPr lang="en-US" dirty="0"/>
              <a:t> a </a:t>
            </a:r>
            <a:r>
              <a:rPr lang="en-US" dirty="0" err="1"/>
              <a:t>seguir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2) </a:t>
            </a:r>
            <a:r>
              <a:rPr lang="en-US" dirty="0" err="1"/>
              <a:t>Etiquetar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el </a:t>
            </a:r>
            <a:r>
              <a:rPr lang="en-US" dirty="0" err="1"/>
              <a:t>modelo</a:t>
            </a:r>
            <a:r>
              <a:rPr lang="en-US" dirty="0"/>
              <a:t>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Dados los </a:t>
            </a:r>
            <a:r>
              <a:rPr lang="en-US" dirty="0" err="1"/>
              <a:t>ficheros</a:t>
            </a:r>
            <a:r>
              <a:rPr lang="en-US" dirty="0"/>
              <a:t> de test,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palabra</a:t>
            </a:r>
            <a:r>
              <a:rPr lang="en-US" dirty="0"/>
              <a:t>, </a:t>
            </a:r>
            <a:r>
              <a:rPr lang="en-US" dirty="0" err="1"/>
              <a:t>asignarle</a:t>
            </a:r>
            <a:r>
              <a:rPr lang="en-US" dirty="0"/>
              <a:t> el tag </a:t>
            </a:r>
            <a:r>
              <a:rPr lang="en-US" dirty="0" err="1"/>
              <a:t>más</a:t>
            </a:r>
            <a:r>
              <a:rPr lang="en-US" dirty="0"/>
              <a:t> probable </a:t>
            </a:r>
            <a:r>
              <a:rPr lang="en-US" dirty="0" err="1"/>
              <a:t>según</a:t>
            </a:r>
            <a:r>
              <a:rPr lang="en-US" dirty="0"/>
              <a:t> el </a:t>
            </a:r>
            <a:r>
              <a:rPr lang="en-US" dirty="0" err="1"/>
              <a:t>modelo</a:t>
            </a:r>
            <a:r>
              <a:rPr lang="en-US" dirty="0"/>
              <a:t>. </a:t>
            </a:r>
            <a:r>
              <a:rPr lang="en-US" dirty="0" err="1"/>
              <a:t>Guardar</a:t>
            </a:r>
            <a:r>
              <a:rPr lang="en-US" dirty="0"/>
              <a:t> el </a:t>
            </a:r>
            <a:r>
              <a:rPr lang="en-US" dirty="0" err="1"/>
              <a:t>resultado</a:t>
            </a:r>
            <a:r>
              <a:rPr lang="en-US" dirty="0"/>
              <a:t> en </a:t>
            </a:r>
            <a:r>
              <a:rPr lang="en-US" dirty="0" err="1"/>
              <a:t>ficheros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tengan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:</a:t>
            </a:r>
          </a:p>
          <a:p>
            <a:pPr marL="118872" indent="0">
              <a:buNone/>
            </a:pPr>
            <a:r>
              <a:rPr lang="en-US" dirty="0"/>
              <a:t>		</a:t>
            </a:r>
          </a:p>
          <a:p>
            <a:pPr marL="118872" indent="0">
              <a:buNone/>
            </a:pPr>
            <a:r>
              <a:rPr lang="en-US" dirty="0"/>
              <a:t>		</a:t>
            </a:r>
            <a:r>
              <a:rPr lang="en-US" dirty="0" err="1"/>
              <a:t>palabra</a:t>
            </a:r>
            <a:r>
              <a:rPr lang="en-US" dirty="0"/>
              <a:t>	</a:t>
            </a:r>
            <a:r>
              <a:rPr lang="en-US" dirty="0" err="1"/>
              <a:t>predicción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1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Pasos</a:t>
            </a:r>
            <a:r>
              <a:rPr lang="en-US" dirty="0"/>
              <a:t> a </a:t>
            </a:r>
            <a:r>
              <a:rPr lang="en-US" dirty="0" err="1"/>
              <a:t>seguir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3) </a:t>
            </a:r>
            <a:r>
              <a:rPr lang="en-US" dirty="0" err="1"/>
              <a:t>Evaluación</a:t>
            </a:r>
            <a:r>
              <a:rPr lang="en-US" dirty="0"/>
              <a:t> de los </a:t>
            </a:r>
            <a:r>
              <a:rPr lang="en-US" dirty="0" err="1"/>
              <a:t>resultados</a:t>
            </a:r>
            <a:r>
              <a:rPr lang="en-US" dirty="0"/>
              <a:t>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err="1"/>
              <a:t>Comparar</a:t>
            </a:r>
            <a:r>
              <a:rPr lang="en-US" dirty="0"/>
              <a:t> los outputs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generado</a:t>
            </a:r>
            <a:r>
              <a:rPr lang="en-US" dirty="0"/>
              <a:t> con los </a:t>
            </a:r>
            <a:r>
              <a:rPr lang="en-US" dirty="0" err="1"/>
              <a:t>ficheros</a:t>
            </a:r>
            <a:r>
              <a:rPr lang="en-US" dirty="0"/>
              <a:t> gold_standard_1/2 y </a:t>
            </a:r>
            <a:r>
              <a:rPr lang="en-US" dirty="0" err="1"/>
              <a:t>calcular</a:t>
            </a:r>
            <a:r>
              <a:rPr lang="en-US" dirty="0"/>
              <a:t> la </a:t>
            </a:r>
            <a:r>
              <a:rPr lang="en-US" dirty="0" err="1"/>
              <a:t>precisión</a:t>
            </a:r>
            <a:r>
              <a:rPr lang="en-US" dirty="0"/>
              <a:t> en los dos </a:t>
            </a:r>
            <a:r>
              <a:rPr lang="en-US" dirty="0" err="1"/>
              <a:t>casos</a:t>
            </a:r>
            <a:r>
              <a:rPr lang="en-US" dirty="0"/>
              <a:t>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	accuracy =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err="1"/>
              <a:t>correctas</a:t>
            </a:r>
            <a:r>
              <a:rPr lang="en-US" dirty="0"/>
              <a:t> /</a:t>
            </a:r>
            <a:r>
              <a:rPr lang="en-US" dirty="0" err="1"/>
              <a:t>num</a:t>
            </a:r>
            <a:r>
              <a:rPr lang="en-US" dirty="0"/>
              <a:t> total</a:t>
            </a:r>
          </a:p>
        </p:txBody>
      </p:sp>
    </p:spTree>
    <p:extLst>
      <p:ext uri="{BB962C8B-B14F-4D97-AF65-F5344CB8AC3E}">
        <p14:creationId xmlns:p14="http://schemas.microsoft.com/office/powerpoint/2010/main" val="3448254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Temas</a:t>
            </a:r>
            <a:r>
              <a:rPr lang="en-US" dirty="0"/>
              <a:t> </a:t>
            </a:r>
            <a:r>
              <a:rPr lang="en-US" dirty="0" err="1"/>
              <a:t>Logísticos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entregar</a:t>
            </a:r>
            <a:r>
              <a:rPr lang="en-US" dirty="0"/>
              <a:t>?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1- </a:t>
            </a:r>
            <a:r>
              <a:rPr lang="en-US" dirty="0" err="1"/>
              <a:t>Código</a:t>
            </a:r>
            <a:r>
              <a:rPr lang="en-US" dirty="0"/>
              <a:t> (40%): </a:t>
            </a:r>
            <a:r>
              <a:rPr lang="en-US" dirty="0" err="1"/>
              <a:t>Comentado</a:t>
            </a:r>
            <a:r>
              <a:rPr lang="en-US" dirty="0"/>
              <a:t>. Se </a:t>
            </a:r>
            <a:r>
              <a:rPr lang="en-US" dirty="0" err="1"/>
              <a:t>valora</a:t>
            </a:r>
            <a:r>
              <a:rPr lang="en-US" dirty="0"/>
              <a:t> </a:t>
            </a:r>
            <a:r>
              <a:rPr lang="en-US" dirty="0" err="1"/>
              <a:t>claridad</a:t>
            </a:r>
            <a:endParaRPr lang="en-US" dirty="0"/>
          </a:p>
          <a:p>
            <a:pPr marL="118872" indent="0">
              <a:buNone/>
            </a:pPr>
            <a:r>
              <a:rPr lang="en-US" dirty="0"/>
              <a:t>2- </a:t>
            </a:r>
            <a:r>
              <a:rPr lang="en-US" dirty="0" err="1"/>
              <a:t>Informe</a:t>
            </a:r>
            <a:r>
              <a:rPr lang="en-US" dirty="0"/>
              <a:t>:</a:t>
            </a:r>
          </a:p>
          <a:p>
            <a:pPr marL="118872" indent="0">
              <a:buNone/>
            </a:pPr>
            <a:r>
              <a:rPr lang="en-US" dirty="0"/>
              <a:t>	a) </a:t>
            </a:r>
            <a:r>
              <a:rPr lang="en-US" dirty="0" err="1"/>
              <a:t>Explicar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etiquetado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ha </a:t>
            </a:r>
            <a:r>
              <a:rPr lang="en-US" dirty="0" err="1"/>
              <a:t>implementado</a:t>
            </a:r>
            <a:r>
              <a:rPr lang="en-US" dirty="0"/>
              <a:t> y los </a:t>
            </a:r>
            <a:r>
              <a:rPr lang="en-US" dirty="0" err="1"/>
              <a:t>resultados</a:t>
            </a:r>
            <a:r>
              <a:rPr lang="en-US" dirty="0"/>
              <a:t> (30%)</a:t>
            </a:r>
          </a:p>
          <a:p>
            <a:pPr marL="118872" indent="0">
              <a:buNone/>
            </a:pPr>
            <a:r>
              <a:rPr lang="en-US" dirty="0"/>
              <a:t>	b) En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dificultades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el </a:t>
            </a:r>
            <a:r>
              <a:rPr lang="en-US" dirty="0" err="1"/>
              <a:t>programa</a:t>
            </a:r>
            <a:r>
              <a:rPr lang="en-US" dirty="0"/>
              <a:t> con el </a:t>
            </a:r>
            <a:r>
              <a:rPr lang="en-US" dirty="0" err="1"/>
              <a:t>fichero</a:t>
            </a:r>
            <a:r>
              <a:rPr lang="en-US" dirty="0"/>
              <a:t> test_2? Como los </a:t>
            </a:r>
            <a:r>
              <a:rPr lang="en-US" dirty="0" err="1"/>
              <a:t>solucionaríais</a:t>
            </a:r>
            <a:r>
              <a:rPr lang="en-US" dirty="0"/>
              <a:t>? (30%)</a:t>
            </a:r>
          </a:p>
        </p:txBody>
      </p:sp>
    </p:spTree>
    <p:extLst>
      <p:ext uri="{BB962C8B-B14F-4D97-AF65-F5344CB8AC3E}">
        <p14:creationId xmlns:p14="http://schemas.microsoft.com/office/powerpoint/2010/main" val="3358320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Temas</a:t>
            </a:r>
            <a:r>
              <a:rPr lang="en-US" dirty="0"/>
              <a:t> </a:t>
            </a:r>
            <a:r>
              <a:rPr lang="en-US" dirty="0" err="1"/>
              <a:t>Logísticos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54864" tIns="91440" rtlCol="0" anchor="t">
            <a:normAutofit/>
          </a:bodyPr>
          <a:lstStyle/>
          <a:p>
            <a:r>
              <a:rPr lang="en-US" dirty="0" err="1"/>
              <a:t>Grupos</a:t>
            </a:r>
            <a:r>
              <a:rPr lang="en-US" dirty="0"/>
              <a:t> de 2/3 personas.</a:t>
            </a:r>
          </a:p>
          <a:p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(se </a:t>
            </a:r>
            <a:r>
              <a:rPr lang="en-US" dirty="0" err="1"/>
              <a:t>recomienda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PYTHON</a:t>
            </a:r>
            <a:r>
              <a:rPr lang="en-US" dirty="0"/>
              <a:t>)</a:t>
            </a:r>
          </a:p>
          <a:p>
            <a:r>
              <a:rPr lang="en-US" dirty="0" err="1"/>
              <a:t>Entrega</a:t>
            </a:r>
            <a:r>
              <a:rPr lang="en-US" dirty="0"/>
              <a:t>: 12 </a:t>
            </a:r>
            <a:r>
              <a:rPr lang="en-US" dirty="0" err="1"/>
              <a:t>Marzo</a:t>
            </a:r>
            <a:r>
              <a:rPr lang="en-US" dirty="0"/>
              <a:t> 23:55.</a:t>
            </a:r>
          </a:p>
          <a:p>
            <a:r>
              <a:rPr lang="en-US" dirty="0" err="1"/>
              <a:t>Informe</a:t>
            </a:r>
            <a:r>
              <a:rPr lang="en-US" dirty="0"/>
              <a:t> en pdf.</a:t>
            </a:r>
          </a:p>
          <a:p>
            <a:r>
              <a:rPr lang="en-US" dirty="0" err="1"/>
              <a:t>Entregar</a:t>
            </a:r>
            <a:r>
              <a:rPr lang="en-US" dirty="0"/>
              <a:t> un zip con el </a:t>
            </a:r>
            <a:r>
              <a:rPr lang="en-US" dirty="0" err="1"/>
              <a:t>código</a:t>
            </a:r>
            <a:r>
              <a:rPr lang="en-US" dirty="0"/>
              <a:t> y el </a:t>
            </a:r>
            <a:r>
              <a:rPr lang="en-US" dirty="0" err="1"/>
              <a:t>informe</a:t>
            </a:r>
            <a:r>
              <a:rPr lang="en-US" dirty="0"/>
              <a:t> con </a:t>
            </a:r>
            <a:r>
              <a:rPr lang="en-US" dirty="0" err="1"/>
              <a:t>nombre</a:t>
            </a:r>
            <a:r>
              <a:rPr lang="en-US" dirty="0"/>
              <a:t>:</a:t>
            </a:r>
          </a:p>
          <a:p>
            <a:pPr lvl="1"/>
            <a:r>
              <a:rPr lang="es-ES" dirty="0"/>
              <a:t>N</a:t>
            </a:r>
            <a:r>
              <a:rPr lang="en-US" dirty="0"/>
              <a:t>ombre_apellido1_Nombre_apellido2.zip</a:t>
            </a:r>
          </a:p>
        </p:txBody>
      </p:sp>
    </p:spTree>
    <p:extLst>
      <p:ext uri="{BB962C8B-B14F-4D97-AF65-F5344CB8AC3E}">
        <p14:creationId xmlns:p14="http://schemas.microsoft.com/office/powerpoint/2010/main" val="174062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54864" tIns="91440" rtlCol="0" anchor="t">
            <a:normAutofit/>
          </a:bodyPr>
          <a:lstStyle/>
          <a:p>
            <a:pPr marL="118872" indent="0">
              <a:buNone/>
            </a:pPr>
            <a:r>
              <a:rPr lang="en-US" dirty="0"/>
              <a:t>Juan Soler Company</a:t>
            </a:r>
          </a:p>
          <a:p>
            <a:pPr marL="118872" indent="0">
              <a:buNone/>
            </a:pPr>
            <a:r>
              <a:rPr lang="en-US" dirty="0"/>
              <a:t>55.301 / 55.408</a:t>
            </a:r>
          </a:p>
          <a:p>
            <a:pPr marL="118872" indent="0">
              <a:buNone/>
            </a:pPr>
            <a:r>
              <a:rPr lang="es-ES" dirty="0"/>
              <a:t>j</a:t>
            </a:r>
            <a:r>
              <a:rPr lang="en-US" dirty="0"/>
              <a:t>uan.soler@upf.edu</a:t>
            </a:r>
          </a:p>
        </p:txBody>
      </p:sp>
    </p:spTree>
    <p:extLst>
      <p:ext uri="{BB962C8B-B14F-4D97-AF65-F5344CB8AC3E}">
        <p14:creationId xmlns:p14="http://schemas.microsoft.com/office/powerpoint/2010/main" val="345932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probables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Problemas</a:t>
            </a:r>
            <a:r>
              <a:rPr lang="en-US" dirty="0"/>
              <a:t> con los </a:t>
            </a:r>
            <a:r>
              <a:rPr lang="en-US" dirty="0" err="1"/>
              <a:t>acentos</a:t>
            </a:r>
            <a:r>
              <a:rPr lang="en-US" dirty="0"/>
              <a:t>:</a:t>
            </a:r>
          </a:p>
          <a:p>
            <a:pPr lvl="1"/>
            <a:r>
              <a:rPr lang="es-ES" dirty="0"/>
              <a:t>l</a:t>
            </a:r>
            <a:r>
              <a:rPr lang="en-US" dirty="0" err="1"/>
              <a:t>ine</a:t>
            </a:r>
            <a:r>
              <a:rPr lang="en-US" dirty="0"/>
              <a:t> = </a:t>
            </a:r>
            <a:r>
              <a:rPr lang="en-US" dirty="0" err="1"/>
              <a:t>line.decode</a:t>
            </a:r>
            <a:r>
              <a:rPr lang="en-US" dirty="0"/>
              <a:t>(“latin_1”).encode(“UTF-8”)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salto</a:t>
            </a:r>
            <a:r>
              <a:rPr lang="en-US" dirty="0"/>
              <a:t> de </a:t>
            </a:r>
            <a:r>
              <a:rPr lang="en-US" dirty="0" err="1"/>
              <a:t>línea</a:t>
            </a:r>
            <a:r>
              <a:rPr lang="en-US" dirty="0"/>
              <a:t> en </a:t>
            </a:r>
            <a:r>
              <a:rPr lang="en-US" dirty="0" err="1"/>
              <a:t>corpus.txt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\n\r, no solo un \n. (</a:t>
            </a:r>
            <a:r>
              <a:rPr lang="en-US" dirty="0" err="1"/>
              <a:t>cosas</a:t>
            </a:r>
            <a:r>
              <a:rPr lang="en-US" dirty="0"/>
              <a:t> de </a:t>
            </a:r>
            <a:r>
              <a:rPr lang="en-US" dirty="0" err="1"/>
              <a:t>Güindous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Dios </a:t>
            </a:r>
            <a:r>
              <a:rPr lang="en-US" dirty="0" err="1"/>
              <a:t>mío</a:t>
            </a:r>
            <a:r>
              <a:rPr lang="en-US" dirty="0"/>
              <a:t>, </a:t>
            </a:r>
            <a:r>
              <a:rPr lang="en-US" dirty="0" err="1"/>
              <a:t>tarda</a:t>
            </a:r>
            <a:r>
              <a:rPr lang="en-US" dirty="0"/>
              <a:t> mucho en </a:t>
            </a:r>
            <a:r>
              <a:rPr lang="en-US" dirty="0" err="1"/>
              <a:t>recorrerme</a:t>
            </a:r>
            <a:r>
              <a:rPr lang="en-US" dirty="0"/>
              <a:t> </a:t>
            </a:r>
            <a:r>
              <a:rPr lang="en-US" dirty="0" err="1"/>
              <a:t>corpus.txt</a:t>
            </a:r>
            <a:r>
              <a:rPr lang="en-US" dirty="0"/>
              <a:t>!!</a:t>
            </a:r>
          </a:p>
          <a:p>
            <a:pPr lvl="1"/>
            <a:r>
              <a:rPr lang="en-US" dirty="0"/>
              <a:t>Son </a:t>
            </a:r>
            <a:r>
              <a:rPr lang="en-US" dirty="0" err="1"/>
              <a:t>más</a:t>
            </a:r>
            <a:r>
              <a:rPr lang="en-US" dirty="0"/>
              <a:t> de 3 </a:t>
            </a:r>
            <a:r>
              <a:rPr lang="en-US" dirty="0" err="1"/>
              <a:t>millones</a:t>
            </a:r>
            <a:r>
              <a:rPr lang="en-US" dirty="0"/>
              <a:t> de </a:t>
            </a:r>
            <a:r>
              <a:rPr lang="en-US" dirty="0" err="1"/>
              <a:t>líneas</a:t>
            </a:r>
            <a:r>
              <a:rPr lang="en-US" dirty="0"/>
              <a:t>, dale a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s-ES" dirty="0"/>
              <a:t>y vete a tomar algo (procura que el código sea correcto)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3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teóricos</a:t>
            </a:r>
            <a:r>
              <a:rPr lang="en-US" dirty="0"/>
              <a:t>.</a:t>
            </a:r>
          </a:p>
          <a:p>
            <a:r>
              <a:rPr lang="en-US" dirty="0" err="1"/>
              <a:t>Práctica</a:t>
            </a:r>
            <a:r>
              <a:rPr lang="en-US" dirty="0"/>
              <a:t> 1.</a:t>
            </a:r>
          </a:p>
          <a:p>
            <a:r>
              <a:rPr lang="en-US" dirty="0" err="1"/>
              <a:t>Temas</a:t>
            </a:r>
            <a:r>
              <a:rPr lang="en-US" dirty="0"/>
              <a:t> </a:t>
            </a:r>
            <a:r>
              <a:rPr lang="en-US" dirty="0" err="1"/>
              <a:t>logísticos</a:t>
            </a:r>
            <a:r>
              <a:rPr lang="en-US" dirty="0"/>
              <a:t>.</a:t>
            </a:r>
          </a:p>
          <a:p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probables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829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s-ES" dirty="0"/>
              <a:t>Teóricos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  <a:p>
            <a:r>
              <a:rPr lang="en-US" dirty="0"/>
              <a:t>Un </a:t>
            </a:r>
            <a:r>
              <a:rPr lang="en-US" b="1" dirty="0"/>
              <a:t>Tagger</a:t>
            </a:r>
            <a:r>
              <a:rPr lang="en-US" dirty="0"/>
              <a:t> </a:t>
            </a:r>
            <a:r>
              <a:rPr lang="en-US" dirty="0" err="1"/>
              <a:t>recibe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secuencia</a:t>
            </a:r>
            <a:r>
              <a:rPr lang="en-US" dirty="0"/>
              <a:t> de </a:t>
            </a:r>
            <a:r>
              <a:rPr lang="en-US" dirty="0" err="1"/>
              <a:t>palabras</a:t>
            </a:r>
            <a:r>
              <a:rPr lang="en-US" dirty="0"/>
              <a:t> y les </a:t>
            </a:r>
            <a:r>
              <a:rPr lang="en-US" dirty="0" err="1"/>
              <a:t>asigna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etiquetas</a:t>
            </a:r>
            <a:r>
              <a:rPr lang="en-US" dirty="0"/>
              <a:t> </a:t>
            </a:r>
            <a:r>
              <a:rPr lang="en-US" dirty="0" err="1"/>
              <a:t>gramaticales</a:t>
            </a:r>
            <a:r>
              <a:rPr lang="en-US" dirty="0"/>
              <a:t> (tags).</a:t>
            </a:r>
          </a:p>
        </p:txBody>
      </p:sp>
    </p:spTree>
    <p:extLst>
      <p:ext uri="{BB962C8B-B14F-4D97-AF65-F5344CB8AC3E}">
        <p14:creationId xmlns:p14="http://schemas.microsoft.com/office/powerpoint/2010/main" val="46868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Teóricos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77295" y="3340061"/>
            <a:ext cx="2403349" cy="922944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1">
            <a:normAutofit/>
          </a:bodyPr>
          <a:lstStyle/>
          <a:p>
            <a:pPr marL="118872" indent="0" algn="ctr">
              <a:buNone/>
            </a:pPr>
            <a:r>
              <a:rPr lang="en-US" dirty="0"/>
              <a:t>Tagger</a:t>
            </a:r>
          </a:p>
        </p:txBody>
      </p:sp>
      <p:cxnSp>
        <p:nvCxnSpPr>
          <p:cNvPr id="6" name="Conector recto de flecha 5"/>
          <p:cNvCxnSpPr>
            <a:endCxn id="3" idx="0"/>
          </p:cNvCxnSpPr>
          <p:nvPr/>
        </p:nvCxnSpPr>
        <p:spPr>
          <a:xfrm>
            <a:off x="4451662" y="2703602"/>
            <a:ext cx="27308" cy="636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2649150" y="2089147"/>
            <a:ext cx="365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El </a:t>
            </a:r>
            <a:r>
              <a:rPr lang="en-US" sz="2800" dirty="0" err="1"/>
              <a:t>profesor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un crack.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801550" y="4999773"/>
            <a:ext cx="365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   N    V   DET    ADJ</a:t>
            </a:r>
          </a:p>
        </p:txBody>
      </p:sp>
      <p:cxnSp>
        <p:nvCxnSpPr>
          <p:cNvPr id="10" name="Conector recto de flecha 9"/>
          <p:cNvCxnSpPr>
            <a:stCxn id="3" idx="2"/>
          </p:cNvCxnSpPr>
          <p:nvPr/>
        </p:nvCxnSpPr>
        <p:spPr>
          <a:xfrm>
            <a:off x="4478970" y="4263005"/>
            <a:ext cx="0" cy="682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62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Teóricos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Dificultad</a:t>
            </a:r>
            <a:r>
              <a:rPr lang="en-US" dirty="0"/>
              <a:t> del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anotación</a:t>
            </a:r>
            <a:r>
              <a:rPr lang="en-US" dirty="0"/>
              <a:t>/tagging: </a:t>
            </a:r>
            <a:r>
              <a:rPr lang="en-US" dirty="0" err="1"/>
              <a:t>Ambigüedad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categoría</a:t>
            </a:r>
            <a:r>
              <a:rPr lang="en-US" dirty="0"/>
              <a:t> </a:t>
            </a:r>
            <a:r>
              <a:rPr lang="en-US" dirty="0" err="1"/>
              <a:t>gramatical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palabra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del </a:t>
            </a:r>
            <a:r>
              <a:rPr lang="en-US" dirty="0" err="1"/>
              <a:t>contexto</a:t>
            </a:r>
            <a:r>
              <a:rPr lang="en-US" dirty="0"/>
              <a:t>.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dirty="0"/>
              <a:t>	El </a:t>
            </a:r>
            <a:r>
              <a:rPr lang="en-US" dirty="0" err="1"/>
              <a:t>profesor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crack/ADJ.</a:t>
            </a:r>
          </a:p>
          <a:p>
            <a:pPr marL="118872" indent="0">
              <a:buNone/>
            </a:pPr>
            <a:r>
              <a:rPr lang="en-US" dirty="0"/>
              <a:t>	El </a:t>
            </a:r>
            <a:r>
              <a:rPr lang="en-US" dirty="0" err="1"/>
              <a:t>profesor</a:t>
            </a:r>
            <a:r>
              <a:rPr lang="en-US" dirty="0"/>
              <a:t> </a:t>
            </a:r>
            <a:r>
              <a:rPr lang="en-US" dirty="0" err="1"/>
              <a:t>fuma</a:t>
            </a:r>
            <a:r>
              <a:rPr lang="en-US" dirty="0"/>
              <a:t> crack/N.</a:t>
            </a:r>
          </a:p>
        </p:txBody>
      </p:sp>
    </p:spTree>
    <p:extLst>
      <p:ext uri="{BB962C8B-B14F-4D97-AF65-F5344CB8AC3E}">
        <p14:creationId xmlns:p14="http://schemas.microsoft.com/office/powerpoint/2010/main" val="324033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Teóricos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¿Como </a:t>
            </a:r>
            <a:r>
              <a:rPr lang="en-US" dirty="0" err="1"/>
              <a:t>automatizar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Diccionario</a:t>
            </a:r>
            <a:r>
              <a:rPr lang="en-US" dirty="0"/>
              <a:t> + </a:t>
            </a:r>
            <a:r>
              <a:rPr lang="en-US" dirty="0" err="1"/>
              <a:t>reglas</a:t>
            </a:r>
            <a:r>
              <a:rPr lang="en-US" dirty="0"/>
              <a:t>:</a:t>
            </a:r>
          </a:p>
          <a:p>
            <a:pPr lvl="2"/>
            <a:r>
              <a:rPr lang="es-ES" sz="2000" b="1" dirty="0"/>
              <a:t>I</a:t>
            </a:r>
            <a:r>
              <a:rPr lang="en-US" sz="2000" b="1" dirty="0"/>
              <a:t>f</a:t>
            </a:r>
            <a:r>
              <a:rPr lang="en-US" sz="2000" dirty="0"/>
              <a:t> word == “crack” </a:t>
            </a:r>
            <a:r>
              <a:rPr lang="en-US" sz="2000" b="1" dirty="0"/>
              <a:t>y</a:t>
            </a:r>
            <a:r>
              <a:rPr lang="en-US" sz="2000" dirty="0"/>
              <a:t> t(i-1) == V:</a:t>
            </a:r>
          </a:p>
          <a:p>
            <a:pPr marL="1033272" lvl="3" indent="0">
              <a:buNone/>
            </a:pPr>
            <a:r>
              <a:rPr lang="es-ES" b="1" dirty="0"/>
              <a:t>E</a:t>
            </a:r>
            <a:r>
              <a:rPr lang="en-US" b="1" dirty="0" err="1"/>
              <a:t>ntonces</a:t>
            </a:r>
            <a:r>
              <a:rPr lang="en-US" b="1" dirty="0"/>
              <a:t> </a:t>
            </a:r>
            <a:r>
              <a:rPr lang="en-US" dirty="0"/>
              <a:t> t(“crack”) = N;</a:t>
            </a:r>
          </a:p>
          <a:p>
            <a:pPr marL="1033272" lvl="3" indent="0">
              <a:buNone/>
            </a:pPr>
            <a:r>
              <a:rPr lang="en-US" dirty="0"/>
              <a:t>		</a:t>
            </a:r>
          </a:p>
          <a:p>
            <a:pPr marL="256032" indent="0">
              <a:buNone/>
            </a:pPr>
            <a:r>
              <a:rPr lang="en-US" dirty="0"/>
              <a:t>					</a:t>
            </a:r>
          </a:p>
          <a:p>
            <a:pPr marL="713232" indent="-457200"/>
            <a:r>
              <a:rPr lang="en-US" dirty="0"/>
              <a:t>Machine Learning.					</a:t>
            </a:r>
          </a:p>
        </p:txBody>
      </p:sp>
    </p:spTree>
    <p:extLst>
      <p:ext uri="{BB962C8B-B14F-4D97-AF65-F5344CB8AC3E}">
        <p14:creationId xmlns:p14="http://schemas.microsoft.com/office/powerpoint/2010/main" val="153162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Teóricos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Machine Learning?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54" y="2569381"/>
            <a:ext cx="63373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2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18872" indent="0"/>
            <a:r>
              <a:rPr lang="en-US" dirty="0"/>
              <a:t>Tagging </a:t>
            </a:r>
            <a:r>
              <a:rPr lang="en-US" dirty="0" err="1"/>
              <a:t>como</a:t>
            </a:r>
            <a:r>
              <a:rPr lang="en-US" dirty="0"/>
              <a:t> Supervised Machine Learning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Dados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anotados</a:t>
            </a:r>
            <a:r>
              <a:rPr lang="en-US" dirty="0"/>
              <a:t> </a:t>
            </a:r>
            <a:r>
              <a:rPr lang="en-US" dirty="0" err="1"/>
              <a:t>manualmente</a:t>
            </a:r>
            <a:r>
              <a:rPr lang="en-US" dirty="0"/>
              <a:t> (Training set), </a:t>
            </a:r>
            <a:r>
              <a:rPr lang="en-US" dirty="0" err="1"/>
              <a:t>extraer</a:t>
            </a:r>
            <a:r>
              <a:rPr lang="en-US" dirty="0"/>
              <a:t> “</a:t>
            </a:r>
            <a:r>
              <a:rPr lang="en-US" dirty="0" err="1"/>
              <a:t>conocimiento</a:t>
            </a:r>
            <a:r>
              <a:rPr lang="en-US" dirty="0"/>
              <a:t>”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anotar</a:t>
            </a:r>
            <a:r>
              <a:rPr lang="en-US" dirty="0"/>
              <a:t>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textos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8804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Módulo.thmx</Template>
  <TotalTime>136</TotalTime>
  <Words>536</Words>
  <Application>Microsoft Office PowerPoint</Application>
  <PresentationFormat>Presentación en pantalla (4:3)</PresentationFormat>
  <Paragraphs>115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Módulo</vt:lpstr>
      <vt:lpstr>Práctica 1: Tagging basado en unigramas.</vt:lpstr>
      <vt:lpstr>Presentación</vt:lpstr>
      <vt:lpstr>Contenido</vt:lpstr>
      <vt:lpstr>Conceptos Teóricos</vt:lpstr>
      <vt:lpstr>Conceptos Teóricos</vt:lpstr>
      <vt:lpstr>Conceptos Teóricos</vt:lpstr>
      <vt:lpstr>Conceptos Teóricos</vt:lpstr>
      <vt:lpstr>Conceptos Teóricos</vt:lpstr>
      <vt:lpstr>Tagging como Supervised Machine Learning</vt:lpstr>
      <vt:lpstr>Conceptos Teóricos</vt:lpstr>
      <vt:lpstr>Anotación Estadística</vt:lpstr>
      <vt:lpstr>Implementaciones</vt:lpstr>
      <vt:lpstr>Tagging basado en unigramas</vt:lpstr>
      <vt:lpstr>Ficheros</vt:lpstr>
      <vt:lpstr>Pasos a seguir</vt:lpstr>
      <vt:lpstr>Pasos a seguir</vt:lpstr>
      <vt:lpstr>Pasos a seguir</vt:lpstr>
      <vt:lpstr>Temas Logísticos</vt:lpstr>
      <vt:lpstr>Temas Logísticos</vt:lpstr>
      <vt:lpstr>Problemas probables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Pràctica 1: Tagging basat en unigrames.</dc:title>
  <dc:creator>Juan Soler Company</dc:creator>
  <cp:lastModifiedBy>Juan Soler Company</cp:lastModifiedBy>
  <cp:revision>33</cp:revision>
  <dcterms:created xsi:type="dcterms:W3CDTF">2015-02-20T15:41:36Z</dcterms:created>
  <dcterms:modified xsi:type="dcterms:W3CDTF">2017-02-27T08:19:22Z</dcterms:modified>
</cp:coreProperties>
</file>