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76C-9FC7-9C41-8880-DC06F731E23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44CD-92EA-C746-A34B-BFF0F5C31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1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76C-9FC7-9C41-8880-DC06F731E23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44CD-92EA-C746-A34B-BFF0F5C31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76C-9FC7-9C41-8880-DC06F731E23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44CD-92EA-C746-A34B-BFF0F5C31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0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76C-9FC7-9C41-8880-DC06F731E23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44CD-92EA-C746-A34B-BFF0F5C31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6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76C-9FC7-9C41-8880-DC06F731E23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44CD-92EA-C746-A34B-BFF0F5C31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76C-9FC7-9C41-8880-DC06F731E23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44CD-92EA-C746-A34B-BFF0F5C31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76C-9FC7-9C41-8880-DC06F731E23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44CD-92EA-C746-A34B-BFF0F5C31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76C-9FC7-9C41-8880-DC06F731E23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44CD-92EA-C746-A34B-BFF0F5C31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1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76C-9FC7-9C41-8880-DC06F731E23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44CD-92EA-C746-A34B-BFF0F5C31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76C-9FC7-9C41-8880-DC06F731E23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44CD-92EA-C746-A34B-BFF0F5C31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76C-9FC7-9C41-8880-DC06F731E23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44CD-92EA-C746-A34B-BFF0F5C31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4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A76C-9FC7-9C41-8880-DC06F731E23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144CD-92EA-C746-A34B-BFF0F5C31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8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5035" y="2287262"/>
            <a:ext cx="1460500" cy="4953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035" y="874428"/>
            <a:ext cx="1460500" cy="4953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OTU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552885" y="1460552"/>
            <a:ext cx="266700" cy="7887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1141" y="1543301"/>
            <a:ext cx="1460500" cy="4953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Soil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4056804" y="1434564"/>
            <a:ext cx="279599" cy="7887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6966" y="160817"/>
            <a:ext cx="18738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Workflow</a:t>
            </a:r>
            <a:endParaRPr lang="en-US" sz="3200" b="1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4190184" y="2043428"/>
            <a:ext cx="1033467" cy="2511735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63022" y="3269362"/>
            <a:ext cx="280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phyloseq</a:t>
            </a:r>
            <a:r>
              <a:rPr lang="en-US" sz="2400" dirty="0" smtClean="0"/>
              <a:t>, vegan, </a:t>
            </a:r>
            <a:r>
              <a:rPr lang="en-US" sz="2400" dirty="0" err="1" smtClean="0"/>
              <a:t>ggplot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37927" y="4884490"/>
            <a:ext cx="79855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Import OTU and taxonomy tables from QIIME: </a:t>
            </a:r>
            <a:r>
              <a:rPr lang="en-US" sz="2000" dirty="0" err="1" smtClean="0">
                <a:solidFill>
                  <a:srgbClr val="1B1F22"/>
                </a:solidFill>
                <a:latin typeface="Consolas"/>
              </a:rPr>
              <a:t>import_biom</a:t>
            </a:r>
            <a:r>
              <a:rPr lang="en-US" sz="2000" dirty="0" smtClean="0">
                <a:solidFill>
                  <a:srgbClr val="1B1F22"/>
                </a:solidFill>
                <a:latin typeface="Consolas"/>
              </a:rPr>
              <a:t>()</a:t>
            </a:r>
            <a:endParaRPr lang="en-US" sz="2000" dirty="0">
              <a:solidFill>
                <a:srgbClr val="1B1F22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Import sample data: </a:t>
            </a:r>
            <a:r>
              <a:rPr lang="en-US" sz="2000" dirty="0" err="1" smtClean="0">
                <a:solidFill>
                  <a:srgbClr val="1B1F22"/>
                </a:solidFill>
                <a:latin typeface="Consolas"/>
              </a:rPr>
              <a:t>import_qiime_sample_data</a:t>
            </a:r>
            <a:r>
              <a:rPr lang="en-US" sz="2000" dirty="0" smtClean="0">
                <a:solidFill>
                  <a:srgbClr val="1B1F22"/>
                </a:solidFill>
                <a:latin typeface="Consolas"/>
              </a:rPr>
              <a:t>()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Merge objects created after import: </a:t>
            </a:r>
            <a:r>
              <a:rPr lang="en-US" sz="2000" dirty="0" err="1">
                <a:solidFill>
                  <a:srgbClr val="1B1F22"/>
                </a:solidFill>
                <a:latin typeface="Consolas"/>
              </a:rPr>
              <a:t>merge_phyloseq</a:t>
            </a:r>
            <a:r>
              <a:rPr lang="en-US" sz="2000" dirty="0">
                <a:solidFill>
                  <a:srgbClr val="1B1F22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1B1F22"/>
                </a:solidFill>
                <a:latin typeface="Consolas"/>
              </a:rPr>
              <a:t>)</a:t>
            </a:r>
            <a:endParaRPr lang="en-US" sz="2000" dirty="0">
              <a:solidFill>
                <a:srgbClr val="1B1F22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1B1F22"/>
                </a:solidFill>
                <a:latin typeface="+mj-lt"/>
              </a:rPr>
              <a:t>Exploratory graphs with </a:t>
            </a:r>
            <a:r>
              <a:rPr lang="en-US" sz="2000" dirty="0" err="1" smtClean="0">
                <a:solidFill>
                  <a:srgbClr val="1B1F22"/>
                </a:solidFill>
                <a:latin typeface="Consolas"/>
              </a:rPr>
              <a:t>ggplot</a:t>
            </a:r>
            <a:r>
              <a:rPr lang="en-US" sz="2000" dirty="0" smtClean="0">
                <a:solidFill>
                  <a:srgbClr val="1B1F22"/>
                </a:solidFill>
                <a:latin typeface="Consolas"/>
              </a:rPr>
              <a:t>()</a:t>
            </a:r>
            <a:r>
              <a:rPr lang="en-US" sz="2000" dirty="0" smtClean="0">
                <a:solidFill>
                  <a:srgbClr val="1B1F22"/>
                </a:solidFill>
              </a:rPr>
              <a:t>. For example: stacked bar plot to look at phylum abundance</a:t>
            </a:r>
          </a:p>
        </p:txBody>
      </p:sp>
    </p:spTree>
    <p:extLst>
      <p:ext uri="{BB962C8B-B14F-4D97-AF65-F5344CB8AC3E}">
        <p14:creationId xmlns:p14="http://schemas.microsoft.com/office/powerpoint/2010/main" val="126257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35" y="1471614"/>
            <a:ext cx="181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Alpha Diversity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0535" y="1972025"/>
            <a:ext cx="884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+mj-lt"/>
                <a:cs typeface="Consolas"/>
              </a:rPr>
              <a:t>Rarefy samples: </a:t>
            </a:r>
            <a:r>
              <a:rPr lang="en-US" dirty="0" err="1" smtClean="0">
                <a:latin typeface="Consolas"/>
                <a:cs typeface="Consolas"/>
              </a:rPr>
              <a:t>rarefy_even_depth</a:t>
            </a:r>
            <a:endParaRPr lang="en-US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Consolas"/>
              </a:rPr>
              <a:t>Richness: </a:t>
            </a:r>
            <a:r>
              <a:rPr lang="en-US" dirty="0" err="1" smtClean="0">
                <a:latin typeface="Consolas"/>
                <a:cs typeface="Consolas"/>
              </a:rPr>
              <a:t>estimate_richness</a:t>
            </a:r>
            <a:r>
              <a:rPr lang="en-US" dirty="0" smtClean="0">
                <a:latin typeface="Consolas"/>
                <a:cs typeface="Consolas"/>
              </a:rPr>
              <a:t>().</a:t>
            </a:r>
            <a:r>
              <a:rPr lang="en-US" dirty="0" smtClean="0">
                <a:latin typeface="+mj-lt"/>
                <a:cs typeface="Consolas"/>
              </a:rPr>
              <a:t>The output gives multiple alpha diversity</a:t>
            </a:r>
            <a:r>
              <a:rPr lang="en-US" dirty="0">
                <a:latin typeface="+mj-lt"/>
                <a:cs typeface="Consolas"/>
              </a:rPr>
              <a:t> </a:t>
            </a:r>
            <a:r>
              <a:rPr lang="en-US" dirty="0" smtClean="0">
                <a:latin typeface="+mj-lt"/>
                <a:cs typeface="Consolas"/>
              </a:rPr>
              <a:t>measures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+mj-lt"/>
                <a:cs typeface="Consolas"/>
              </a:rPr>
              <a:t>ANOVA to test statistical </a:t>
            </a:r>
            <a:r>
              <a:rPr lang="en-US" dirty="0" smtClean="0">
                <a:latin typeface="+mj-lt"/>
                <a:cs typeface="Consolas"/>
              </a:rPr>
              <a:t>differences: </a:t>
            </a:r>
            <a:r>
              <a:rPr lang="en-US" dirty="0" err="1" smtClean="0">
                <a:latin typeface="Consolas"/>
                <a:cs typeface="Consolas"/>
              </a:rPr>
              <a:t>aov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193" y="2935827"/>
            <a:ext cx="167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Beta Diversity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6193" y="3486304"/>
            <a:ext cx="8648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Create dissimilarity matrices: </a:t>
            </a:r>
            <a:r>
              <a:rPr lang="en-US" dirty="0" err="1" smtClean="0">
                <a:latin typeface="Consolas"/>
                <a:cs typeface="Consolas"/>
              </a:rPr>
              <a:t>vegdist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 multivariate homogeneity of group dispersions</a:t>
            </a:r>
            <a:r>
              <a:rPr lang="en-US" dirty="0" smtClean="0">
                <a:latin typeface="Consolas"/>
                <a:cs typeface="Consolas"/>
              </a:rPr>
              <a:t>: </a:t>
            </a:r>
            <a:r>
              <a:rPr lang="en-US" dirty="0" err="1" smtClean="0">
                <a:latin typeface="Consolas"/>
                <a:cs typeface="Consolas"/>
              </a:rPr>
              <a:t>betadisper</a:t>
            </a:r>
            <a:r>
              <a:rPr lang="en-US" dirty="0" smtClean="0">
                <a:latin typeface="Consolas"/>
                <a:cs typeface="Consolas"/>
              </a:rPr>
              <a:t>()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err="1" smtClean="0">
                <a:latin typeface="Consolas"/>
                <a:cs typeface="Consolas"/>
              </a:rPr>
              <a:t>adonis</a:t>
            </a:r>
            <a:r>
              <a:rPr lang="en-US" dirty="0" smtClean="0">
                <a:latin typeface="Consolas"/>
                <a:cs typeface="Consolas"/>
              </a:rPr>
              <a:t>()</a:t>
            </a:r>
            <a:r>
              <a:rPr lang="en-US" dirty="0" smtClean="0"/>
              <a:t> function to run nested PERMANOVA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look at differences between sites, plant species and to determine important soil parameters for community composition. </a:t>
            </a:r>
            <a:endParaRPr lang="en-US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Consolas"/>
              </a:rPr>
              <a:t>NMDS ordination plot: will use either </a:t>
            </a:r>
            <a:r>
              <a:rPr lang="en-US" dirty="0" err="1" smtClean="0">
                <a:latin typeface="Consolas"/>
                <a:cs typeface="Consolas"/>
              </a:rPr>
              <a:t>plot_ordination</a:t>
            </a:r>
            <a:r>
              <a:rPr lang="en-US" dirty="0" smtClean="0">
                <a:latin typeface="Consolas"/>
                <a:cs typeface="Consolas"/>
              </a:rPr>
              <a:t>()</a:t>
            </a:r>
            <a:r>
              <a:rPr lang="en-US" dirty="0" smtClean="0">
                <a:cs typeface="Consolas"/>
              </a:rPr>
              <a:t> from </a:t>
            </a:r>
            <a:r>
              <a:rPr lang="en-US" dirty="0" err="1" smtClean="0">
                <a:cs typeface="Consolas"/>
              </a:rPr>
              <a:t>phyloseq</a:t>
            </a:r>
            <a:r>
              <a:rPr lang="en-US" dirty="0" smtClean="0">
                <a:cs typeface="Consolas"/>
              </a:rPr>
              <a:t> or </a:t>
            </a:r>
            <a:r>
              <a:rPr lang="en-US" dirty="0" err="1" smtClean="0">
                <a:latin typeface="Consolas"/>
                <a:cs typeface="Consolas"/>
              </a:rPr>
              <a:t>metaMDS</a:t>
            </a:r>
            <a:r>
              <a:rPr lang="en-US" dirty="0" smtClean="0">
                <a:latin typeface="Consolas"/>
                <a:cs typeface="Consolas"/>
              </a:rPr>
              <a:t>()</a:t>
            </a:r>
            <a:r>
              <a:rPr lang="en-US" dirty="0" smtClean="0">
                <a:cs typeface="Consolas"/>
              </a:rPr>
              <a:t> from vegan.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Consolas"/>
              </a:rPr>
              <a:t>Use </a:t>
            </a:r>
            <a:r>
              <a:rPr lang="en-US" dirty="0" err="1" smtClean="0">
                <a:latin typeface="Consolas"/>
                <a:cs typeface="Consolas"/>
              </a:rPr>
              <a:t>envfit</a:t>
            </a:r>
            <a:r>
              <a:rPr lang="en-US" dirty="0" smtClean="0">
                <a:latin typeface="Consolas"/>
                <a:cs typeface="Consolas"/>
              </a:rPr>
              <a:t>() </a:t>
            </a:r>
            <a:r>
              <a:rPr lang="en-US" dirty="0" smtClean="0">
                <a:cs typeface="Consolas"/>
              </a:rPr>
              <a:t>to add environmental vectors onto ordination plot (pH, SOM, C, N). </a:t>
            </a:r>
            <a:endParaRPr lang="en-US" dirty="0"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535" y="397657"/>
            <a:ext cx="8673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will </a:t>
            </a:r>
            <a:r>
              <a:rPr lang="en-US" sz="2000" dirty="0" smtClean="0"/>
              <a:t>compare bacteria and </a:t>
            </a:r>
            <a:r>
              <a:rPr lang="en-US" sz="2000" dirty="0" err="1" smtClean="0"/>
              <a:t>archaea</a:t>
            </a:r>
            <a:r>
              <a:rPr lang="en-US" sz="2000" dirty="0" smtClean="0"/>
              <a:t> communities between plant species (with and without </a:t>
            </a:r>
            <a:r>
              <a:rPr lang="en-US" sz="2000" dirty="0" smtClean="0"/>
              <a:t>rhizomes), </a:t>
            </a:r>
            <a:r>
              <a:rPr lang="en-US" sz="2000" dirty="0" smtClean="0"/>
              <a:t>as well as differences between communities at each site (rural, suburban and urban):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528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206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Martina Gonzalez Mateu</dc:creator>
  <cp:lastModifiedBy>Martina Gonzalez Mateu</cp:lastModifiedBy>
  <cp:revision>20</cp:revision>
  <dcterms:created xsi:type="dcterms:W3CDTF">2017-10-10T15:45:55Z</dcterms:created>
  <dcterms:modified xsi:type="dcterms:W3CDTF">2017-10-12T00:57:00Z</dcterms:modified>
</cp:coreProperties>
</file>