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15" r:id="rId9"/>
    <p:sldId id="304" r:id="rId10"/>
    <p:sldId id="305" r:id="rId11"/>
    <p:sldId id="306" r:id="rId12"/>
    <p:sldId id="308" r:id="rId13"/>
    <p:sldId id="309" r:id="rId14"/>
    <p:sldId id="311" r:id="rId15"/>
    <p:sldId id="31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9/10/2020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9/10/2020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9/10/2020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9/10/2020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9/10/2020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9/10/2020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9/10/2020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9/10/2020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9/10/2020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9/10/2020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11486" y="1475234"/>
            <a:ext cx="3439486" cy="2901694"/>
          </a:xfrm>
        </p:spPr>
        <p:txBody>
          <a:bodyPr anchor="b">
            <a:noAutofit/>
          </a:bodyPr>
          <a:lstStyle/>
          <a:p>
            <a:r>
              <a:rPr lang="en-US" sz="3200" dirty="0">
                <a:effectLst/>
                <a:latin typeface="Bookman Old Style" panose="02050604050505020204" pitchFamily="18" charset="0"/>
                <a:ea typeface="Calibri" panose="020F0502020204030204" pitchFamily="34" charset="0"/>
                <a:cs typeface="Calibri" panose="020F0502020204030204" pitchFamily="34" charset="0"/>
              </a:rPr>
              <a:t>Impact of Missed </a:t>
            </a:r>
            <a:r>
              <a:rPr lang="en-US" sz="3200" dirty="0">
                <a:latin typeface="Bookman Old Style" panose="02050604050505020204" pitchFamily="18" charset="0"/>
                <a:ea typeface="Calibri" panose="020F0502020204030204" pitchFamily="34" charset="0"/>
                <a:cs typeface="Calibri" panose="020F0502020204030204" pitchFamily="34" charset="0"/>
              </a:rPr>
              <a:t>A</a:t>
            </a:r>
            <a:r>
              <a:rPr lang="en-US" sz="3200" dirty="0">
                <a:effectLst/>
                <a:latin typeface="Bookman Old Style" panose="02050604050505020204" pitchFamily="18" charset="0"/>
                <a:ea typeface="Calibri" panose="020F0502020204030204" pitchFamily="34" charset="0"/>
                <a:cs typeface="Calibri" panose="020F0502020204030204" pitchFamily="34" charset="0"/>
              </a:rPr>
              <a:t>ppointments on Hospital Finances and Quality of Care</a:t>
            </a:r>
            <a:endParaRPr lang="en-US" sz="3200" dirty="0">
              <a:latin typeface="Bookman Old Style" panose="02050604050505020204" pitchFamily="18" charset="0"/>
              <a:cs typeface="Calibri" panose="020F0502020204030204" pitchFamily="34" charset="0"/>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spcBef>
                <a:spcPts val="0"/>
              </a:spcBef>
            </a:pPr>
            <a:r>
              <a:rPr lang="en-US" sz="1600" dirty="0" err="1"/>
              <a:t>Furhan</a:t>
            </a:r>
            <a:r>
              <a:rPr lang="en-US" sz="1600" dirty="0"/>
              <a:t> Babar</a:t>
            </a:r>
          </a:p>
          <a:p>
            <a:pPr>
              <a:lnSpc>
                <a:spcPct val="100000"/>
              </a:lnSpc>
              <a:spcBef>
                <a:spcPts val="0"/>
              </a:spcBef>
            </a:pPr>
            <a:r>
              <a:rPr lang="en-US" sz="1600" dirty="0"/>
              <a:t>Mary Grace Boyd</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9DF90B-AF23-4AA1-BD54-741CDDE7D1DC}"/>
              </a:ext>
            </a:extLst>
          </p:cNvPr>
          <p:cNvSpPr/>
          <p:nvPr/>
        </p:nvSpPr>
        <p:spPr>
          <a:xfrm>
            <a:off x="443327" y="140245"/>
            <a:ext cx="395659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Dashboard 2</a:t>
            </a:r>
          </a:p>
        </p:txBody>
      </p:sp>
    </p:spTree>
    <p:extLst>
      <p:ext uri="{BB962C8B-B14F-4D97-AF65-F5344CB8AC3E}">
        <p14:creationId xmlns:p14="http://schemas.microsoft.com/office/powerpoint/2010/main" val="3208493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9DF90B-AF23-4AA1-BD54-741CDDE7D1DC}"/>
              </a:ext>
            </a:extLst>
          </p:cNvPr>
          <p:cNvSpPr/>
          <p:nvPr/>
        </p:nvSpPr>
        <p:spPr>
          <a:xfrm>
            <a:off x="443327" y="140245"/>
            <a:ext cx="395659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Dashboard 3</a:t>
            </a:r>
          </a:p>
        </p:txBody>
      </p:sp>
    </p:spTree>
    <p:extLst>
      <p:ext uri="{BB962C8B-B14F-4D97-AF65-F5344CB8AC3E}">
        <p14:creationId xmlns:p14="http://schemas.microsoft.com/office/powerpoint/2010/main" val="188556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AFCBF-23B2-43F8-B215-DBC977BAB17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7D4D7CC-2721-4F84-8D66-844D18A9CA0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30317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Introduction</a:t>
            </a:r>
          </a:p>
        </p:txBody>
      </p:sp>
      <p:sp>
        <p:nvSpPr>
          <p:cNvPr id="7" name="TextBox 6">
            <a:extLst>
              <a:ext uri="{FF2B5EF4-FFF2-40B4-BE49-F238E27FC236}">
                <a16:creationId xmlns:a16="http://schemas.microsoft.com/office/drawing/2014/main" id="{E1F90578-8AAD-42B7-B6B6-153D29988A2C}"/>
              </a:ext>
            </a:extLst>
          </p:cNvPr>
          <p:cNvSpPr txBox="1"/>
          <p:nvPr/>
        </p:nvSpPr>
        <p:spPr>
          <a:xfrm>
            <a:off x="1181170" y="2163927"/>
            <a:ext cx="9890620" cy="3139321"/>
          </a:xfrm>
          <a:prstGeom prst="rect">
            <a:avLst/>
          </a:prstGeom>
          <a:noFill/>
        </p:spPr>
        <p:txBody>
          <a:bodyPr wrap="square">
            <a:spAutoFit/>
          </a:bodyPr>
          <a:lstStyle/>
          <a:p>
            <a:r>
              <a:rPr lang="en-US" dirty="0"/>
              <a:t>New York City Health + Hospitals has focused its vision, mission, and created strategic pillars to help grow and develop the health system as it continue to serve and improve health and quality of life of our community members. </a:t>
            </a:r>
          </a:p>
          <a:p>
            <a:endParaRPr lang="en-US" dirty="0"/>
          </a:p>
          <a:p>
            <a:r>
              <a:rPr lang="en-US" dirty="0"/>
              <a:t>To ensure success, Harlem Hospital Center continues to strive for excellent quality care and financial sustainability using quality improvement strategies that relies on data analytics to effectively measure outcomes.</a:t>
            </a:r>
          </a:p>
          <a:p>
            <a:endParaRPr lang="en-US" dirty="0"/>
          </a:p>
          <a:p>
            <a:r>
              <a:rPr lang="en-US" dirty="0"/>
              <a:t>Understanding baseline information on the financial impact of missed or no-show appointments and trend analysis on variables affecting these rates are vital in achieving financial sustainability and improvement of quality of care at Harlem Hospital Center. </a:t>
            </a:r>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p:txBody>
          <a:bodyPr vert="horz" lIns="91440" tIns="45720" rIns="91440" bIns="45720" rtlCol="0">
            <a:normAutofit/>
          </a:bodyPr>
          <a:lstStyle/>
          <a:p>
            <a:r>
              <a:rPr lang="en-US" dirty="0"/>
              <a:t>Data Sources</a:t>
            </a:r>
          </a:p>
        </p:txBody>
      </p:sp>
      <p:sp>
        <p:nvSpPr>
          <p:cNvPr id="3" name="Content Placeholder 2">
            <a:extLst>
              <a:ext uri="{FF2B5EF4-FFF2-40B4-BE49-F238E27FC236}">
                <a16:creationId xmlns:a16="http://schemas.microsoft.com/office/drawing/2014/main" id="{16FDDB13-511B-41A0-85B1-E9C0212B26D4}"/>
              </a:ext>
            </a:extLst>
          </p:cNvPr>
          <p:cNvSpPr>
            <a:spLocks noGrp="1"/>
          </p:cNvSpPr>
          <p:nvPr>
            <p:ph idx="1"/>
          </p:nvPr>
        </p:nvSpPr>
        <p:spPr/>
        <p:txBody>
          <a:bodyPr/>
          <a:lstStyle/>
          <a:p>
            <a:pPr marL="0" indent="0">
              <a:buNone/>
            </a:pPr>
            <a:r>
              <a:rPr lang="en-US" sz="2000" dirty="0">
                <a:effectLst/>
                <a:ea typeface="Calibri" panose="020F0502020204030204" pitchFamily="34" charset="0"/>
              </a:rPr>
              <a:t>Initial raw data on missed or no-show appointments was acquired from EPIC Reporting Work Bench for Harlem Hospital Center</a:t>
            </a:r>
            <a:endParaRPr lang="en-US" sz="2000" dirty="0"/>
          </a:p>
          <a:p>
            <a:pPr marL="0" indent="0">
              <a:buNone/>
            </a:pPr>
            <a:r>
              <a:rPr lang="en-US" sz="2000" dirty="0"/>
              <a:t>Weather data was acquired from National Oceanic and Atmospheric Administration’s (NOAA) </a:t>
            </a:r>
            <a:r>
              <a:rPr lang="fr-FR" sz="2000" b="0" i="0" dirty="0">
                <a:solidFill>
                  <a:srgbClr val="000000"/>
                </a:solidFill>
                <a:effectLst/>
              </a:rPr>
              <a:t>National Centers for Environmental Information (NCEI)</a:t>
            </a:r>
          </a:p>
          <a:p>
            <a:pPr marL="0" indent="0">
              <a:buNone/>
            </a:pPr>
            <a:endParaRPr lang="en-US" sz="2000" dirty="0"/>
          </a:p>
        </p:txBody>
      </p:sp>
    </p:spTree>
    <p:extLst>
      <p:ext uri="{BB962C8B-B14F-4D97-AF65-F5344CB8AC3E}">
        <p14:creationId xmlns:p14="http://schemas.microsoft.com/office/powerpoint/2010/main" val="1682112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D81B-6213-4D6A-8BA2-CFB105EB2E1F}"/>
              </a:ext>
            </a:extLst>
          </p:cNvPr>
          <p:cNvSpPr>
            <a:spLocks noGrp="1"/>
          </p:cNvSpPr>
          <p:nvPr>
            <p:ph type="title"/>
          </p:nvPr>
        </p:nvSpPr>
        <p:spPr/>
        <p:txBody>
          <a:bodyPr/>
          <a:lstStyle/>
          <a:p>
            <a:r>
              <a:rPr lang="en-US" dirty="0"/>
              <a:t>Methodologies</a:t>
            </a:r>
          </a:p>
        </p:txBody>
      </p:sp>
      <p:sp>
        <p:nvSpPr>
          <p:cNvPr id="3" name="Content Placeholder 2">
            <a:extLst>
              <a:ext uri="{FF2B5EF4-FFF2-40B4-BE49-F238E27FC236}">
                <a16:creationId xmlns:a16="http://schemas.microsoft.com/office/drawing/2014/main" id="{B8DD11E1-0652-4851-B553-FBA0281FB83C}"/>
              </a:ext>
            </a:extLst>
          </p:cNvPr>
          <p:cNvSpPr>
            <a:spLocks noGrp="1"/>
          </p:cNvSpPr>
          <p:nvPr>
            <p:ph idx="1"/>
          </p:nvPr>
        </p:nvSpPr>
        <p:spPr/>
        <p:txBody>
          <a:bodyPr/>
          <a:lstStyle/>
          <a:p>
            <a:pPr>
              <a:buFont typeface="Arial" panose="020B0604020202020204" pitchFamily="34" charset="0"/>
              <a:buChar char="•"/>
            </a:pPr>
            <a:r>
              <a:rPr lang="en-US" dirty="0"/>
              <a:t>   MS Excel Spreadsheet – raw data gathering and initial visualization</a:t>
            </a:r>
          </a:p>
          <a:p>
            <a:pPr>
              <a:buFont typeface="Arial" panose="020B0604020202020204" pitchFamily="34" charset="0"/>
              <a:buChar char="•"/>
            </a:pPr>
            <a:r>
              <a:rPr lang="en-US" dirty="0"/>
              <a:t>   Python using Google </a:t>
            </a:r>
            <a:r>
              <a:rPr lang="en-US" dirty="0" err="1"/>
              <a:t>Colab</a:t>
            </a:r>
            <a:r>
              <a:rPr lang="en-US" dirty="0"/>
              <a:t> – data cleaning, data wrangling, and exploratory data analysis</a:t>
            </a:r>
          </a:p>
          <a:p>
            <a:pPr>
              <a:buFont typeface="Arial" panose="020B0604020202020204" pitchFamily="34" charset="0"/>
              <a:buChar char="•"/>
            </a:pPr>
            <a:r>
              <a:rPr lang="en-US" dirty="0"/>
              <a:t>   Tableau – data visualization using worksheets, dashboards, and storyboards</a:t>
            </a:r>
          </a:p>
          <a:p>
            <a:pPr>
              <a:buFont typeface="Arial" panose="020B0604020202020204" pitchFamily="34" charset="0"/>
              <a:buChar char="•"/>
            </a:pPr>
            <a:r>
              <a:rPr lang="en-US" dirty="0"/>
              <a:t>   MS PowerPoint Presentation – presentation of final data</a:t>
            </a:r>
          </a:p>
        </p:txBody>
      </p:sp>
    </p:spTree>
    <p:extLst>
      <p:ext uri="{BB962C8B-B14F-4D97-AF65-F5344CB8AC3E}">
        <p14:creationId xmlns:p14="http://schemas.microsoft.com/office/powerpoint/2010/main" val="223923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3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C6D81B-6213-4D6A-8BA2-CFB105EB2E1F}"/>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9600" i="1" dirty="0"/>
              <a:t>ANALYSIS &amp; FINDINGS</a:t>
            </a:r>
          </a:p>
        </p:txBody>
      </p:sp>
      <p:sp>
        <p:nvSpPr>
          <p:cNvPr id="41" name="Rectangle 40">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1192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7CFA522-BA14-4FDB-AB62-EECF19BA042F}"/>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Bar Plot from Python</a:t>
            </a:r>
          </a:p>
        </p:txBody>
      </p:sp>
      <p:sp>
        <p:nvSpPr>
          <p:cNvPr id="3" name="Content Placeholder 2">
            <a:extLst>
              <a:ext uri="{FF2B5EF4-FFF2-40B4-BE49-F238E27FC236}">
                <a16:creationId xmlns:a16="http://schemas.microsoft.com/office/drawing/2014/main" id="{FDC09D0F-EC18-4BBB-8894-064B0464B255}"/>
              </a:ext>
            </a:extLst>
          </p:cNvPr>
          <p:cNvSpPr>
            <a:spLocks noGrp="1"/>
          </p:cNvSpPr>
          <p:nvPr>
            <p:ph idx="1"/>
          </p:nvPr>
        </p:nvSpPr>
        <p:spPr>
          <a:xfrm>
            <a:off x="5231958" y="605896"/>
            <a:ext cx="5923721" cy="5646208"/>
          </a:xfrm>
        </p:spPr>
        <p:txBody>
          <a:bodyPr anchor="ctr">
            <a:normAutofit/>
          </a:bodyPr>
          <a:lstStyle/>
          <a:p>
            <a:endParaRPr lang="en-US" sz="2400" dirty="0"/>
          </a:p>
        </p:txBody>
      </p:sp>
      <p:sp>
        <p:nvSpPr>
          <p:cNvPr id="12" name="Rectangle 11">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82467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7CFA522-BA14-4FDB-AB62-EECF19BA042F}"/>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Line Plot from Python</a:t>
            </a:r>
          </a:p>
        </p:txBody>
      </p:sp>
      <p:sp>
        <p:nvSpPr>
          <p:cNvPr id="3" name="Content Placeholder 2">
            <a:extLst>
              <a:ext uri="{FF2B5EF4-FFF2-40B4-BE49-F238E27FC236}">
                <a16:creationId xmlns:a16="http://schemas.microsoft.com/office/drawing/2014/main" id="{FDC09D0F-EC18-4BBB-8894-064B0464B255}"/>
              </a:ext>
            </a:extLst>
          </p:cNvPr>
          <p:cNvSpPr>
            <a:spLocks noGrp="1"/>
          </p:cNvSpPr>
          <p:nvPr>
            <p:ph idx="1"/>
          </p:nvPr>
        </p:nvSpPr>
        <p:spPr>
          <a:xfrm>
            <a:off x="5231958" y="605896"/>
            <a:ext cx="5923721" cy="5646208"/>
          </a:xfrm>
        </p:spPr>
        <p:txBody>
          <a:bodyPr anchor="ctr">
            <a:normAutofit/>
          </a:bodyPr>
          <a:lstStyle/>
          <a:p>
            <a:endParaRPr lang="en-US" sz="2400" dirty="0"/>
          </a:p>
        </p:txBody>
      </p:sp>
      <p:sp>
        <p:nvSpPr>
          <p:cNvPr id="12" name="Rectangle 11">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7562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7CFA522-BA14-4FDB-AB62-EECF19BA042F}"/>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Histogram</a:t>
            </a:r>
            <a:br>
              <a:rPr lang="en-US" sz="4400" dirty="0">
                <a:solidFill>
                  <a:srgbClr val="FFFFFF"/>
                </a:solidFill>
              </a:rPr>
            </a:br>
            <a:r>
              <a:rPr lang="en-US" sz="4400" dirty="0">
                <a:solidFill>
                  <a:srgbClr val="FFFFFF"/>
                </a:solidFill>
              </a:rPr>
              <a:t>from Python</a:t>
            </a:r>
          </a:p>
        </p:txBody>
      </p:sp>
      <p:sp>
        <p:nvSpPr>
          <p:cNvPr id="3" name="Content Placeholder 2">
            <a:extLst>
              <a:ext uri="{FF2B5EF4-FFF2-40B4-BE49-F238E27FC236}">
                <a16:creationId xmlns:a16="http://schemas.microsoft.com/office/drawing/2014/main" id="{FDC09D0F-EC18-4BBB-8894-064B0464B255}"/>
              </a:ext>
            </a:extLst>
          </p:cNvPr>
          <p:cNvSpPr>
            <a:spLocks noGrp="1"/>
          </p:cNvSpPr>
          <p:nvPr>
            <p:ph idx="1"/>
          </p:nvPr>
        </p:nvSpPr>
        <p:spPr>
          <a:xfrm>
            <a:off x="5231958" y="605896"/>
            <a:ext cx="5923721" cy="5646208"/>
          </a:xfrm>
        </p:spPr>
        <p:txBody>
          <a:bodyPr anchor="ctr">
            <a:normAutofit/>
          </a:bodyPr>
          <a:lstStyle/>
          <a:p>
            <a:endParaRPr lang="en-US" sz="2400" dirty="0"/>
          </a:p>
        </p:txBody>
      </p:sp>
      <p:sp>
        <p:nvSpPr>
          <p:cNvPr id="12" name="Rectangle 11">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2261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9DF90B-AF23-4AA1-BD54-741CDDE7D1DC}"/>
              </a:ext>
            </a:extLst>
          </p:cNvPr>
          <p:cNvSpPr/>
          <p:nvPr/>
        </p:nvSpPr>
        <p:spPr>
          <a:xfrm>
            <a:off x="443327" y="140245"/>
            <a:ext cx="395659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Dashboard 1</a:t>
            </a:r>
          </a:p>
        </p:txBody>
      </p:sp>
    </p:spTree>
    <p:extLst>
      <p:ext uri="{BB962C8B-B14F-4D97-AF65-F5344CB8AC3E}">
        <p14:creationId xmlns:p14="http://schemas.microsoft.com/office/powerpoint/2010/main" val="344853260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TotalTime>
  <Words>240</Words>
  <Application>Microsoft Office PowerPoint</Application>
  <PresentationFormat>Widescreen</PresentationFormat>
  <Paragraphs>25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Calibri</vt:lpstr>
      <vt:lpstr>Franklin Gothic Book</vt:lpstr>
      <vt:lpstr>1_RetrospectVTI</vt:lpstr>
      <vt:lpstr>Impact of Missed Appointments on Hospital Finances and Quality of Care</vt:lpstr>
      <vt:lpstr>Introduction</vt:lpstr>
      <vt:lpstr>Data Sources</vt:lpstr>
      <vt:lpstr>Methodologies</vt:lpstr>
      <vt:lpstr>ANALYSIS &amp; FINDINGS</vt:lpstr>
      <vt:lpstr>Bar Plot from Python</vt:lpstr>
      <vt:lpstr>Line Plot from Python</vt:lpstr>
      <vt:lpstr>Histogram from Python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Missed Appointments on Hospital Finances and Quality of Care</dc:title>
  <dc:creator>Grace Boyd</dc:creator>
  <cp:lastModifiedBy>Grace Boyd</cp:lastModifiedBy>
  <cp:revision>3</cp:revision>
  <dcterms:created xsi:type="dcterms:W3CDTF">2020-09-11T01:27:44Z</dcterms:created>
  <dcterms:modified xsi:type="dcterms:W3CDTF">2020-09-11T01:44:11Z</dcterms:modified>
</cp:coreProperties>
</file>