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8" r:id="rId4"/>
    <p:sldId id="258" r:id="rId5"/>
    <p:sldId id="259" r:id="rId6"/>
    <p:sldId id="260" r:id="rId7"/>
    <p:sldId id="261" r:id="rId8"/>
    <p:sldId id="262" r:id="rId9"/>
    <p:sldId id="263" r:id="rId10"/>
    <p:sldId id="266" r:id="rId11"/>
    <p:sldId id="264" r:id="rId12"/>
    <p:sldId id="267" r:id="rId13"/>
    <p:sldId id="265"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660"/>
  </p:normalViewPr>
  <p:slideViewPr>
    <p:cSldViewPr snapToGrid="0">
      <p:cViewPr varScale="1">
        <p:scale>
          <a:sx n="77" d="100"/>
          <a:sy n="77" d="100"/>
        </p:scale>
        <p:origin x="8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786D3F7-30E6-48E9-90A5-8D2FBF89325F}" type="datetimeFigureOut">
              <a:rPr lang="en-US" smtClean="0"/>
              <a:t>8/16/2020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06FEB05-89F3-41A4-878A-6E692104E469}"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60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6D3F7-30E6-48E9-90A5-8D2FBF89325F}"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FEB05-89F3-41A4-878A-6E692104E469}" type="slidenum">
              <a:rPr lang="en-US" smtClean="0"/>
              <a:t>‹#›</a:t>
            </a:fld>
            <a:endParaRPr lang="en-US"/>
          </a:p>
        </p:txBody>
      </p:sp>
    </p:spTree>
    <p:extLst>
      <p:ext uri="{BB962C8B-B14F-4D97-AF65-F5344CB8AC3E}">
        <p14:creationId xmlns:p14="http://schemas.microsoft.com/office/powerpoint/2010/main" val="291609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6D3F7-30E6-48E9-90A5-8D2FBF89325F}"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FEB05-89F3-41A4-878A-6E692104E469}" type="slidenum">
              <a:rPr lang="en-US" smtClean="0"/>
              <a:t>‹#›</a:t>
            </a:fld>
            <a:endParaRPr lang="en-US"/>
          </a:p>
        </p:txBody>
      </p:sp>
    </p:spTree>
    <p:extLst>
      <p:ext uri="{BB962C8B-B14F-4D97-AF65-F5344CB8AC3E}">
        <p14:creationId xmlns:p14="http://schemas.microsoft.com/office/powerpoint/2010/main" val="335401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6D3F7-30E6-48E9-90A5-8D2FBF89325F}"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FEB05-89F3-41A4-878A-6E692104E469}" type="slidenum">
              <a:rPr lang="en-US" smtClean="0"/>
              <a:t>‹#›</a:t>
            </a:fld>
            <a:endParaRPr lang="en-US"/>
          </a:p>
        </p:txBody>
      </p:sp>
    </p:spTree>
    <p:extLst>
      <p:ext uri="{BB962C8B-B14F-4D97-AF65-F5344CB8AC3E}">
        <p14:creationId xmlns:p14="http://schemas.microsoft.com/office/powerpoint/2010/main" val="51650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786D3F7-30E6-48E9-90A5-8D2FBF89325F}" type="datetimeFigureOut">
              <a:rPr lang="en-US" smtClean="0"/>
              <a:t>8/16/2020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06FEB05-89F3-41A4-878A-6E692104E469}"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7321636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86D3F7-30E6-48E9-90A5-8D2FBF89325F}"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FEB05-89F3-41A4-878A-6E692104E469}" type="slidenum">
              <a:rPr lang="en-US" smtClean="0"/>
              <a:t>‹#›</a:t>
            </a:fld>
            <a:endParaRPr lang="en-US"/>
          </a:p>
        </p:txBody>
      </p:sp>
    </p:spTree>
    <p:extLst>
      <p:ext uri="{BB962C8B-B14F-4D97-AF65-F5344CB8AC3E}">
        <p14:creationId xmlns:p14="http://schemas.microsoft.com/office/powerpoint/2010/main" val="424218661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86D3F7-30E6-48E9-90A5-8D2FBF89325F}" type="datetimeFigureOut">
              <a:rPr lang="en-US" smtClean="0"/>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6FEB05-89F3-41A4-878A-6E692104E469}" type="slidenum">
              <a:rPr lang="en-US" smtClean="0"/>
              <a:t>‹#›</a:t>
            </a:fld>
            <a:endParaRPr lang="en-US"/>
          </a:p>
        </p:txBody>
      </p:sp>
    </p:spTree>
    <p:extLst>
      <p:ext uri="{BB962C8B-B14F-4D97-AF65-F5344CB8AC3E}">
        <p14:creationId xmlns:p14="http://schemas.microsoft.com/office/powerpoint/2010/main" val="80686201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86D3F7-30E6-48E9-90A5-8D2FBF89325F}" type="datetimeFigureOut">
              <a:rPr lang="en-US" smtClean="0"/>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6FEB05-89F3-41A4-878A-6E692104E469}" type="slidenum">
              <a:rPr lang="en-US" smtClean="0"/>
              <a:t>‹#›</a:t>
            </a:fld>
            <a:endParaRPr lang="en-US"/>
          </a:p>
        </p:txBody>
      </p:sp>
    </p:spTree>
    <p:extLst>
      <p:ext uri="{BB962C8B-B14F-4D97-AF65-F5344CB8AC3E}">
        <p14:creationId xmlns:p14="http://schemas.microsoft.com/office/powerpoint/2010/main" val="420208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6D3F7-30E6-48E9-90A5-8D2FBF89325F}" type="datetimeFigureOut">
              <a:rPr lang="en-US" smtClean="0"/>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6FEB05-89F3-41A4-878A-6E692104E469}" type="slidenum">
              <a:rPr lang="en-US" smtClean="0"/>
              <a:t>‹#›</a:t>
            </a:fld>
            <a:endParaRPr lang="en-US"/>
          </a:p>
        </p:txBody>
      </p:sp>
    </p:spTree>
    <p:extLst>
      <p:ext uri="{BB962C8B-B14F-4D97-AF65-F5344CB8AC3E}">
        <p14:creationId xmlns:p14="http://schemas.microsoft.com/office/powerpoint/2010/main" val="215336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7786D3F7-30E6-48E9-90A5-8D2FBF89325F}" type="datetimeFigureOut">
              <a:rPr lang="en-US" smtClean="0"/>
              <a:t>8/16/2020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C06FEB05-89F3-41A4-878A-6E692104E469}"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567375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7786D3F7-30E6-48E9-90A5-8D2FBF89325F}" type="datetimeFigureOut">
              <a:rPr lang="en-US" smtClean="0"/>
              <a:t>8/16/2020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C06FEB05-89F3-41A4-878A-6E692104E469}" type="slidenum">
              <a:rPr lang="en-US" smtClean="0"/>
              <a:t>‹#›</a:t>
            </a:fld>
            <a:endParaRPr lang="en-US"/>
          </a:p>
        </p:txBody>
      </p:sp>
    </p:spTree>
    <p:extLst>
      <p:ext uri="{BB962C8B-B14F-4D97-AF65-F5344CB8AC3E}">
        <p14:creationId xmlns:p14="http://schemas.microsoft.com/office/powerpoint/2010/main" val="1687321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786D3F7-30E6-48E9-90A5-8D2FBF89325F}" type="datetimeFigureOut">
              <a:rPr lang="en-US" smtClean="0"/>
              <a:t>8/16/2020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06FEB05-89F3-41A4-878A-6E692104E469}"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33644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CF599-A351-483C-8AB3-029407087F4C}"/>
              </a:ext>
            </a:extLst>
          </p:cNvPr>
          <p:cNvSpPr>
            <a:spLocks noGrp="1"/>
          </p:cNvSpPr>
          <p:nvPr>
            <p:ph type="ctrTitle"/>
          </p:nvPr>
        </p:nvSpPr>
        <p:spPr>
          <a:xfrm>
            <a:off x="1078524" y="1231506"/>
            <a:ext cx="6145284" cy="4394988"/>
          </a:xfrm>
        </p:spPr>
        <p:txBody>
          <a:bodyPr>
            <a:normAutofit/>
          </a:bodyPr>
          <a:lstStyle/>
          <a:p>
            <a:pPr algn="r"/>
            <a:r>
              <a:rPr lang="en-US" sz="4800" dirty="0"/>
              <a:t>Capstone</a:t>
            </a:r>
          </a:p>
        </p:txBody>
      </p:sp>
      <p:sp>
        <p:nvSpPr>
          <p:cNvPr id="3" name="Subtitle 2">
            <a:extLst>
              <a:ext uri="{FF2B5EF4-FFF2-40B4-BE49-F238E27FC236}">
                <a16:creationId xmlns:a16="http://schemas.microsoft.com/office/drawing/2014/main" id="{C76EAD73-2A61-4AAC-9CF8-1A55C0F95DC9}"/>
              </a:ext>
            </a:extLst>
          </p:cNvPr>
          <p:cNvSpPr>
            <a:spLocks noGrp="1"/>
          </p:cNvSpPr>
          <p:nvPr>
            <p:ph type="subTitle" idx="1"/>
          </p:nvPr>
        </p:nvSpPr>
        <p:spPr>
          <a:xfrm>
            <a:off x="7867276" y="1300843"/>
            <a:ext cx="2996668" cy="4256314"/>
          </a:xfrm>
        </p:spPr>
        <p:txBody>
          <a:bodyPr anchor="ctr">
            <a:normAutofit/>
          </a:bodyPr>
          <a:lstStyle/>
          <a:p>
            <a:pPr algn="l"/>
            <a:r>
              <a:rPr lang="en-US" dirty="0"/>
              <a:t>CUNY LaGuardia Community College</a:t>
            </a:r>
          </a:p>
        </p:txBody>
      </p:sp>
      <p:cxnSp>
        <p:nvCxnSpPr>
          <p:cNvPr id="10" name="Straight Connector 9">
            <a:extLst>
              <a:ext uri="{FF2B5EF4-FFF2-40B4-BE49-F238E27FC236}">
                <a16:creationId xmlns:a16="http://schemas.microsoft.com/office/drawing/2014/main" id="{E905CB15-2F46-4D9D-AEA4-3619C520C8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5542"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8DAE5F6-55D5-4FC2-B1F3-AE114251F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0012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6879-58AE-4F5B-97A1-4C8A3795FCD2}"/>
              </a:ext>
            </a:extLst>
          </p:cNvPr>
          <p:cNvSpPr>
            <a:spLocks noGrp="1"/>
          </p:cNvSpPr>
          <p:nvPr>
            <p:ph type="title"/>
          </p:nvPr>
        </p:nvSpPr>
        <p:spPr/>
        <p:txBody>
          <a:bodyPr/>
          <a:lstStyle/>
          <a:p>
            <a:r>
              <a:rPr lang="en-US" dirty="0" err="1"/>
              <a:t>Powerpoint</a:t>
            </a:r>
            <a:r>
              <a:rPr lang="en-US" dirty="0"/>
              <a:t> presentation</a:t>
            </a:r>
          </a:p>
        </p:txBody>
      </p:sp>
      <p:sp>
        <p:nvSpPr>
          <p:cNvPr id="3" name="Content Placeholder 2">
            <a:extLst>
              <a:ext uri="{FF2B5EF4-FFF2-40B4-BE49-F238E27FC236}">
                <a16:creationId xmlns:a16="http://schemas.microsoft.com/office/drawing/2014/main" id="{5B2C0752-2E44-4CDA-8C55-0DAAB16AD7A8}"/>
              </a:ext>
            </a:extLst>
          </p:cNvPr>
          <p:cNvSpPr>
            <a:spLocks noGrp="1"/>
          </p:cNvSpPr>
          <p:nvPr>
            <p:ph idx="1"/>
          </p:nvPr>
        </p:nvSpPr>
        <p:spPr/>
        <p:txBody>
          <a:bodyPr/>
          <a:lstStyle/>
          <a:p>
            <a:r>
              <a:rPr lang="en-US" dirty="0"/>
              <a:t>A presentation should be developed in PowerPoint.</a:t>
            </a:r>
          </a:p>
          <a:p>
            <a:r>
              <a:rPr lang="en-US" dirty="0"/>
              <a:t>The presentation should last about 10-15 mins.</a:t>
            </a:r>
          </a:p>
        </p:txBody>
      </p:sp>
    </p:spTree>
    <p:extLst>
      <p:ext uri="{BB962C8B-B14F-4D97-AF65-F5344CB8AC3E}">
        <p14:creationId xmlns:p14="http://schemas.microsoft.com/office/powerpoint/2010/main" val="57217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007B-049B-4C64-AF3D-2A0F7DEFEBF9}"/>
              </a:ext>
            </a:extLst>
          </p:cNvPr>
          <p:cNvSpPr>
            <a:spLocks noGrp="1"/>
          </p:cNvSpPr>
          <p:nvPr>
            <p:ph type="title"/>
          </p:nvPr>
        </p:nvSpPr>
        <p:spPr/>
        <p:txBody>
          <a:bodyPr/>
          <a:lstStyle/>
          <a:p>
            <a:r>
              <a:rPr lang="en-US" dirty="0"/>
              <a:t>capstone</a:t>
            </a:r>
          </a:p>
        </p:txBody>
      </p:sp>
      <p:sp>
        <p:nvSpPr>
          <p:cNvPr id="3" name="Content Placeholder 2">
            <a:extLst>
              <a:ext uri="{FF2B5EF4-FFF2-40B4-BE49-F238E27FC236}">
                <a16:creationId xmlns:a16="http://schemas.microsoft.com/office/drawing/2014/main" id="{1D97DB3B-9B96-47A6-98D8-A9AF4F96E187}"/>
              </a:ext>
            </a:extLst>
          </p:cNvPr>
          <p:cNvSpPr>
            <a:spLocks noGrp="1"/>
          </p:cNvSpPr>
          <p:nvPr>
            <p:ph idx="1"/>
          </p:nvPr>
        </p:nvSpPr>
        <p:spPr>
          <a:xfrm>
            <a:off x="1251678" y="1515035"/>
            <a:ext cx="10178322" cy="4364557"/>
          </a:xfrm>
        </p:spPr>
        <p:txBody>
          <a:bodyPr/>
          <a:lstStyle/>
          <a:p>
            <a:r>
              <a:rPr lang="en-US" dirty="0"/>
              <a:t>Your project should be relevant to your current industry!  This is a project you can share with your employer – make it count! </a:t>
            </a:r>
          </a:p>
          <a:p>
            <a:r>
              <a:rPr lang="en-US" dirty="0"/>
              <a:t>Ask your self – are there any issues or ways I can help my organization grow or improve now?  This should be the type of project you want to do!</a:t>
            </a:r>
          </a:p>
          <a:p>
            <a:r>
              <a:rPr lang="en-US" dirty="0"/>
              <a:t>The choices are endless – it’s up to you to find a meaningful project and create an analysis.</a:t>
            </a:r>
          </a:p>
          <a:p>
            <a:endParaRPr lang="en-US" dirty="0"/>
          </a:p>
          <a:p>
            <a:r>
              <a:rPr lang="en-US" dirty="0"/>
              <a:t>The best analytics professionals are the ones that can come up with questions that need to be solved – and *</a:t>
            </a:r>
            <a:r>
              <a:rPr lang="en-US" b="1" dirty="0"/>
              <a:t>try</a:t>
            </a:r>
            <a:r>
              <a:rPr lang="en-US" dirty="0"/>
              <a:t> to solve them!</a:t>
            </a:r>
          </a:p>
          <a:p>
            <a:pPr lvl="1"/>
            <a:r>
              <a:rPr lang="en-US" dirty="0"/>
              <a:t>*not everything is solvable!  Or at least – in a short timeframe! </a:t>
            </a:r>
          </a:p>
          <a:p>
            <a:r>
              <a:rPr lang="en-US" dirty="0"/>
              <a:t>The instructor is at your disposal to assist you! </a:t>
            </a:r>
          </a:p>
          <a:p>
            <a:pPr lvl="1"/>
            <a:endParaRPr lang="en-US" dirty="0"/>
          </a:p>
        </p:txBody>
      </p:sp>
    </p:spTree>
    <p:extLst>
      <p:ext uri="{BB962C8B-B14F-4D97-AF65-F5344CB8AC3E}">
        <p14:creationId xmlns:p14="http://schemas.microsoft.com/office/powerpoint/2010/main" val="3456421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00B2-E0AD-4345-AF58-16D4724E9734}"/>
              </a:ext>
            </a:extLst>
          </p:cNvPr>
          <p:cNvSpPr>
            <a:spLocks noGrp="1"/>
          </p:cNvSpPr>
          <p:nvPr>
            <p:ph type="title"/>
          </p:nvPr>
        </p:nvSpPr>
        <p:spPr>
          <a:xfrm>
            <a:off x="1251678" y="382385"/>
            <a:ext cx="10178322" cy="989215"/>
          </a:xfrm>
        </p:spPr>
        <p:txBody>
          <a:bodyPr/>
          <a:lstStyle/>
          <a:p>
            <a:r>
              <a:rPr lang="en-US" dirty="0"/>
              <a:t>Capstone agenda</a:t>
            </a:r>
          </a:p>
        </p:txBody>
      </p:sp>
      <p:sp>
        <p:nvSpPr>
          <p:cNvPr id="3" name="Content Placeholder 2">
            <a:extLst>
              <a:ext uri="{FF2B5EF4-FFF2-40B4-BE49-F238E27FC236}">
                <a16:creationId xmlns:a16="http://schemas.microsoft.com/office/drawing/2014/main" id="{440F0B31-7ED0-4BC8-A636-F418ED0C78F7}"/>
              </a:ext>
            </a:extLst>
          </p:cNvPr>
          <p:cNvSpPr>
            <a:spLocks noGrp="1"/>
          </p:cNvSpPr>
          <p:nvPr>
            <p:ph idx="1"/>
          </p:nvPr>
        </p:nvSpPr>
        <p:spPr>
          <a:xfrm>
            <a:off x="1251678" y="1371600"/>
            <a:ext cx="10178322" cy="5104015"/>
          </a:xfrm>
        </p:spPr>
        <p:txBody>
          <a:bodyPr>
            <a:normAutofit/>
          </a:bodyPr>
          <a:lstStyle/>
          <a:p>
            <a:r>
              <a:rPr lang="en-US" dirty="0"/>
              <a:t>This lesson (4hrs) – </a:t>
            </a:r>
          </a:p>
          <a:p>
            <a:pPr lvl="1"/>
            <a:r>
              <a:rPr lang="en-US" dirty="0"/>
              <a:t>Overview of capstone</a:t>
            </a:r>
          </a:p>
          <a:p>
            <a:pPr lvl="1"/>
            <a:r>
              <a:rPr lang="en-US" dirty="0"/>
              <a:t>Data selection</a:t>
            </a:r>
          </a:p>
          <a:p>
            <a:pPr lvl="1"/>
            <a:r>
              <a:rPr lang="en-US" dirty="0"/>
              <a:t>Proposal </a:t>
            </a:r>
          </a:p>
          <a:p>
            <a:r>
              <a:rPr lang="en-US" dirty="0"/>
              <a:t>Project Development (4hrs) </a:t>
            </a:r>
          </a:p>
          <a:p>
            <a:pPr lvl="1"/>
            <a:r>
              <a:rPr lang="en-US" dirty="0"/>
              <a:t>Work on portions of your project</a:t>
            </a:r>
          </a:p>
          <a:p>
            <a:r>
              <a:rPr lang="en-US" dirty="0"/>
              <a:t>Project Development (4hrs) </a:t>
            </a:r>
          </a:p>
          <a:p>
            <a:pPr lvl="1"/>
            <a:r>
              <a:rPr lang="en-US" dirty="0"/>
              <a:t>Work on your project</a:t>
            </a:r>
          </a:p>
          <a:p>
            <a:pPr lvl="1"/>
            <a:r>
              <a:rPr lang="en-US" dirty="0"/>
              <a:t>A sample draft of your project should be uploaded to your </a:t>
            </a:r>
            <a:r>
              <a:rPr lang="en-US" dirty="0" err="1"/>
              <a:t>github</a:t>
            </a:r>
            <a:r>
              <a:rPr lang="en-US" dirty="0"/>
              <a:t> account by the end of this lesson</a:t>
            </a:r>
          </a:p>
          <a:p>
            <a:r>
              <a:rPr lang="en-US" dirty="0"/>
              <a:t>Project Development (4hrs) </a:t>
            </a:r>
          </a:p>
          <a:p>
            <a:r>
              <a:rPr lang="en-US" dirty="0"/>
              <a:t>Presentations of final projects (2-4hrs) </a:t>
            </a:r>
          </a:p>
        </p:txBody>
      </p:sp>
    </p:spTree>
    <p:extLst>
      <p:ext uri="{BB962C8B-B14F-4D97-AF65-F5344CB8AC3E}">
        <p14:creationId xmlns:p14="http://schemas.microsoft.com/office/powerpoint/2010/main" val="2203508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065D-7DEF-4476-8927-0DF47C49D4DE}"/>
              </a:ext>
            </a:extLst>
          </p:cNvPr>
          <p:cNvSpPr>
            <a:spLocks noGrp="1"/>
          </p:cNvSpPr>
          <p:nvPr>
            <p:ph type="title"/>
          </p:nvPr>
        </p:nvSpPr>
        <p:spPr/>
        <p:txBody>
          <a:bodyPr/>
          <a:lstStyle/>
          <a:p>
            <a:r>
              <a:rPr lang="en-US" dirty="0"/>
              <a:t>Capstone agenda - 1</a:t>
            </a:r>
          </a:p>
        </p:txBody>
      </p:sp>
      <p:sp>
        <p:nvSpPr>
          <p:cNvPr id="3" name="Content Placeholder 2">
            <a:extLst>
              <a:ext uri="{FF2B5EF4-FFF2-40B4-BE49-F238E27FC236}">
                <a16:creationId xmlns:a16="http://schemas.microsoft.com/office/drawing/2014/main" id="{B3FC4E46-86B7-4959-B4A3-198DCF30E4C9}"/>
              </a:ext>
            </a:extLst>
          </p:cNvPr>
          <p:cNvSpPr>
            <a:spLocks noGrp="1"/>
          </p:cNvSpPr>
          <p:nvPr>
            <p:ph idx="1"/>
          </p:nvPr>
        </p:nvSpPr>
        <p:spPr>
          <a:xfrm>
            <a:off x="1251678" y="1506071"/>
            <a:ext cx="10178322" cy="4969544"/>
          </a:xfrm>
        </p:spPr>
        <p:txBody>
          <a:bodyPr>
            <a:normAutofit/>
          </a:bodyPr>
          <a:lstStyle/>
          <a:p>
            <a:r>
              <a:rPr lang="en-US" dirty="0"/>
              <a:t>Decide if you’d like to work in a group or alone – if you decide to work in a group, find some group members.  (~10mins)</a:t>
            </a:r>
          </a:p>
          <a:p>
            <a:r>
              <a:rPr lang="en-US" dirty="0"/>
              <a:t>Start looking for an interesting dataset, relating to your industry.  (~30mins-1hr)</a:t>
            </a:r>
          </a:p>
          <a:p>
            <a:r>
              <a:rPr lang="en-US" dirty="0"/>
              <a:t>Decide on a game plan – what needs to be done and who should do what.  Every group member must participate and be able to describe each part of the project. (~30mins)</a:t>
            </a:r>
          </a:p>
          <a:p>
            <a:pPr lvl="1"/>
            <a:r>
              <a:rPr lang="en-US" dirty="0"/>
              <a:t>Each member must submit each part of the assignment.  </a:t>
            </a:r>
          </a:p>
          <a:p>
            <a:r>
              <a:rPr lang="en-US" dirty="0"/>
              <a:t>Once a dataset has been decided on, write a proposal on why its relevant, where the data is from, and what you hope to accomplish. (~30mins)</a:t>
            </a:r>
          </a:p>
          <a:p>
            <a:endParaRPr lang="en-US" dirty="0"/>
          </a:p>
          <a:p>
            <a:r>
              <a:rPr lang="en-US" dirty="0"/>
              <a:t>Work on the project!  You will have several class hours to complete all portions of this project – it can be done completely in class.  </a:t>
            </a:r>
          </a:p>
        </p:txBody>
      </p:sp>
    </p:spTree>
    <p:extLst>
      <p:ext uri="{BB962C8B-B14F-4D97-AF65-F5344CB8AC3E}">
        <p14:creationId xmlns:p14="http://schemas.microsoft.com/office/powerpoint/2010/main" val="1909978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065D-7DEF-4476-8927-0DF47C49D4DE}"/>
              </a:ext>
            </a:extLst>
          </p:cNvPr>
          <p:cNvSpPr>
            <a:spLocks noGrp="1"/>
          </p:cNvSpPr>
          <p:nvPr>
            <p:ph type="title"/>
          </p:nvPr>
        </p:nvSpPr>
        <p:spPr/>
        <p:txBody>
          <a:bodyPr/>
          <a:lstStyle/>
          <a:p>
            <a:r>
              <a:rPr lang="en-US" dirty="0"/>
              <a:t>Capstone agenda - 2</a:t>
            </a:r>
          </a:p>
        </p:txBody>
      </p:sp>
      <p:sp>
        <p:nvSpPr>
          <p:cNvPr id="3" name="Content Placeholder 2">
            <a:extLst>
              <a:ext uri="{FF2B5EF4-FFF2-40B4-BE49-F238E27FC236}">
                <a16:creationId xmlns:a16="http://schemas.microsoft.com/office/drawing/2014/main" id="{B3FC4E46-86B7-4959-B4A3-198DCF30E4C9}"/>
              </a:ext>
            </a:extLst>
          </p:cNvPr>
          <p:cNvSpPr>
            <a:spLocks noGrp="1"/>
          </p:cNvSpPr>
          <p:nvPr>
            <p:ph idx="1"/>
          </p:nvPr>
        </p:nvSpPr>
        <p:spPr>
          <a:xfrm>
            <a:off x="1251678" y="1506071"/>
            <a:ext cx="10178322" cy="4969544"/>
          </a:xfrm>
        </p:spPr>
        <p:txBody>
          <a:bodyPr>
            <a:normAutofit/>
          </a:bodyPr>
          <a:lstStyle/>
          <a:p>
            <a:endParaRPr lang="en-US" dirty="0"/>
          </a:p>
          <a:p>
            <a:r>
              <a:rPr lang="en-US" dirty="0"/>
              <a:t>Work on the project!  You have about 12 hours of in-class time to work on the project.  It may seem like a lot – but there are many sections!  Remember … this project is for your employer to see! </a:t>
            </a:r>
          </a:p>
        </p:txBody>
      </p:sp>
    </p:spTree>
    <p:extLst>
      <p:ext uri="{BB962C8B-B14F-4D97-AF65-F5344CB8AC3E}">
        <p14:creationId xmlns:p14="http://schemas.microsoft.com/office/powerpoint/2010/main" val="35669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065D-7DEF-4476-8927-0DF47C49D4DE}"/>
              </a:ext>
            </a:extLst>
          </p:cNvPr>
          <p:cNvSpPr>
            <a:spLocks noGrp="1"/>
          </p:cNvSpPr>
          <p:nvPr>
            <p:ph type="title"/>
          </p:nvPr>
        </p:nvSpPr>
        <p:spPr/>
        <p:txBody>
          <a:bodyPr/>
          <a:lstStyle/>
          <a:p>
            <a:r>
              <a:rPr lang="en-US" dirty="0"/>
              <a:t>Capstone agenda - 3</a:t>
            </a:r>
          </a:p>
        </p:txBody>
      </p:sp>
      <p:sp>
        <p:nvSpPr>
          <p:cNvPr id="3" name="Content Placeholder 2">
            <a:extLst>
              <a:ext uri="{FF2B5EF4-FFF2-40B4-BE49-F238E27FC236}">
                <a16:creationId xmlns:a16="http://schemas.microsoft.com/office/drawing/2014/main" id="{B3FC4E46-86B7-4959-B4A3-198DCF30E4C9}"/>
              </a:ext>
            </a:extLst>
          </p:cNvPr>
          <p:cNvSpPr>
            <a:spLocks noGrp="1"/>
          </p:cNvSpPr>
          <p:nvPr>
            <p:ph idx="1"/>
          </p:nvPr>
        </p:nvSpPr>
        <p:spPr>
          <a:xfrm>
            <a:off x="1251678" y="1506071"/>
            <a:ext cx="10178322" cy="4969544"/>
          </a:xfrm>
        </p:spPr>
        <p:txBody>
          <a:bodyPr>
            <a:normAutofit/>
          </a:bodyPr>
          <a:lstStyle/>
          <a:p>
            <a:endParaRPr lang="en-US" dirty="0"/>
          </a:p>
          <a:p>
            <a:r>
              <a:rPr lang="en-US" dirty="0"/>
              <a:t>Work on the project!  You have about 8 hours of in-class time to work on the project.  It may seem like a lot – but there are many sections!  Remember … this project is for your employer to see! </a:t>
            </a:r>
          </a:p>
          <a:p>
            <a:r>
              <a:rPr lang="en-US" dirty="0"/>
              <a:t>Draft of your projects are due today.  </a:t>
            </a:r>
          </a:p>
        </p:txBody>
      </p:sp>
    </p:spTree>
    <p:extLst>
      <p:ext uri="{BB962C8B-B14F-4D97-AF65-F5344CB8AC3E}">
        <p14:creationId xmlns:p14="http://schemas.microsoft.com/office/powerpoint/2010/main" val="3079217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065D-7DEF-4476-8927-0DF47C49D4DE}"/>
              </a:ext>
            </a:extLst>
          </p:cNvPr>
          <p:cNvSpPr>
            <a:spLocks noGrp="1"/>
          </p:cNvSpPr>
          <p:nvPr>
            <p:ph type="title"/>
          </p:nvPr>
        </p:nvSpPr>
        <p:spPr/>
        <p:txBody>
          <a:bodyPr/>
          <a:lstStyle/>
          <a:p>
            <a:r>
              <a:rPr lang="en-US" dirty="0"/>
              <a:t>Capstone agenda - 4</a:t>
            </a:r>
          </a:p>
        </p:txBody>
      </p:sp>
      <p:sp>
        <p:nvSpPr>
          <p:cNvPr id="3" name="Content Placeholder 2">
            <a:extLst>
              <a:ext uri="{FF2B5EF4-FFF2-40B4-BE49-F238E27FC236}">
                <a16:creationId xmlns:a16="http://schemas.microsoft.com/office/drawing/2014/main" id="{B3FC4E46-86B7-4959-B4A3-198DCF30E4C9}"/>
              </a:ext>
            </a:extLst>
          </p:cNvPr>
          <p:cNvSpPr>
            <a:spLocks noGrp="1"/>
          </p:cNvSpPr>
          <p:nvPr>
            <p:ph idx="1"/>
          </p:nvPr>
        </p:nvSpPr>
        <p:spPr>
          <a:xfrm>
            <a:off x="1251678" y="1506071"/>
            <a:ext cx="10178322" cy="4969544"/>
          </a:xfrm>
        </p:spPr>
        <p:txBody>
          <a:bodyPr>
            <a:normAutofit/>
          </a:bodyPr>
          <a:lstStyle/>
          <a:p>
            <a:endParaRPr lang="en-US" dirty="0"/>
          </a:p>
          <a:p>
            <a:r>
              <a:rPr lang="en-US" dirty="0"/>
              <a:t>Work on the project!  You have about 4 hours of in-class time to work on the project.  This is your last day of in class to work on projects.  Remember … this project is for your employer to see! </a:t>
            </a:r>
          </a:p>
        </p:txBody>
      </p:sp>
    </p:spTree>
    <p:extLst>
      <p:ext uri="{BB962C8B-B14F-4D97-AF65-F5344CB8AC3E}">
        <p14:creationId xmlns:p14="http://schemas.microsoft.com/office/powerpoint/2010/main" val="362631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3BB6-2498-4D37-8E56-8BAE13E39F70}"/>
              </a:ext>
            </a:extLst>
          </p:cNvPr>
          <p:cNvSpPr>
            <a:spLocks noGrp="1"/>
          </p:cNvSpPr>
          <p:nvPr>
            <p:ph type="title"/>
          </p:nvPr>
        </p:nvSpPr>
        <p:spPr/>
        <p:txBody>
          <a:bodyPr/>
          <a:lstStyle/>
          <a:p>
            <a:r>
              <a:rPr lang="en-US" dirty="0"/>
              <a:t>Capstone agenda - presentations</a:t>
            </a:r>
          </a:p>
        </p:txBody>
      </p:sp>
      <p:sp>
        <p:nvSpPr>
          <p:cNvPr id="3" name="Content Placeholder 2">
            <a:extLst>
              <a:ext uri="{FF2B5EF4-FFF2-40B4-BE49-F238E27FC236}">
                <a16:creationId xmlns:a16="http://schemas.microsoft.com/office/drawing/2014/main" id="{B496EB9E-D929-40B6-99BD-74B5DB5169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633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6E53-C992-40B4-BAF3-9426DF3B519F}"/>
              </a:ext>
            </a:extLst>
          </p:cNvPr>
          <p:cNvSpPr>
            <a:spLocks noGrp="1"/>
          </p:cNvSpPr>
          <p:nvPr>
            <p:ph type="title"/>
          </p:nvPr>
        </p:nvSpPr>
        <p:spPr/>
        <p:txBody>
          <a:bodyPr/>
          <a:lstStyle/>
          <a:p>
            <a:r>
              <a:rPr lang="en-US" dirty="0"/>
              <a:t>capstone</a:t>
            </a:r>
          </a:p>
        </p:txBody>
      </p:sp>
      <p:sp>
        <p:nvSpPr>
          <p:cNvPr id="3" name="Content Placeholder 2">
            <a:extLst>
              <a:ext uri="{FF2B5EF4-FFF2-40B4-BE49-F238E27FC236}">
                <a16:creationId xmlns:a16="http://schemas.microsoft.com/office/drawing/2014/main" id="{B7180712-3F9B-40D4-91BE-C33CCF3784F4}"/>
              </a:ext>
            </a:extLst>
          </p:cNvPr>
          <p:cNvSpPr>
            <a:spLocks noGrp="1"/>
          </p:cNvSpPr>
          <p:nvPr>
            <p:ph idx="1"/>
          </p:nvPr>
        </p:nvSpPr>
        <p:spPr>
          <a:xfrm>
            <a:off x="1251678" y="1416425"/>
            <a:ext cx="10178322" cy="4463168"/>
          </a:xfrm>
        </p:spPr>
        <p:txBody>
          <a:bodyPr/>
          <a:lstStyle/>
          <a:p>
            <a:r>
              <a:rPr lang="en-US" dirty="0"/>
              <a:t>The capstone project involves an analysis of your choosing relating to your field of interest or current industry,  an analysis of that data (python), creating a visualization (tableau) using relevant data and a presentation to your classmates.   </a:t>
            </a:r>
          </a:p>
          <a:p>
            <a:r>
              <a:rPr lang="en-US" dirty="0"/>
              <a:t>You may use any dataset you can find, if the data is publicly available, or you have permission from the data’s owner to work with it and share it.  Datasets can also be selected from the sample project list.  A short 2-3 paragraph proposal on why this dataset is relevant to your industry is required.</a:t>
            </a:r>
          </a:p>
          <a:p>
            <a:endParaRPr lang="en-US" dirty="0"/>
          </a:p>
        </p:txBody>
      </p:sp>
    </p:spTree>
    <p:extLst>
      <p:ext uri="{BB962C8B-B14F-4D97-AF65-F5344CB8AC3E}">
        <p14:creationId xmlns:p14="http://schemas.microsoft.com/office/powerpoint/2010/main" val="68309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6B2A-2FA9-4A72-B000-A695F1277D20}"/>
              </a:ext>
            </a:extLst>
          </p:cNvPr>
          <p:cNvSpPr>
            <a:spLocks noGrp="1"/>
          </p:cNvSpPr>
          <p:nvPr>
            <p:ph type="title"/>
          </p:nvPr>
        </p:nvSpPr>
        <p:spPr>
          <a:xfrm>
            <a:off x="761996" y="1153287"/>
            <a:ext cx="3570566" cy="4551426"/>
          </a:xfrm>
        </p:spPr>
        <p:txBody>
          <a:bodyPr anchor="ctr">
            <a:normAutofit/>
          </a:bodyPr>
          <a:lstStyle/>
          <a:p>
            <a:pPr algn="r"/>
            <a:r>
              <a:rPr lang="en-US" sz="3200" dirty="0"/>
              <a:t>Capstone</a:t>
            </a:r>
          </a:p>
        </p:txBody>
      </p:sp>
      <p:sp>
        <p:nvSpPr>
          <p:cNvPr id="3" name="Content Placeholder 2">
            <a:extLst>
              <a:ext uri="{FF2B5EF4-FFF2-40B4-BE49-F238E27FC236}">
                <a16:creationId xmlns:a16="http://schemas.microsoft.com/office/drawing/2014/main" id="{0DD0273E-2639-4F8B-9D55-71812F8D85A0}"/>
              </a:ext>
            </a:extLst>
          </p:cNvPr>
          <p:cNvSpPr>
            <a:spLocks noGrp="1"/>
          </p:cNvSpPr>
          <p:nvPr>
            <p:ph idx="1"/>
          </p:nvPr>
        </p:nvSpPr>
        <p:spPr>
          <a:xfrm>
            <a:off x="4976031" y="1153287"/>
            <a:ext cx="6453969" cy="4551426"/>
          </a:xfrm>
        </p:spPr>
        <p:txBody>
          <a:bodyPr anchor="ctr">
            <a:normAutofit/>
          </a:bodyPr>
          <a:lstStyle/>
          <a:p>
            <a:r>
              <a:rPr lang="en-US" sz="2800" dirty="0"/>
              <a:t>Your final product should include: </a:t>
            </a:r>
          </a:p>
          <a:p>
            <a:pPr lvl="1"/>
            <a:r>
              <a:rPr lang="en-US" sz="2800" dirty="0"/>
              <a:t>Python </a:t>
            </a:r>
            <a:r>
              <a:rPr lang="en-US" sz="2800" dirty="0" err="1"/>
              <a:t>Jupyter</a:t>
            </a:r>
            <a:r>
              <a:rPr lang="en-US" sz="2800" dirty="0"/>
              <a:t> notebook</a:t>
            </a:r>
          </a:p>
          <a:p>
            <a:pPr lvl="1"/>
            <a:r>
              <a:rPr lang="en-US" sz="2800" dirty="0"/>
              <a:t>Tableau dashboard</a:t>
            </a:r>
          </a:p>
          <a:p>
            <a:pPr lvl="1"/>
            <a:r>
              <a:rPr lang="en-US" sz="2800" dirty="0"/>
              <a:t>1-2 page paper</a:t>
            </a:r>
          </a:p>
          <a:p>
            <a:pPr lvl="1"/>
            <a:r>
              <a:rPr lang="en-US" sz="2800" dirty="0"/>
              <a:t>PowerPoint presentation</a:t>
            </a:r>
          </a:p>
          <a:p>
            <a:pPr lvl="1"/>
            <a:r>
              <a:rPr lang="en-US" sz="2800" dirty="0"/>
              <a:t>SQL </a:t>
            </a:r>
            <a:r>
              <a:rPr lang="en-US" sz="2800"/>
              <a:t>(optional)</a:t>
            </a:r>
            <a:endParaRPr lang="en-US" sz="2800" dirty="0"/>
          </a:p>
        </p:txBody>
      </p:sp>
    </p:spTree>
    <p:extLst>
      <p:ext uri="{BB962C8B-B14F-4D97-AF65-F5344CB8AC3E}">
        <p14:creationId xmlns:p14="http://schemas.microsoft.com/office/powerpoint/2010/main" val="288955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6541-FFA7-47E4-A828-13A67B034FEE}"/>
              </a:ext>
            </a:extLst>
          </p:cNvPr>
          <p:cNvSpPr>
            <a:spLocks noGrp="1"/>
          </p:cNvSpPr>
          <p:nvPr>
            <p:ph type="title"/>
          </p:nvPr>
        </p:nvSpPr>
        <p:spPr/>
        <p:txBody>
          <a:bodyPr/>
          <a:lstStyle/>
          <a:p>
            <a:r>
              <a:rPr lang="en-US" dirty="0"/>
              <a:t>Capstone</a:t>
            </a:r>
          </a:p>
        </p:txBody>
      </p:sp>
      <p:sp>
        <p:nvSpPr>
          <p:cNvPr id="3" name="Content Placeholder 2">
            <a:extLst>
              <a:ext uri="{FF2B5EF4-FFF2-40B4-BE49-F238E27FC236}">
                <a16:creationId xmlns:a16="http://schemas.microsoft.com/office/drawing/2014/main" id="{8B791248-98C6-4F8A-A739-0A74526A0516}"/>
              </a:ext>
            </a:extLst>
          </p:cNvPr>
          <p:cNvSpPr>
            <a:spLocks noGrp="1"/>
          </p:cNvSpPr>
          <p:nvPr>
            <p:ph idx="1"/>
          </p:nvPr>
        </p:nvSpPr>
        <p:spPr/>
        <p:txBody>
          <a:bodyPr/>
          <a:lstStyle/>
          <a:p>
            <a:r>
              <a:rPr lang="en-US" dirty="0"/>
              <a:t>You may work with a team of up to 3-4 people, or individually.  Each team member is responsible for understanding and being able to explain all portions of the project.</a:t>
            </a:r>
          </a:p>
          <a:p>
            <a:r>
              <a:rPr lang="en-US" dirty="0"/>
              <a:t>You should expect to share your work with classmates, your instructor, as well as your employer.  </a:t>
            </a:r>
          </a:p>
          <a:p>
            <a:pPr marL="0" indent="0">
              <a:buNone/>
            </a:pPr>
            <a:endParaRPr lang="en-US" dirty="0"/>
          </a:p>
        </p:txBody>
      </p:sp>
    </p:spTree>
    <p:extLst>
      <p:ext uri="{BB962C8B-B14F-4D97-AF65-F5344CB8AC3E}">
        <p14:creationId xmlns:p14="http://schemas.microsoft.com/office/powerpoint/2010/main" val="419482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A79B-47F9-4515-BE23-C6CDE1B5FA40}"/>
              </a:ext>
            </a:extLst>
          </p:cNvPr>
          <p:cNvSpPr>
            <a:spLocks noGrp="1"/>
          </p:cNvSpPr>
          <p:nvPr>
            <p:ph type="title"/>
          </p:nvPr>
        </p:nvSpPr>
        <p:spPr/>
        <p:txBody>
          <a:bodyPr/>
          <a:lstStyle/>
          <a:p>
            <a:r>
              <a:rPr lang="en-US" dirty="0"/>
              <a:t>Capstone</a:t>
            </a:r>
          </a:p>
        </p:txBody>
      </p:sp>
      <p:sp>
        <p:nvSpPr>
          <p:cNvPr id="3" name="Content Placeholder 2">
            <a:extLst>
              <a:ext uri="{FF2B5EF4-FFF2-40B4-BE49-F238E27FC236}">
                <a16:creationId xmlns:a16="http://schemas.microsoft.com/office/drawing/2014/main" id="{DC8B4417-C282-4B3C-8DB6-9AA4515A7A56}"/>
              </a:ext>
            </a:extLst>
          </p:cNvPr>
          <p:cNvSpPr>
            <a:spLocks noGrp="1"/>
          </p:cNvSpPr>
          <p:nvPr>
            <p:ph idx="1"/>
          </p:nvPr>
        </p:nvSpPr>
        <p:spPr>
          <a:xfrm>
            <a:off x="1251678" y="1461248"/>
            <a:ext cx="10178322" cy="4939552"/>
          </a:xfrm>
        </p:spPr>
        <p:txBody>
          <a:bodyPr>
            <a:normAutofit fontScale="92500" lnSpcReduction="20000"/>
          </a:bodyPr>
          <a:lstStyle/>
          <a:p>
            <a:r>
              <a:rPr lang="en-US" dirty="0"/>
              <a:t>Your project should include the following guidelines:</a:t>
            </a:r>
          </a:p>
          <a:p>
            <a:pPr lvl="1"/>
            <a:r>
              <a:rPr lang="en-US" dirty="0"/>
              <a:t>Describe your motivation for performing this analysis</a:t>
            </a:r>
          </a:p>
          <a:p>
            <a:pPr lvl="1"/>
            <a:r>
              <a:rPr lang="en-US" dirty="0"/>
              <a:t>Describe your data sources</a:t>
            </a:r>
          </a:p>
          <a:p>
            <a:pPr lvl="1"/>
            <a:r>
              <a:rPr lang="en-US" dirty="0"/>
              <a:t>Project includes at least two data transformations (example: converting columns to different data type)</a:t>
            </a:r>
          </a:p>
          <a:p>
            <a:pPr lvl="1"/>
            <a:r>
              <a:rPr lang="en-US" dirty="0"/>
              <a:t>Project includes at least one statistical analysis and multiple graphics that supports your data.</a:t>
            </a:r>
          </a:p>
          <a:p>
            <a:pPr lvl="1"/>
            <a:r>
              <a:rPr lang="en-US" dirty="0"/>
              <a:t>One graph that supports your conclusions.</a:t>
            </a:r>
          </a:p>
          <a:p>
            <a:pPr lvl="1"/>
            <a:r>
              <a:rPr lang="en-US" dirty="0"/>
              <a:t>Each section of your project should be accompanied by an explanation. For example, a 1-2 paragraph explaining what is happening in that section or graph – so the reader understandings the story being told.</a:t>
            </a:r>
          </a:p>
          <a:p>
            <a:pPr lvl="1"/>
            <a:r>
              <a:rPr lang="en-US" dirty="0"/>
              <a:t>Python notebook and Tableau dashboard</a:t>
            </a:r>
          </a:p>
          <a:p>
            <a:pPr lvl="1"/>
            <a:r>
              <a:rPr lang="en-US" dirty="0"/>
              <a:t>Presentation 10-15 minutes.</a:t>
            </a:r>
          </a:p>
          <a:p>
            <a:pPr lvl="1"/>
            <a:r>
              <a:rPr lang="en-US" dirty="0"/>
              <a:t>Presentation: did the audience come away with a clear understanding of why you undertook this project?</a:t>
            </a:r>
          </a:p>
          <a:p>
            <a:pPr lvl="1"/>
            <a:r>
              <a:rPr lang="en-US" dirty="0"/>
              <a:t>Presentation: did the audience come away with a clear understanding of one insight or conclusion you’ve found?</a:t>
            </a:r>
          </a:p>
          <a:p>
            <a:pPr lvl="1"/>
            <a:r>
              <a:rPr lang="en-US" dirty="0"/>
              <a:t>Delivered code and data should run without errors.</a:t>
            </a:r>
          </a:p>
          <a:p>
            <a:pPr lvl="1"/>
            <a:r>
              <a:rPr lang="en-US" dirty="0"/>
              <a:t>Code should be hosted on </a:t>
            </a:r>
            <a:r>
              <a:rPr lang="en-US" dirty="0" err="1"/>
              <a:t>github</a:t>
            </a:r>
            <a:r>
              <a:rPr lang="en-US" dirty="0"/>
              <a:t>.</a:t>
            </a:r>
          </a:p>
          <a:p>
            <a:endParaRPr lang="en-US" dirty="0"/>
          </a:p>
        </p:txBody>
      </p:sp>
    </p:spTree>
    <p:extLst>
      <p:ext uri="{BB962C8B-B14F-4D97-AF65-F5344CB8AC3E}">
        <p14:creationId xmlns:p14="http://schemas.microsoft.com/office/powerpoint/2010/main" val="260314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C6B2A-2FA9-4A72-B000-A695F1277D20}"/>
              </a:ext>
            </a:extLst>
          </p:cNvPr>
          <p:cNvSpPr>
            <a:spLocks noGrp="1"/>
          </p:cNvSpPr>
          <p:nvPr>
            <p:ph type="title"/>
          </p:nvPr>
        </p:nvSpPr>
        <p:spPr>
          <a:xfrm>
            <a:off x="761996" y="1153287"/>
            <a:ext cx="3570566" cy="4551426"/>
          </a:xfrm>
        </p:spPr>
        <p:txBody>
          <a:bodyPr anchor="ctr">
            <a:normAutofit/>
          </a:bodyPr>
          <a:lstStyle/>
          <a:p>
            <a:pPr algn="r"/>
            <a:r>
              <a:rPr lang="en-US" sz="3200" dirty="0"/>
              <a:t>Capstone</a:t>
            </a:r>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D0273E-2639-4F8B-9D55-71812F8D85A0}"/>
              </a:ext>
            </a:extLst>
          </p:cNvPr>
          <p:cNvSpPr>
            <a:spLocks noGrp="1"/>
          </p:cNvSpPr>
          <p:nvPr>
            <p:ph idx="1"/>
          </p:nvPr>
        </p:nvSpPr>
        <p:spPr>
          <a:xfrm>
            <a:off x="4976031" y="1153287"/>
            <a:ext cx="6453969" cy="4551426"/>
          </a:xfrm>
        </p:spPr>
        <p:txBody>
          <a:bodyPr anchor="ctr">
            <a:normAutofit/>
          </a:bodyPr>
          <a:lstStyle/>
          <a:p>
            <a:r>
              <a:rPr lang="en-US" sz="2800" dirty="0"/>
              <a:t>Your final product should include: </a:t>
            </a:r>
          </a:p>
          <a:p>
            <a:pPr lvl="1"/>
            <a:r>
              <a:rPr lang="en-US" sz="2800" dirty="0"/>
              <a:t>Python </a:t>
            </a:r>
            <a:r>
              <a:rPr lang="en-US" sz="2800" dirty="0" err="1"/>
              <a:t>Jupyter</a:t>
            </a:r>
            <a:r>
              <a:rPr lang="en-US" sz="2800" dirty="0"/>
              <a:t> notebook</a:t>
            </a:r>
          </a:p>
          <a:p>
            <a:pPr lvl="1"/>
            <a:r>
              <a:rPr lang="en-US" sz="2800" dirty="0"/>
              <a:t>Tableau dashboard</a:t>
            </a:r>
          </a:p>
          <a:p>
            <a:pPr lvl="1"/>
            <a:r>
              <a:rPr lang="en-US" sz="2800" dirty="0"/>
              <a:t>1-2 page paper</a:t>
            </a:r>
          </a:p>
          <a:p>
            <a:pPr lvl="1"/>
            <a:r>
              <a:rPr lang="en-US" sz="2800" dirty="0"/>
              <a:t>PowerPoint presentation</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223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8078-D406-4508-B99D-30E069D33B25}"/>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C0320D11-AB96-4FFD-9C5C-74A7B93CE330}"/>
              </a:ext>
            </a:extLst>
          </p:cNvPr>
          <p:cNvSpPr>
            <a:spLocks noGrp="1"/>
          </p:cNvSpPr>
          <p:nvPr>
            <p:ph idx="1"/>
          </p:nvPr>
        </p:nvSpPr>
        <p:spPr/>
        <p:txBody>
          <a:bodyPr/>
          <a:lstStyle/>
          <a:p>
            <a:r>
              <a:rPr lang="en-US" dirty="0"/>
              <a:t>Your Python analysis should be in a </a:t>
            </a:r>
            <a:r>
              <a:rPr lang="en-US" dirty="0" err="1"/>
              <a:t>Jupyter</a:t>
            </a:r>
            <a:r>
              <a:rPr lang="en-US" dirty="0"/>
              <a:t> notebook. </a:t>
            </a:r>
          </a:p>
          <a:p>
            <a:pPr lvl="1"/>
            <a:r>
              <a:rPr lang="en-US" dirty="0"/>
              <a:t>This analysis should be similar to the ones done previously</a:t>
            </a:r>
          </a:p>
          <a:p>
            <a:pPr lvl="1"/>
            <a:r>
              <a:rPr lang="en-US" dirty="0"/>
              <a:t>Include a research question – what is the goal of your analysis/project?</a:t>
            </a:r>
          </a:p>
          <a:p>
            <a:pPr lvl="1"/>
            <a:r>
              <a:rPr lang="en-US" dirty="0"/>
              <a:t>Descriptive and inferential statistics regarding the data in your dataset</a:t>
            </a:r>
          </a:p>
          <a:p>
            <a:pPr lvl="1"/>
            <a:r>
              <a:rPr lang="en-US" dirty="0"/>
              <a:t>Data cleaning/transformations</a:t>
            </a:r>
          </a:p>
          <a:p>
            <a:pPr lvl="1"/>
            <a:r>
              <a:rPr lang="en-US" dirty="0"/>
              <a:t>Data visualizations to support your findings</a:t>
            </a:r>
          </a:p>
          <a:p>
            <a:pPr lvl="1"/>
            <a:r>
              <a:rPr lang="en-US" dirty="0"/>
              <a:t>A conclusion on your analysis</a:t>
            </a:r>
          </a:p>
        </p:txBody>
      </p:sp>
    </p:spTree>
    <p:extLst>
      <p:ext uri="{BB962C8B-B14F-4D97-AF65-F5344CB8AC3E}">
        <p14:creationId xmlns:p14="http://schemas.microsoft.com/office/powerpoint/2010/main" val="47172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B4E6-302A-43AB-AB10-A3F738BCAC4F}"/>
              </a:ext>
            </a:extLst>
          </p:cNvPr>
          <p:cNvSpPr>
            <a:spLocks noGrp="1"/>
          </p:cNvSpPr>
          <p:nvPr>
            <p:ph type="title"/>
          </p:nvPr>
        </p:nvSpPr>
        <p:spPr/>
        <p:txBody>
          <a:bodyPr/>
          <a:lstStyle/>
          <a:p>
            <a:r>
              <a:rPr lang="en-US" dirty="0"/>
              <a:t>Tableau Dashboard</a:t>
            </a:r>
          </a:p>
        </p:txBody>
      </p:sp>
      <p:sp>
        <p:nvSpPr>
          <p:cNvPr id="3" name="Content Placeholder 2">
            <a:extLst>
              <a:ext uri="{FF2B5EF4-FFF2-40B4-BE49-F238E27FC236}">
                <a16:creationId xmlns:a16="http://schemas.microsoft.com/office/drawing/2014/main" id="{3D6268A9-39EA-4AA5-ADE6-CA95F256FC0B}"/>
              </a:ext>
            </a:extLst>
          </p:cNvPr>
          <p:cNvSpPr>
            <a:spLocks noGrp="1"/>
          </p:cNvSpPr>
          <p:nvPr>
            <p:ph idx="1"/>
          </p:nvPr>
        </p:nvSpPr>
        <p:spPr/>
        <p:txBody>
          <a:bodyPr/>
          <a:lstStyle/>
          <a:p>
            <a:r>
              <a:rPr lang="en-US" dirty="0"/>
              <a:t>Your project should also include a tableau dashboard</a:t>
            </a:r>
          </a:p>
          <a:p>
            <a:pPr lvl="1"/>
            <a:r>
              <a:rPr lang="en-US" dirty="0"/>
              <a:t>Your dashboard should show some visualizations from your data</a:t>
            </a:r>
          </a:p>
          <a:p>
            <a:pPr lvl="2"/>
            <a:r>
              <a:rPr lang="en-US" dirty="0"/>
              <a:t>It makes sense to show data that an administrator, office manager, etc. would think is important. </a:t>
            </a:r>
          </a:p>
        </p:txBody>
      </p:sp>
    </p:spTree>
    <p:extLst>
      <p:ext uri="{BB962C8B-B14F-4D97-AF65-F5344CB8AC3E}">
        <p14:creationId xmlns:p14="http://schemas.microsoft.com/office/powerpoint/2010/main" val="194861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61A1-B321-4486-8589-A6095CA443A2}"/>
              </a:ext>
            </a:extLst>
          </p:cNvPr>
          <p:cNvSpPr>
            <a:spLocks noGrp="1"/>
          </p:cNvSpPr>
          <p:nvPr>
            <p:ph type="title"/>
          </p:nvPr>
        </p:nvSpPr>
        <p:spPr/>
        <p:txBody>
          <a:bodyPr/>
          <a:lstStyle/>
          <a:p>
            <a:r>
              <a:rPr lang="en-US" dirty="0"/>
              <a:t>Paper</a:t>
            </a:r>
          </a:p>
        </p:txBody>
      </p:sp>
      <p:sp>
        <p:nvSpPr>
          <p:cNvPr id="3" name="Content Placeholder 2">
            <a:extLst>
              <a:ext uri="{FF2B5EF4-FFF2-40B4-BE49-F238E27FC236}">
                <a16:creationId xmlns:a16="http://schemas.microsoft.com/office/drawing/2014/main" id="{DCFE234A-76B1-4F3E-94C8-FB11F6A9FB0A}"/>
              </a:ext>
            </a:extLst>
          </p:cNvPr>
          <p:cNvSpPr>
            <a:spLocks noGrp="1"/>
          </p:cNvSpPr>
          <p:nvPr>
            <p:ph idx="1"/>
          </p:nvPr>
        </p:nvSpPr>
        <p:spPr>
          <a:xfrm>
            <a:off x="1251678" y="2286001"/>
            <a:ext cx="10178322" cy="4189614"/>
          </a:xfrm>
        </p:spPr>
        <p:txBody>
          <a:bodyPr/>
          <a:lstStyle/>
          <a:p>
            <a:r>
              <a:rPr lang="en-US" dirty="0"/>
              <a:t>You should write a 1-2 page paper, describing your analysis and findings.  Think of this paper as: your company has asked you to investigate this dataset for information.  This paper is a summary of what you did and what you found.</a:t>
            </a:r>
          </a:p>
          <a:p>
            <a:r>
              <a:rPr lang="en-US" dirty="0"/>
              <a:t>Sections that should be included:</a:t>
            </a:r>
          </a:p>
          <a:p>
            <a:pPr lvl="1"/>
            <a:r>
              <a:rPr lang="en-US" dirty="0"/>
              <a:t>Introduction – what is the goal of your project?  What are you investigating and why is it important?</a:t>
            </a:r>
          </a:p>
          <a:p>
            <a:pPr lvl="1"/>
            <a:r>
              <a:rPr lang="en-US" dirty="0"/>
              <a:t>Data sources – where did you find your data, how many rows/columns are in your data?</a:t>
            </a:r>
          </a:p>
          <a:p>
            <a:pPr lvl="1"/>
            <a:r>
              <a:rPr lang="en-US" dirty="0"/>
              <a:t>Methodologies – what tools/techniques did you use to analyze this data?  Python libraries, types of visualizations, data cleaning, transformations, etc.</a:t>
            </a:r>
          </a:p>
          <a:p>
            <a:pPr lvl="1"/>
            <a:r>
              <a:rPr lang="en-US" dirty="0"/>
              <a:t>Findings and conclusions – what did you learn from the data?  Was it what you expected?</a:t>
            </a:r>
          </a:p>
          <a:p>
            <a:pPr lvl="1"/>
            <a:r>
              <a:rPr lang="en-US" dirty="0"/>
              <a:t>References: list the resources you used to aid in your project.</a:t>
            </a:r>
          </a:p>
        </p:txBody>
      </p:sp>
    </p:spTree>
    <p:extLst>
      <p:ext uri="{BB962C8B-B14F-4D97-AF65-F5344CB8AC3E}">
        <p14:creationId xmlns:p14="http://schemas.microsoft.com/office/powerpoint/2010/main" val="140923067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otalTime>35</TotalTime>
  <Words>1127</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Impact</vt:lpstr>
      <vt:lpstr>Badge</vt:lpstr>
      <vt:lpstr>Capstone</vt:lpstr>
      <vt:lpstr>capstone</vt:lpstr>
      <vt:lpstr>Capstone</vt:lpstr>
      <vt:lpstr>Capstone</vt:lpstr>
      <vt:lpstr>Capstone</vt:lpstr>
      <vt:lpstr>Capstone</vt:lpstr>
      <vt:lpstr>python</vt:lpstr>
      <vt:lpstr>Tableau Dashboard</vt:lpstr>
      <vt:lpstr>Paper</vt:lpstr>
      <vt:lpstr>Powerpoint presentation</vt:lpstr>
      <vt:lpstr>capstone</vt:lpstr>
      <vt:lpstr>Capstone agenda</vt:lpstr>
      <vt:lpstr>Capstone agenda - 1</vt:lpstr>
      <vt:lpstr>Capstone agenda - 2</vt:lpstr>
      <vt:lpstr>Capstone agenda - 3</vt:lpstr>
      <vt:lpstr>Capstone agenda - 4</vt:lpstr>
      <vt:lpstr>Capstone agenda - 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dc:title>
  <dc:creator>nicholas schettini</dc:creator>
  <cp:lastModifiedBy>niteen kumar</cp:lastModifiedBy>
  <cp:revision>18</cp:revision>
  <dcterms:created xsi:type="dcterms:W3CDTF">2019-07-01T21:40:17Z</dcterms:created>
  <dcterms:modified xsi:type="dcterms:W3CDTF">2020-08-16T12:52:29Z</dcterms:modified>
</cp:coreProperties>
</file>