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6"/>
  </p:notesMasterIdLst>
  <p:sldIdLst>
    <p:sldId id="256" r:id="rId2"/>
    <p:sldId id="257" r:id="rId3"/>
    <p:sldId id="258" r:id="rId4"/>
    <p:sldId id="259" r:id="rId5"/>
    <p:sldId id="260" r:id="rId6"/>
    <p:sldId id="262" r:id="rId7"/>
    <p:sldId id="305" r:id="rId8"/>
    <p:sldId id="306" r:id="rId9"/>
    <p:sldId id="322" r:id="rId10"/>
    <p:sldId id="319" r:id="rId11"/>
    <p:sldId id="320" r:id="rId12"/>
    <p:sldId id="321" r:id="rId13"/>
    <p:sldId id="261" r:id="rId14"/>
    <p:sldId id="308" r:id="rId15"/>
    <p:sldId id="309" r:id="rId16"/>
    <p:sldId id="311" r:id="rId17"/>
    <p:sldId id="310" r:id="rId18"/>
    <p:sldId id="312" r:id="rId19"/>
    <p:sldId id="313" r:id="rId20"/>
    <p:sldId id="315" r:id="rId21"/>
    <p:sldId id="316" r:id="rId22"/>
    <p:sldId id="317" r:id="rId23"/>
    <p:sldId id="318" r:id="rId24"/>
    <p:sldId id="32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91" autoAdjust="0"/>
  </p:normalViewPr>
  <p:slideViewPr>
    <p:cSldViewPr snapToGrid="0">
      <p:cViewPr varScale="1">
        <p:scale>
          <a:sx n="88" d="100"/>
          <a:sy n="88" d="100"/>
        </p:scale>
        <p:origin x="14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172DE-8EF3-439F-BAF9-3864D20EFEA7}" type="datetimeFigureOut">
              <a:rPr lang="en-US" smtClean="0"/>
              <a:t>9/12/2020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A38DF-8A95-4BD1-9DCE-37BC151E2653}" type="slidenum">
              <a:rPr lang="en-US" smtClean="0"/>
              <a:t>‹#›</a:t>
            </a:fld>
            <a:endParaRPr lang="en-US"/>
          </a:p>
        </p:txBody>
      </p:sp>
    </p:spTree>
    <p:extLst>
      <p:ext uri="{BB962C8B-B14F-4D97-AF65-F5344CB8AC3E}">
        <p14:creationId xmlns:p14="http://schemas.microsoft.com/office/powerpoint/2010/main" val="262065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Throughout the fiscal year 2019-2020, the missed appointments or “no-show” data has been recorded at Harlem Hospital Center. Analysis of the data and other variables recorded could potentially give us an insight as to how this information may impact financial sustainability and quality of care given to patients.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Understanding baseline information and trend analysis is a vital component when undergoing quality improvement projects that may impact the overall vision, mission, and strategic goals of the institution and the health system as a whole.</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data set and analysis may affect the NYC Health and Hospital’s strategic pillars (SP) which aligns with Harlem Hospital Centers long term goals for the growth and development of the institution. The specific strategic pillars involved are:</a:t>
            </a:r>
          </a:p>
          <a:p>
            <a:pPr marL="285750" marR="0" lvl="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Improve quality of patient care and services (SP: Quality, Safety)</a:t>
            </a:r>
            <a:endParaRPr lang="en-US" sz="1800" dirty="0">
              <a:effectLst/>
              <a:latin typeface="Noto Sans Symbols"/>
              <a:ea typeface="Noto Sans Symbols"/>
              <a:cs typeface="Noto Sans Symbols"/>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Increase revenue streams (SP: Financial Sustainability)</a:t>
            </a:r>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2</a:t>
            </a:fld>
            <a:endParaRPr lang="en-US"/>
          </a:p>
        </p:txBody>
      </p:sp>
    </p:spTree>
    <p:extLst>
      <p:ext uri="{BB962C8B-B14F-4D97-AF65-F5344CB8AC3E}">
        <p14:creationId xmlns:p14="http://schemas.microsoft.com/office/powerpoint/2010/main" val="236892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6</a:t>
            </a:fld>
            <a:endParaRPr lang="en-US"/>
          </a:p>
        </p:txBody>
      </p:sp>
    </p:spTree>
    <p:extLst>
      <p:ext uri="{BB962C8B-B14F-4D97-AF65-F5344CB8AC3E}">
        <p14:creationId xmlns:p14="http://schemas.microsoft.com/office/powerpoint/2010/main" val="73641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10</a:t>
            </a:fld>
            <a:endParaRPr lang="en-US"/>
          </a:p>
        </p:txBody>
      </p:sp>
    </p:spTree>
    <p:extLst>
      <p:ext uri="{BB962C8B-B14F-4D97-AF65-F5344CB8AC3E}">
        <p14:creationId xmlns:p14="http://schemas.microsoft.com/office/powerpoint/2010/main" val="369085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7A38DF-8A95-4BD1-9DCE-37BC151E2653}" type="slidenum">
              <a:rPr lang="en-US" smtClean="0"/>
              <a:t>12</a:t>
            </a:fld>
            <a:endParaRPr lang="en-US"/>
          </a:p>
        </p:txBody>
      </p:sp>
    </p:spTree>
    <p:extLst>
      <p:ext uri="{BB962C8B-B14F-4D97-AF65-F5344CB8AC3E}">
        <p14:creationId xmlns:p14="http://schemas.microsoft.com/office/powerpoint/2010/main" val="406343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23</a:t>
            </a:fld>
            <a:endParaRPr lang="en-US"/>
          </a:p>
        </p:txBody>
      </p:sp>
    </p:spTree>
    <p:extLst>
      <p:ext uri="{BB962C8B-B14F-4D97-AF65-F5344CB8AC3E}">
        <p14:creationId xmlns:p14="http://schemas.microsoft.com/office/powerpoint/2010/main" val="201996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2898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1036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139871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721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68346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27968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364828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123234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96791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26059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4859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602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50DBA5-920D-4B65-9B4E-93F01706F5A6}"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8511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1945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0DBA5-920D-4B65-9B4E-93F01706F5A6}"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23972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06712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83696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50DBA5-920D-4B65-9B4E-93F01706F5A6}" type="datetimeFigureOut">
              <a:rPr lang="en-US" smtClean="0"/>
              <a:t>9/12/2020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E1EDD4-1D7E-47CB-83C4-8B8D26790D01}" type="slidenum">
              <a:rPr lang="en-US" smtClean="0"/>
              <a:t>‹#›</a:t>
            </a:fld>
            <a:endParaRPr lang="en-US"/>
          </a:p>
        </p:txBody>
      </p:sp>
    </p:spTree>
    <p:extLst>
      <p:ext uri="{BB962C8B-B14F-4D97-AF65-F5344CB8AC3E}">
        <p14:creationId xmlns:p14="http://schemas.microsoft.com/office/powerpoint/2010/main" val="24067134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F9F2B5-6613-41EF-A8C7-E0B6C893C687}"/>
              </a:ext>
            </a:extLst>
          </p:cNvPr>
          <p:cNvSpPr txBox="1">
            <a:spLocks/>
          </p:cNvSpPr>
          <p:nvPr/>
        </p:nvSpPr>
        <p:spPr>
          <a:xfrm>
            <a:off x="1302669" y="2547727"/>
            <a:ext cx="9586661" cy="1990717"/>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effectLst/>
                <a:latin typeface="Bookman Old Style" panose="02050604050505020204" pitchFamily="18" charset="0"/>
                <a:ea typeface="Calibri" panose="020F0502020204030204" pitchFamily="34" charset="0"/>
                <a:cs typeface="Calibri" panose="020F0502020204030204" pitchFamily="34" charset="0"/>
              </a:rPr>
              <a:t>Impact of Missed </a:t>
            </a:r>
            <a:r>
              <a:rPr lang="en-US" sz="4000" dirty="0">
                <a:latin typeface="Bookman Old Style" panose="02050604050505020204" pitchFamily="18" charset="0"/>
                <a:ea typeface="Calibri" panose="020F0502020204030204" pitchFamily="34" charset="0"/>
                <a:cs typeface="Calibri" panose="020F0502020204030204" pitchFamily="34" charset="0"/>
              </a:rPr>
              <a:t>A</a:t>
            </a:r>
            <a:r>
              <a:rPr lang="en-US" sz="4000" dirty="0">
                <a:effectLst/>
                <a:latin typeface="Bookman Old Style" panose="02050604050505020204" pitchFamily="18" charset="0"/>
                <a:ea typeface="Calibri" panose="020F0502020204030204" pitchFamily="34" charset="0"/>
                <a:cs typeface="Calibri" panose="020F0502020204030204" pitchFamily="34" charset="0"/>
              </a:rPr>
              <a:t>ppointments on Hospital Finances and Quality of Care</a:t>
            </a:r>
            <a:endParaRPr lang="en-US" sz="4000" dirty="0">
              <a:latin typeface="Bookman Old Style" panose="02050604050505020204" pitchFamily="18" charset="0"/>
              <a:cs typeface="Calibri" panose="020F0502020204030204" pitchFamily="34" charset="0"/>
            </a:endParaRPr>
          </a:p>
        </p:txBody>
      </p:sp>
      <p:sp>
        <p:nvSpPr>
          <p:cNvPr id="5" name="Title 1">
            <a:extLst>
              <a:ext uri="{FF2B5EF4-FFF2-40B4-BE49-F238E27FC236}">
                <a16:creationId xmlns:a16="http://schemas.microsoft.com/office/drawing/2014/main" id="{87DDDEAF-BE4B-4268-9DB8-1480F6367B09}"/>
              </a:ext>
            </a:extLst>
          </p:cNvPr>
          <p:cNvSpPr txBox="1">
            <a:spLocks/>
          </p:cNvSpPr>
          <p:nvPr/>
        </p:nvSpPr>
        <p:spPr>
          <a:xfrm>
            <a:off x="1302668" y="1156879"/>
            <a:ext cx="9586661" cy="12253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effectLst/>
                <a:latin typeface="Bookman Old Style" panose="02050604050505020204" pitchFamily="18" charset="0"/>
                <a:ea typeface="Calibri" panose="020F0502020204030204" pitchFamily="34" charset="0"/>
                <a:cs typeface="Calibri" panose="020F0502020204030204" pitchFamily="34" charset="0"/>
              </a:rPr>
              <a:t>Harlem Hospital Center</a:t>
            </a:r>
            <a:endParaRPr lang="en-US" b="1" dirty="0">
              <a:solidFill>
                <a:schemeClr val="accent1">
                  <a:lumMod val="60000"/>
                  <a:lumOff val="40000"/>
                </a:schemeClr>
              </a:solidFill>
              <a:latin typeface="Bookman Old Style" panose="02050604050505020204" pitchFamily="18" charset="0"/>
              <a:cs typeface="Calibri" panose="020F0502020204030204" pitchFamily="34" charset="0"/>
            </a:endParaRPr>
          </a:p>
        </p:txBody>
      </p:sp>
      <p:sp>
        <p:nvSpPr>
          <p:cNvPr id="2" name="Title 1">
            <a:extLst>
              <a:ext uri="{FF2B5EF4-FFF2-40B4-BE49-F238E27FC236}">
                <a16:creationId xmlns:a16="http://schemas.microsoft.com/office/drawing/2014/main" id="{A1145040-E3E2-45C8-B018-437F6E3C5B46}"/>
              </a:ext>
            </a:extLst>
          </p:cNvPr>
          <p:cNvSpPr txBox="1">
            <a:spLocks/>
          </p:cNvSpPr>
          <p:nvPr/>
        </p:nvSpPr>
        <p:spPr>
          <a:xfrm>
            <a:off x="1404735" y="4352758"/>
            <a:ext cx="9586661" cy="12253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i="1" dirty="0">
                <a:effectLst/>
                <a:latin typeface="Bookman Old Style" panose="02050604050505020204" pitchFamily="18" charset="0"/>
                <a:ea typeface="Calibri" panose="020F0502020204030204" pitchFamily="34" charset="0"/>
                <a:cs typeface="Calibri" panose="020F0502020204030204" pitchFamily="34" charset="0"/>
              </a:rPr>
              <a:t>By </a:t>
            </a:r>
            <a:r>
              <a:rPr lang="en-US" sz="1800" i="1" dirty="0" err="1">
                <a:effectLst/>
                <a:latin typeface="Bookman Old Style" panose="02050604050505020204" pitchFamily="18" charset="0"/>
                <a:ea typeface="Calibri" panose="020F0502020204030204" pitchFamily="34" charset="0"/>
                <a:cs typeface="Calibri" panose="020F0502020204030204" pitchFamily="34" charset="0"/>
              </a:rPr>
              <a:t>Furhan</a:t>
            </a:r>
            <a:r>
              <a:rPr lang="en-US" sz="1800" i="1" dirty="0">
                <a:effectLst/>
                <a:latin typeface="Bookman Old Style" panose="02050604050505020204" pitchFamily="18" charset="0"/>
                <a:ea typeface="Calibri" panose="020F0502020204030204" pitchFamily="34" charset="0"/>
                <a:cs typeface="Calibri" panose="020F0502020204030204" pitchFamily="34" charset="0"/>
              </a:rPr>
              <a:t> Babar and Mary Grace Boyd</a:t>
            </a:r>
          </a:p>
          <a:p>
            <a:r>
              <a:rPr lang="en-US" sz="1800" i="1" dirty="0">
                <a:effectLst/>
                <a:latin typeface="Bookman Old Style" panose="02050604050505020204" pitchFamily="18" charset="0"/>
                <a:cs typeface="Calibri" panose="020F0502020204030204" pitchFamily="34" charset="0"/>
              </a:rPr>
              <a:t>Data Analytics – September 12, 2020</a:t>
            </a:r>
            <a:endParaRPr lang="en-US" sz="1800" i="1" dirty="0">
              <a:latin typeface="Bookman Old Style" panose="02050604050505020204" pitchFamily="18" charset="0"/>
              <a:cs typeface="Calibri" panose="020F0502020204030204" pitchFamily="34" charset="0"/>
            </a:endParaRPr>
          </a:p>
        </p:txBody>
      </p:sp>
    </p:spTree>
    <p:extLst>
      <p:ext uri="{BB962C8B-B14F-4D97-AF65-F5344CB8AC3E}">
        <p14:creationId xmlns:p14="http://schemas.microsoft.com/office/powerpoint/2010/main" val="328352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0192B-05C7-4CBA-A94F-2EAD94970243}"/>
              </a:ext>
            </a:extLst>
          </p:cNvPr>
          <p:cNvPicPr>
            <a:picLocks noChangeAspect="1"/>
          </p:cNvPicPr>
          <p:nvPr/>
        </p:nvPicPr>
        <p:blipFill>
          <a:blip r:embed="rId3"/>
          <a:stretch>
            <a:fillRect/>
          </a:stretch>
        </p:blipFill>
        <p:spPr>
          <a:xfrm>
            <a:off x="4254760" y="1315617"/>
            <a:ext cx="7717275" cy="4851918"/>
          </a:xfrm>
          <a:prstGeom prst="rect">
            <a:avLst/>
          </a:prstGeom>
        </p:spPr>
      </p:pic>
      <p:pic>
        <p:nvPicPr>
          <p:cNvPr id="6" name="Picture 5">
            <a:extLst>
              <a:ext uri="{FF2B5EF4-FFF2-40B4-BE49-F238E27FC236}">
                <a16:creationId xmlns:a16="http://schemas.microsoft.com/office/drawing/2014/main" id="{5DD36591-3C5E-4D8D-9468-482EC5565F45}"/>
              </a:ext>
            </a:extLst>
          </p:cNvPr>
          <p:cNvPicPr>
            <a:picLocks noChangeAspect="1"/>
          </p:cNvPicPr>
          <p:nvPr/>
        </p:nvPicPr>
        <p:blipFill rotWithShape="1">
          <a:blip r:embed="rId4"/>
          <a:srcRect l="13460" t="4787" r="4285"/>
          <a:stretch/>
        </p:blipFill>
        <p:spPr>
          <a:xfrm>
            <a:off x="335555" y="461394"/>
            <a:ext cx="5535730" cy="5174296"/>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28DEE0F-24A3-446C-B32D-E312B3578956}"/>
              </a:ext>
            </a:extLst>
          </p:cNvPr>
          <p:cNvPicPr>
            <a:picLocks noChangeAspect="1"/>
          </p:cNvPicPr>
          <p:nvPr/>
        </p:nvPicPr>
        <p:blipFill>
          <a:blip r:embed="rId5"/>
          <a:stretch>
            <a:fillRect/>
          </a:stretch>
        </p:blipFill>
        <p:spPr>
          <a:xfrm>
            <a:off x="5353050" y="296442"/>
            <a:ext cx="742950" cy="2038350"/>
          </a:xfrm>
          <a:prstGeom prst="rect">
            <a:avLst/>
          </a:prstGeom>
        </p:spPr>
      </p:pic>
    </p:spTree>
    <p:extLst>
      <p:ext uri="{BB962C8B-B14F-4D97-AF65-F5344CB8AC3E}">
        <p14:creationId xmlns:p14="http://schemas.microsoft.com/office/powerpoint/2010/main" val="320849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A46161-FFEA-4F66-9EC3-F330B229311D}"/>
              </a:ext>
            </a:extLst>
          </p:cNvPr>
          <p:cNvPicPr>
            <a:picLocks noChangeAspect="1"/>
          </p:cNvPicPr>
          <p:nvPr/>
        </p:nvPicPr>
        <p:blipFill>
          <a:blip r:embed="rId2"/>
          <a:stretch>
            <a:fillRect/>
          </a:stretch>
        </p:blipFill>
        <p:spPr>
          <a:xfrm>
            <a:off x="1062605" y="243123"/>
            <a:ext cx="10066789" cy="6371753"/>
          </a:xfrm>
          <a:prstGeom prst="rect">
            <a:avLst/>
          </a:prstGeom>
        </p:spPr>
      </p:pic>
    </p:spTree>
    <p:extLst>
      <p:ext uri="{BB962C8B-B14F-4D97-AF65-F5344CB8AC3E}">
        <p14:creationId xmlns:p14="http://schemas.microsoft.com/office/powerpoint/2010/main" val="344853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08F0E-62E6-4263-A762-EC0C955C800C}"/>
              </a:ext>
            </a:extLst>
          </p:cNvPr>
          <p:cNvPicPr>
            <a:picLocks noChangeAspect="1"/>
          </p:cNvPicPr>
          <p:nvPr/>
        </p:nvPicPr>
        <p:blipFill>
          <a:blip r:embed="rId3"/>
          <a:stretch>
            <a:fillRect/>
          </a:stretch>
        </p:blipFill>
        <p:spPr>
          <a:xfrm>
            <a:off x="1082180" y="452644"/>
            <a:ext cx="10091956" cy="5952712"/>
          </a:xfrm>
          <a:prstGeom prst="rect">
            <a:avLst/>
          </a:prstGeom>
        </p:spPr>
      </p:pic>
      <p:pic>
        <p:nvPicPr>
          <p:cNvPr id="4" name="Picture 3">
            <a:extLst>
              <a:ext uri="{FF2B5EF4-FFF2-40B4-BE49-F238E27FC236}">
                <a16:creationId xmlns:a16="http://schemas.microsoft.com/office/drawing/2014/main" id="{A2E35872-9EFA-4974-90CB-39681BD20344}"/>
              </a:ext>
            </a:extLst>
          </p:cNvPr>
          <p:cNvPicPr>
            <a:picLocks noChangeAspect="1"/>
          </p:cNvPicPr>
          <p:nvPr/>
        </p:nvPicPr>
        <p:blipFill>
          <a:blip r:embed="rId4"/>
          <a:stretch>
            <a:fillRect/>
          </a:stretch>
        </p:blipFill>
        <p:spPr>
          <a:xfrm>
            <a:off x="5671457" y="3512440"/>
            <a:ext cx="5438363" cy="2892916"/>
          </a:xfrm>
          <a:prstGeom prst="rect">
            <a:avLst/>
          </a:prstGeom>
        </p:spPr>
      </p:pic>
    </p:spTree>
    <p:extLst>
      <p:ext uri="{BB962C8B-B14F-4D97-AF65-F5344CB8AC3E}">
        <p14:creationId xmlns:p14="http://schemas.microsoft.com/office/powerpoint/2010/main" val="18855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EF0A0-A959-4501-B970-323459E5A6DD}"/>
              </a:ext>
            </a:extLst>
          </p:cNvPr>
          <p:cNvPicPr>
            <a:picLocks noChangeAspect="1"/>
          </p:cNvPicPr>
          <p:nvPr/>
        </p:nvPicPr>
        <p:blipFill>
          <a:blip r:embed="rId2"/>
          <a:stretch>
            <a:fillRect/>
          </a:stretch>
        </p:blipFill>
        <p:spPr>
          <a:xfrm>
            <a:off x="222308" y="125048"/>
            <a:ext cx="11747383" cy="6607903"/>
          </a:xfrm>
          <a:prstGeom prst="rect">
            <a:avLst/>
          </a:prstGeom>
        </p:spPr>
      </p:pic>
    </p:spTree>
    <p:extLst>
      <p:ext uri="{BB962C8B-B14F-4D97-AF65-F5344CB8AC3E}">
        <p14:creationId xmlns:p14="http://schemas.microsoft.com/office/powerpoint/2010/main" val="38361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BF324-7F61-422D-A876-AC4052326DD9}"/>
              </a:ext>
            </a:extLst>
          </p:cNvPr>
          <p:cNvPicPr>
            <a:picLocks noChangeAspect="1"/>
          </p:cNvPicPr>
          <p:nvPr/>
        </p:nvPicPr>
        <p:blipFill>
          <a:blip r:embed="rId2"/>
          <a:stretch>
            <a:fillRect/>
          </a:stretch>
        </p:blipFill>
        <p:spPr>
          <a:xfrm>
            <a:off x="1931554" y="1543738"/>
            <a:ext cx="8328892" cy="5013842"/>
          </a:xfrm>
          <a:prstGeom prst="rect">
            <a:avLst/>
          </a:prstGeom>
        </p:spPr>
      </p:pic>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755761" y="115410"/>
            <a:ext cx="6326095" cy="852256"/>
          </a:xfrm>
        </p:spPr>
        <p:txBody>
          <a:bodyPr anchor="ctr">
            <a:normAutofit/>
          </a:bodyPr>
          <a:lstStyle/>
          <a:p>
            <a:r>
              <a:rPr lang="en-US" sz="3200" b="1" dirty="0">
                <a:solidFill>
                  <a:srgbClr val="FFFFFF"/>
                </a:solidFill>
              </a:rPr>
              <a:t>Financial Impact by Department </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93039" y="820588"/>
            <a:ext cx="8805922" cy="723150"/>
          </a:xfrm>
        </p:spPr>
        <p:txBody>
          <a:bodyPr anchor="ctr">
            <a:normAutofit/>
          </a:bodyPr>
          <a:lstStyle/>
          <a:p>
            <a:pPr marL="36900" indent="0" algn="ctr">
              <a:buNone/>
            </a:pPr>
            <a:r>
              <a:rPr lang="en-US" sz="1800" dirty="0">
                <a:solidFill>
                  <a:srgbClr val="FFFFFF"/>
                </a:solidFill>
              </a:rPr>
              <a:t>Primary Care, Adult BH, WHS and Ophthalmology dept accounted for more then 47% of the total No Show with the total lost revenue of $1.3M</a:t>
            </a:r>
          </a:p>
        </p:txBody>
      </p:sp>
    </p:spTree>
    <p:extLst>
      <p:ext uri="{BB962C8B-B14F-4D97-AF65-F5344CB8AC3E}">
        <p14:creationId xmlns:p14="http://schemas.microsoft.com/office/powerpoint/2010/main" val="321239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1695424" y="166016"/>
            <a:ext cx="8653185" cy="723150"/>
          </a:xfrm>
        </p:spPr>
        <p:txBody>
          <a:bodyPr anchor="ctr">
            <a:normAutofit/>
          </a:bodyPr>
          <a:lstStyle/>
          <a:p>
            <a:r>
              <a:rPr lang="en-US" sz="3200" b="1" dirty="0">
                <a:solidFill>
                  <a:srgbClr val="FFFFFF"/>
                </a:solidFill>
              </a:rPr>
              <a:t>No Show Rate by Month and Day of the Week</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19056" y="830443"/>
            <a:ext cx="8805922" cy="723150"/>
          </a:xfrm>
        </p:spPr>
        <p:txBody>
          <a:bodyPr anchor="ctr">
            <a:normAutofit fontScale="92500" lnSpcReduction="10000"/>
          </a:bodyPr>
          <a:lstStyle/>
          <a:p>
            <a:pPr algn="ctr"/>
            <a:r>
              <a:rPr lang="en-US" sz="1800" dirty="0">
                <a:solidFill>
                  <a:srgbClr val="FFFFFF"/>
                </a:solidFill>
              </a:rPr>
              <a:t>October recorded the highest NS for the fiscal year 2020</a:t>
            </a:r>
          </a:p>
          <a:p>
            <a:pPr algn="ctr"/>
            <a:r>
              <a:rPr lang="en-US" sz="1800" dirty="0">
                <a:solidFill>
                  <a:srgbClr val="FFFFFF"/>
                </a:solidFill>
              </a:rPr>
              <a:t>Tuesday seems to be the day of the week with the highest NS rate</a:t>
            </a:r>
          </a:p>
        </p:txBody>
      </p:sp>
      <p:pic>
        <p:nvPicPr>
          <p:cNvPr id="2" name="Picture 1">
            <a:extLst>
              <a:ext uri="{FF2B5EF4-FFF2-40B4-BE49-F238E27FC236}">
                <a16:creationId xmlns:a16="http://schemas.microsoft.com/office/drawing/2014/main" id="{5A89A352-3066-416F-BBEB-4EF5DB6B8F8F}"/>
              </a:ext>
            </a:extLst>
          </p:cNvPr>
          <p:cNvPicPr>
            <a:picLocks noChangeAspect="1"/>
          </p:cNvPicPr>
          <p:nvPr/>
        </p:nvPicPr>
        <p:blipFill>
          <a:blip r:embed="rId2"/>
          <a:stretch>
            <a:fillRect/>
          </a:stretch>
        </p:blipFill>
        <p:spPr>
          <a:xfrm>
            <a:off x="1197070" y="1526960"/>
            <a:ext cx="9649895" cy="2985163"/>
          </a:xfrm>
          <a:prstGeom prst="rect">
            <a:avLst/>
          </a:prstGeom>
        </p:spPr>
      </p:pic>
      <p:pic>
        <p:nvPicPr>
          <p:cNvPr id="6" name="Picture 5">
            <a:extLst>
              <a:ext uri="{FF2B5EF4-FFF2-40B4-BE49-F238E27FC236}">
                <a16:creationId xmlns:a16="http://schemas.microsoft.com/office/drawing/2014/main" id="{AA9D966E-636A-40AA-8A39-003D10684864}"/>
              </a:ext>
            </a:extLst>
          </p:cNvPr>
          <p:cNvPicPr>
            <a:picLocks noChangeAspect="1"/>
          </p:cNvPicPr>
          <p:nvPr/>
        </p:nvPicPr>
        <p:blipFill>
          <a:blip r:embed="rId3"/>
          <a:stretch>
            <a:fillRect/>
          </a:stretch>
        </p:blipFill>
        <p:spPr>
          <a:xfrm>
            <a:off x="1197070" y="4613796"/>
            <a:ext cx="9649895" cy="1952625"/>
          </a:xfrm>
          <a:prstGeom prst="rect">
            <a:avLst/>
          </a:prstGeom>
        </p:spPr>
      </p:pic>
    </p:spTree>
    <p:extLst>
      <p:ext uri="{BB962C8B-B14F-4D97-AF65-F5344CB8AC3E}">
        <p14:creationId xmlns:p14="http://schemas.microsoft.com/office/powerpoint/2010/main" val="1443344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056217" y="293162"/>
            <a:ext cx="8805922" cy="434245"/>
          </a:xfrm>
        </p:spPr>
        <p:txBody>
          <a:bodyPr anchor="ctr">
            <a:noAutofit/>
          </a:bodyPr>
          <a:lstStyle/>
          <a:p>
            <a:r>
              <a:rPr lang="en-US" sz="2800" b="1" dirty="0">
                <a:solidFill>
                  <a:srgbClr val="FFFFFF"/>
                </a:solidFill>
              </a:rPr>
              <a:t>No Show by Appointment Time – (Top 20 time slots)</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855433" y="879721"/>
            <a:ext cx="8805922" cy="723150"/>
          </a:xfrm>
        </p:spPr>
        <p:txBody>
          <a:bodyPr anchor="ctr">
            <a:normAutofit fontScale="92500" lnSpcReduction="10000"/>
          </a:bodyPr>
          <a:lstStyle/>
          <a:p>
            <a:pPr algn="ctr"/>
            <a:r>
              <a:rPr lang="en-US" sz="1800" dirty="0">
                <a:solidFill>
                  <a:srgbClr val="FFFFFF"/>
                </a:solidFill>
              </a:rPr>
              <a:t>9am appointments has the highest NS rate.</a:t>
            </a:r>
          </a:p>
          <a:p>
            <a:pPr algn="ctr"/>
            <a:r>
              <a:rPr lang="en-US" sz="1800" dirty="0">
                <a:solidFill>
                  <a:srgbClr val="FFFFFF"/>
                </a:solidFill>
              </a:rPr>
              <a:t>Tuesday had the highest NS rate among all the time slots</a:t>
            </a:r>
          </a:p>
        </p:txBody>
      </p:sp>
      <p:pic>
        <p:nvPicPr>
          <p:cNvPr id="6" name="Picture 5">
            <a:extLst>
              <a:ext uri="{FF2B5EF4-FFF2-40B4-BE49-F238E27FC236}">
                <a16:creationId xmlns:a16="http://schemas.microsoft.com/office/drawing/2014/main" id="{6234A6EA-7390-47B8-A270-49CFB45C05D7}"/>
              </a:ext>
            </a:extLst>
          </p:cNvPr>
          <p:cNvPicPr>
            <a:picLocks noChangeAspect="1"/>
          </p:cNvPicPr>
          <p:nvPr/>
        </p:nvPicPr>
        <p:blipFill>
          <a:blip r:embed="rId2"/>
          <a:stretch>
            <a:fillRect/>
          </a:stretch>
        </p:blipFill>
        <p:spPr>
          <a:xfrm>
            <a:off x="476250" y="1672607"/>
            <a:ext cx="11239500" cy="4746779"/>
          </a:xfrm>
          <a:prstGeom prst="rect">
            <a:avLst/>
          </a:prstGeom>
        </p:spPr>
      </p:pic>
      <p:pic>
        <p:nvPicPr>
          <p:cNvPr id="7" name="Picture 6">
            <a:extLst>
              <a:ext uri="{FF2B5EF4-FFF2-40B4-BE49-F238E27FC236}">
                <a16:creationId xmlns:a16="http://schemas.microsoft.com/office/drawing/2014/main" id="{6FD2EB03-0AE7-42A9-9BD1-130162CBEEFD}"/>
              </a:ext>
            </a:extLst>
          </p:cNvPr>
          <p:cNvPicPr>
            <a:picLocks noChangeAspect="1"/>
          </p:cNvPicPr>
          <p:nvPr/>
        </p:nvPicPr>
        <p:blipFill>
          <a:blip r:embed="rId3"/>
          <a:stretch>
            <a:fillRect/>
          </a:stretch>
        </p:blipFill>
        <p:spPr>
          <a:xfrm>
            <a:off x="9829800" y="4876337"/>
            <a:ext cx="1885950" cy="1543050"/>
          </a:xfrm>
          <a:prstGeom prst="rect">
            <a:avLst/>
          </a:prstGeom>
        </p:spPr>
      </p:pic>
    </p:spTree>
    <p:extLst>
      <p:ext uri="{BB962C8B-B14F-4D97-AF65-F5344CB8AC3E}">
        <p14:creationId xmlns:p14="http://schemas.microsoft.com/office/powerpoint/2010/main" val="374110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328874" y="179075"/>
            <a:ext cx="7529060" cy="434245"/>
          </a:xfrm>
        </p:spPr>
        <p:txBody>
          <a:bodyPr anchor="ctr">
            <a:normAutofit fontScale="90000"/>
          </a:bodyPr>
          <a:lstStyle/>
          <a:p>
            <a:r>
              <a:rPr lang="en-US" sz="2800" b="1" dirty="0">
                <a:solidFill>
                  <a:srgbClr val="FFFFFF"/>
                </a:solidFill>
              </a:rPr>
              <a:t>No Show Rate by month and estimated lost revenue </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95635" y="613320"/>
            <a:ext cx="8805922" cy="723150"/>
          </a:xfrm>
        </p:spPr>
        <p:txBody>
          <a:bodyPr anchor="ctr">
            <a:normAutofit fontScale="77500" lnSpcReduction="20000"/>
          </a:bodyPr>
          <a:lstStyle/>
          <a:p>
            <a:pPr algn="ctr"/>
            <a:r>
              <a:rPr lang="en-US" dirty="0">
                <a:solidFill>
                  <a:srgbClr val="FFFFFF"/>
                </a:solidFill>
              </a:rPr>
              <a:t>There is a direct correlation between no show rate and lost revenue opportunity</a:t>
            </a:r>
          </a:p>
          <a:p>
            <a:r>
              <a:rPr lang="en-US" dirty="0">
                <a:solidFill>
                  <a:srgbClr val="FFFFFF"/>
                </a:solidFill>
              </a:rPr>
              <a:t>The month of October recorded the highest lost in revenue due to NS for the fiscal year 2020</a:t>
            </a:r>
          </a:p>
        </p:txBody>
      </p:sp>
      <p:pic>
        <p:nvPicPr>
          <p:cNvPr id="3" name="Picture 2">
            <a:extLst>
              <a:ext uri="{FF2B5EF4-FFF2-40B4-BE49-F238E27FC236}">
                <a16:creationId xmlns:a16="http://schemas.microsoft.com/office/drawing/2014/main" id="{1EDA35C7-EEA5-4619-9207-873FF7B23E43}"/>
              </a:ext>
            </a:extLst>
          </p:cNvPr>
          <p:cNvPicPr>
            <a:picLocks noChangeAspect="1"/>
          </p:cNvPicPr>
          <p:nvPr/>
        </p:nvPicPr>
        <p:blipFill>
          <a:blip r:embed="rId2"/>
          <a:stretch>
            <a:fillRect/>
          </a:stretch>
        </p:blipFill>
        <p:spPr>
          <a:xfrm>
            <a:off x="1690443" y="1336470"/>
            <a:ext cx="8805922" cy="5126990"/>
          </a:xfrm>
          <a:prstGeom prst="rect">
            <a:avLst/>
          </a:prstGeom>
        </p:spPr>
      </p:pic>
    </p:spTree>
    <p:extLst>
      <p:ext uri="{BB962C8B-B14F-4D97-AF65-F5344CB8AC3E}">
        <p14:creationId xmlns:p14="http://schemas.microsoft.com/office/powerpoint/2010/main" val="1245698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3106065" y="99176"/>
            <a:ext cx="6326095" cy="593282"/>
          </a:xfrm>
        </p:spPr>
        <p:txBody>
          <a:bodyPr anchor="ctr">
            <a:normAutofit/>
          </a:bodyPr>
          <a:lstStyle/>
          <a:p>
            <a:r>
              <a:rPr lang="en-US" sz="2800" b="1" dirty="0">
                <a:solidFill>
                  <a:srgbClr val="FFFFFF"/>
                </a:solidFill>
              </a:rPr>
              <a:t>No Show Rate by Gender and Age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260628" y="579082"/>
            <a:ext cx="10016971" cy="723150"/>
          </a:xfrm>
        </p:spPr>
        <p:txBody>
          <a:bodyPr anchor="ctr">
            <a:normAutofit/>
          </a:bodyPr>
          <a:lstStyle/>
          <a:p>
            <a:pPr marL="36900" indent="0">
              <a:buNone/>
            </a:pPr>
            <a:r>
              <a:rPr lang="en-US" dirty="0">
                <a:solidFill>
                  <a:srgbClr val="FFFFFF"/>
                </a:solidFill>
              </a:rPr>
              <a:t>Median age of Male patients tend to be higher than female among the NS population</a:t>
            </a:r>
          </a:p>
        </p:txBody>
      </p:sp>
      <p:pic>
        <p:nvPicPr>
          <p:cNvPr id="7" name="Picture 6">
            <a:extLst>
              <a:ext uri="{FF2B5EF4-FFF2-40B4-BE49-F238E27FC236}">
                <a16:creationId xmlns:a16="http://schemas.microsoft.com/office/drawing/2014/main" id="{B3B9B408-61D5-4D9F-AEB6-552851570D55}"/>
              </a:ext>
            </a:extLst>
          </p:cNvPr>
          <p:cNvPicPr>
            <a:picLocks noChangeAspect="1"/>
          </p:cNvPicPr>
          <p:nvPr/>
        </p:nvPicPr>
        <p:blipFill>
          <a:blip r:embed="rId2"/>
          <a:stretch>
            <a:fillRect/>
          </a:stretch>
        </p:blipFill>
        <p:spPr>
          <a:xfrm>
            <a:off x="1260626" y="1172364"/>
            <a:ext cx="10016971" cy="5315560"/>
          </a:xfrm>
          <a:prstGeom prst="rect">
            <a:avLst/>
          </a:prstGeom>
        </p:spPr>
      </p:pic>
      <p:pic>
        <p:nvPicPr>
          <p:cNvPr id="8" name="Picture 7">
            <a:extLst>
              <a:ext uri="{FF2B5EF4-FFF2-40B4-BE49-F238E27FC236}">
                <a16:creationId xmlns:a16="http://schemas.microsoft.com/office/drawing/2014/main" id="{A4E91CFF-0691-4DE9-A0C4-EB3C07841BDB}"/>
              </a:ext>
            </a:extLst>
          </p:cNvPr>
          <p:cNvPicPr>
            <a:picLocks noChangeAspect="1"/>
          </p:cNvPicPr>
          <p:nvPr/>
        </p:nvPicPr>
        <p:blipFill>
          <a:blip r:embed="rId3"/>
          <a:stretch>
            <a:fillRect/>
          </a:stretch>
        </p:blipFill>
        <p:spPr>
          <a:xfrm>
            <a:off x="4518734" y="4956487"/>
            <a:ext cx="1162326" cy="932731"/>
          </a:xfrm>
          <a:prstGeom prst="rect">
            <a:avLst/>
          </a:prstGeom>
        </p:spPr>
      </p:pic>
      <p:pic>
        <p:nvPicPr>
          <p:cNvPr id="9" name="Picture 8">
            <a:extLst>
              <a:ext uri="{FF2B5EF4-FFF2-40B4-BE49-F238E27FC236}">
                <a16:creationId xmlns:a16="http://schemas.microsoft.com/office/drawing/2014/main" id="{5D6AD67C-544B-4D1B-AB70-CD6D1A1395E6}"/>
              </a:ext>
            </a:extLst>
          </p:cNvPr>
          <p:cNvPicPr>
            <a:picLocks noChangeAspect="1"/>
          </p:cNvPicPr>
          <p:nvPr/>
        </p:nvPicPr>
        <p:blipFill>
          <a:blip r:embed="rId4"/>
          <a:stretch>
            <a:fillRect/>
          </a:stretch>
        </p:blipFill>
        <p:spPr>
          <a:xfrm>
            <a:off x="9676067" y="4956487"/>
            <a:ext cx="1162326" cy="960856"/>
          </a:xfrm>
          <a:prstGeom prst="rect">
            <a:avLst/>
          </a:prstGeom>
        </p:spPr>
      </p:pic>
    </p:spTree>
    <p:extLst>
      <p:ext uri="{BB962C8B-B14F-4D97-AF65-F5344CB8AC3E}">
        <p14:creationId xmlns:p14="http://schemas.microsoft.com/office/powerpoint/2010/main" val="156762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fontScale="90000"/>
          </a:bodyPr>
          <a:lstStyle/>
          <a:p>
            <a:r>
              <a:rPr lang="en-US" sz="2800" b="1" dirty="0">
                <a:solidFill>
                  <a:srgbClr val="FFFFFF"/>
                </a:solidFill>
              </a:rPr>
              <a:t>No Show Rate on Non-Major Holidays (&gt;70)</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167410" y="809901"/>
            <a:ext cx="10016971" cy="723150"/>
          </a:xfrm>
        </p:spPr>
        <p:txBody>
          <a:bodyPr anchor="ctr">
            <a:normAutofit fontScale="92500" lnSpcReduction="20000"/>
          </a:bodyPr>
          <a:lstStyle/>
          <a:p>
            <a:pPr marL="36900" indent="0" algn="ctr">
              <a:buNone/>
            </a:pPr>
            <a:r>
              <a:rPr lang="en-US" dirty="0">
                <a:solidFill>
                  <a:srgbClr val="FFFFFF"/>
                </a:solidFill>
              </a:rPr>
              <a:t>Orthodox- Christmas, Diwali(Day After) and Cyber Monday topped the list </a:t>
            </a:r>
          </a:p>
          <a:p>
            <a:pPr marL="36900" indent="0" algn="ctr">
              <a:buNone/>
            </a:pPr>
            <a:r>
              <a:rPr lang="en-US" dirty="0">
                <a:solidFill>
                  <a:srgbClr val="FFFFFF"/>
                </a:solidFill>
              </a:rPr>
              <a:t>among the non major holiday with the highest NS rate.</a:t>
            </a:r>
          </a:p>
        </p:txBody>
      </p:sp>
      <p:pic>
        <p:nvPicPr>
          <p:cNvPr id="3" name="Picture 2">
            <a:extLst>
              <a:ext uri="{FF2B5EF4-FFF2-40B4-BE49-F238E27FC236}">
                <a16:creationId xmlns:a16="http://schemas.microsoft.com/office/drawing/2014/main" id="{175820B9-F223-4C32-8442-810841CE362E}"/>
              </a:ext>
            </a:extLst>
          </p:cNvPr>
          <p:cNvPicPr>
            <a:picLocks noChangeAspect="1"/>
          </p:cNvPicPr>
          <p:nvPr/>
        </p:nvPicPr>
        <p:blipFill>
          <a:blip r:embed="rId2"/>
          <a:stretch>
            <a:fillRect/>
          </a:stretch>
        </p:blipFill>
        <p:spPr>
          <a:xfrm>
            <a:off x="1686187" y="1673457"/>
            <a:ext cx="9051721" cy="4930615"/>
          </a:xfrm>
          <a:prstGeom prst="rect">
            <a:avLst/>
          </a:prstGeom>
        </p:spPr>
      </p:pic>
    </p:spTree>
    <p:extLst>
      <p:ext uri="{BB962C8B-B14F-4D97-AF65-F5344CB8AC3E}">
        <p14:creationId xmlns:p14="http://schemas.microsoft.com/office/powerpoint/2010/main" val="137063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3B3C-3476-41C6-9F58-E2B7E15AE899}"/>
              </a:ext>
            </a:extLst>
          </p:cNvPr>
          <p:cNvSpPr>
            <a:spLocks noGrp="1"/>
          </p:cNvSpPr>
          <p:nvPr>
            <p:ph type="ctrTitle"/>
          </p:nvPr>
        </p:nvSpPr>
        <p:spPr>
          <a:xfrm>
            <a:off x="227510" y="456215"/>
            <a:ext cx="4470814" cy="973660"/>
          </a:xfrm>
        </p:spPr>
        <p:txBody>
          <a:bodyPr/>
          <a:lstStyle/>
          <a:p>
            <a:r>
              <a:rPr lang="en-US" b="1" dirty="0"/>
              <a:t>Introduction</a:t>
            </a:r>
          </a:p>
        </p:txBody>
      </p:sp>
      <p:sp>
        <p:nvSpPr>
          <p:cNvPr id="4" name="TextBox 3">
            <a:extLst>
              <a:ext uri="{FF2B5EF4-FFF2-40B4-BE49-F238E27FC236}">
                <a16:creationId xmlns:a16="http://schemas.microsoft.com/office/drawing/2014/main" id="{E8E7E05B-C9B3-405C-929D-88DE1E2FCAD3}"/>
              </a:ext>
            </a:extLst>
          </p:cNvPr>
          <p:cNvSpPr txBox="1"/>
          <p:nvPr/>
        </p:nvSpPr>
        <p:spPr>
          <a:xfrm>
            <a:off x="575175" y="1843950"/>
            <a:ext cx="10681173" cy="4087786"/>
          </a:xfrm>
          <a:prstGeom prst="rect">
            <a:avLst/>
          </a:prstGeom>
          <a:noFill/>
        </p:spPr>
        <p:txBody>
          <a:bodyPr wrap="square">
            <a:spAutoFit/>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Throughout the fiscal year 2019-2020, the missed appointments or “no-show” data has been recorded at Harlem Hospital Center. Analysis of the data and other variables recorded could potentially give us an insight as to how this information may impact financial sustainability and quality of care given to patients.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Understanding baseline information and trend analysis is a vital component when undergoing quality improvement projects that may impact the overall vision, mission, and strategic goals of the institution and the health system as a whole.</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data set and analysis may affect the NYC Health and Hospital’s strategic pillars (SP) which aligns with Harlem Hospital Centers long term goals for the growth and development of the institution. The specific strategic pillars involved are:</a:t>
            </a:r>
          </a:p>
          <a:p>
            <a:pPr marL="285750" marR="0" lvl="0" indent="-285750">
              <a:spcBef>
                <a:spcPts val="0"/>
              </a:spcBef>
              <a:spcAft>
                <a:spcPts val="1000"/>
              </a:spcAft>
              <a:buFont typeface="Arial" panose="020B0604020202020204" pitchFamily="34" charset="0"/>
              <a:buChar char="•"/>
            </a:pPr>
            <a:r>
              <a:rPr lang="en-US" sz="2000" dirty="0">
                <a:solidFill>
                  <a:schemeClr val="tx2"/>
                </a:solidFill>
                <a:effectLst/>
                <a:latin typeface="Noto Sans Symbols"/>
                <a:ea typeface="Noto Sans Symbols"/>
                <a:cs typeface="Noto Sans Symbols"/>
              </a:rPr>
              <a:t>Improve quality of patient care and services (SP: Quality, Safety)</a:t>
            </a:r>
          </a:p>
          <a:p>
            <a:pPr marL="285750" indent="-285750">
              <a:buFont typeface="Arial" panose="020B0604020202020204" pitchFamily="34" charset="0"/>
              <a:buChar char="•"/>
            </a:pPr>
            <a:r>
              <a:rPr lang="en-US" sz="2000" dirty="0">
                <a:solidFill>
                  <a:schemeClr val="tx2"/>
                </a:solidFill>
                <a:effectLst/>
                <a:latin typeface="Calibri" panose="020F0502020204030204" pitchFamily="34" charset="0"/>
                <a:ea typeface="Calibri" panose="020F0502020204030204" pitchFamily="34" charset="0"/>
              </a:rPr>
              <a:t>Increase revenue streams (SP: Financial Sustainability)</a:t>
            </a:r>
            <a:endParaRPr lang="en-US" sz="2000" dirty="0">
              <a:solidFill>
                <a:schemeClr val="tx2"/>
              </a:solidFill>
            </a:endParaRPr>
          </a:p>
        </p:txBody>
      </p:sp>
    </p:spTree>
    <p:extLst>
      <p:ext uri="{BB962C8B-B14F-4D97-AF65-F5344CB8AC3E}">
        <p14:creationId xmlns:p14="http://schemas.microsoft.com/office/powerpoint/2010/main" val="399178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a:bodyPr>
          <a:lstStyle/>
          <a:p>
            <a:r>
              <a:rPr lang="en-US" sz="2800" dirty="0">
                <a:solidFill>
                  <a:srgbClr val="FFFFFF"/>
                </a:solidFill>
              </a:rPr>
              <a:t>Temp correlation with No Show rate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478128" y="801023"/>
            <a:ext cx="10016971" cy="723150"/>
          </a:xfrm>
        </p:spPr>
        <p:txBody>
          <a:bodyPr anchor="ctr">
            <a:normAutofit/>
          </a:bodyPr>
          <a:lstStyle/>
          <a:p>
            <a:r>
              <a:rPr lang="en-US" dirty="0">
                <a:solidFill>
                  <a:srgbClr val="FFFFFF"/>
                </a:solidFill>
              </a:rPr>
              <a:t>Higher temperature directly correlate with higher no show rate with June being the month with 229% increase in NSR compare to the month of May</a:t>
            </a:r>
          </a:p>
        </p:txBody>
      </p:sp>
      <p:pic>
        <p:nvPicPr>
          <p:cNvPr id="6" name="Picture 5">
            <a:extLst>
              <a:ext uri="{FF2B5EF4-FFF2-40B4-BE49-F238E27FC236}">
                <a16:creationId xmlns:a16="http://schemas.microsoft.com/office/drawing/2014/main" id="{A79D4721-F242-4898-9E79-0ED4D9A835BE}"/>
              </a:ext>
            </a:extLst>
          </p:cNvPr>
          <p:cNvPicPr>
            <a:picLocks noChangeAspect="1"/>
          </p:cNvPicPr>
          <p:nvPr/>
        </p:nvPicPr>
        <p:blipFill>
          <a:blip r:embed="rId2"/>
          <a:stretch>
            <a:fillRect/>
          </a:stretch>
        </p:blipFill>
        <p:spPr>
          <a:xfrm>
            <a:off x="1544715" y="1524173"/>
            <a:ext cx="9608598" cy="5164537"/>
          </a:xfrm>
          <a:prstGeom prst="rect">
            <a:avLst/>
          </a:prstGeom>
        </p:spPr>
      </p:pic>
    </p:spTree>
    <p:extLst>
      <p:ext uri="{BB962C8B-B14F-4D97-AF65-F5344CB8AC3E}">
        <p14:creationId xmlns:p14="http://schemas.microsoft.com/office/powerpoint/2010/main" val="545455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1922015" y="143124"/>
            <a:ext cx="8216288" cy="863556"/>
          </a:xfrm>
        </p:spPr>
        <p:txBody>
          <a:bodyPr anchor="ctr">
            <a:normAutofit/>
          </a:bodyPr>
          <a:lstStyle/>
          <a:p>
            <a:r>
              <a:rPr lang="en-US" sz="2800" b="1" dirty="0">
                <a:solidFill>
                  <a:srgbClr val="FFFFFF"/>
                </a:solidFill>
              </a:rPr>
              <a:t>Weather Type Correlation with No Show rate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2064055" y="783268"/>
            <a:ext cx="8216288" cy="723150"/>
          </a:xfrm>
        </p:spPr>
        <p:txBody>
          <a:bodyPr anchor="ctr">
            <a:normAutofit/>
          </a:bodyPr>
          <a:lstStyle/>
          <a:p>
            <a:pPr marL="36900" indent="0" algn="ctr">
              <a:buNone/>
            </a:pPr>
            <a:r>
              <a:rPr lang="en-US" dirty="0">
                <a:solidFill>
                  <a:srgbClr val="FFFFFF"/>
                </a:solidFill>
              </a:rPr>
              <a:t>42% of total no show days had weather type of rain associated with it</a:t>
            </a:r>
          </a:p>
        </p:txBody>
      </p:sp>
      <p:pic>
        <p:nvPicPr>
          <p:cNvPr id="2" name="Picture 1">
            <a:extLst>
              <a:ext uri="{FF2B5EF4-FFF2-40B4-BE49-F238E27FC236}">
                <a16:creationId xmlns:a16="http://schemas.microsoft.com/office/drawing/2014/main" id="{EDBAC533-D336-45AB-831A-B3A583EC0835}"/>
              </a:ext>
            </a:extLst>
          </p:cNvPr>
          <p:cNvPicPr>
            <a:picLocks noChangeAspect="1"/>
          </p:cNvPicPr>
          <p:nvPr/>
        </p:nvPicPr>
        <p:blipFill>
          <a:blip r:embed="rId2"/>
          <a:stretch>
            <a:fillRect/>
          </a:stretch>
        </p:blipFill>
        <p:spPr>
          <a:xfrm>
            <a:off x="1840200" y="1414140"/>
            <a:ext cx="8663997" cy="4927938"/>
          </a:xfrm>
          <a:prstGeom prst="rect">
            <a:avLst/>
          </a:prstGeom>
        </p:spPr>
      </p:pic>
    </p:spTree>
    <p:extLst>
      <p:ext uri="{BB962C8B-B14F-4D97-AF65-F5344CB8AC3E}">
        <p14:creationId xmlns:p14="http://schemas.microsoft.com/office/powerpoint/2010/main" val="484230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336276" y="324953"/>
            <a:ext cx="7032234" cy="863556"/>
          </a:xfrm>
        </p:spPr>
        <p:txBody>
          <a:bodyPr anchor="ctr">
            <a:normAutofit/>
          </a:bodyPr>
          <a:lstStyle/>
          <a:p>
            <a:r>
              <a:rPr lang="en-US" sz="3200" b="1" dirty="0">
                <a:solidFill>
                  <a:srgbClr val="FFFFFF"/>
                </a:solidFill>
              </a:rPr>
              <a:t>No Show Rate by PCP</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2194777" y="999157"/>
            <a:ext cx="8216288" cy="723150"/>
          </a:xfrm>
        </p:spPr>
        <p:txBody>
          <a:bodyPr anchor="ctr">
            <a:normAutofit/>
          </a:bodyPr>
          <a:lstStyle/>
          <a:p>
            <a:r>
              <a:rPr lang="en-US" dirty="0">
                <a:solidFill>
                  <a:srgbClr val="FFFFFF"/>
                </a:solidFill>
              </a:rPr>
              <a:t>24% of total no show patient has community-based PCP </a:t>
            </a:r>
          </a:p>
        </p:txBody>
      </p:sp>
      <p:pic>
        <p:nvPicPr>
          <p:cNvPr id="3" name="Picture 2">
            <a:extLst>
              <a:ext uri="{FF2B5EF4-FFF2-40B4-BE49-F238E27FC236}">
                <a16:creationId xmlns:a16="http://schemas.microsoft.com/office/drawing/2014/main" id="{B5088822-D3EC-4A11-9C95-71EDBE66AE30}"/>
              </a:ext>
            </a:extLst>
          </p:cNvPr>
          <p:cNvPicPr>
            <a:picLocks noChangeAspect="1"/>
          </p:cNvPicPr>
          <p:nvPr/>
        </p:nvPicPr>
        <p:blipFill>
          <a:blip r:embed="rId2"/>
          <a:stretch>
            <a:fillRect/>
          </a:stretch>
        </p:blipFill>
        <p:spPr>
          <a:xfrm>
            <a:off x="1081036" y="1818181"/>
            <a:ext cx="10104828" cy="4458331"/>
          </a:xfrm>
          <a:prstGeom prst="rect">
            <a:avLst/>
          </a:prstGeom>
        </p:spPr>
      </p:pic>
    </p:spTree>
    <p:extLst>
      <p:ext uri="{BB962C8B-B14F-4D97-AF65-F5344CB8AC3E}">
        <p14:creationId xmlns:p14="http://schemas.microsoft.com/office/powerpoint/2010/main" val="278172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435007"/>
            <a:ext cx="10058400" cy="1340528"/>
          </a:xfrm>
        </p:spPr>
        <p:txBody>
          <a:bodyPr vert="horz" lIns="91440" tIns="45720" rIns="91440" bIns="45720" rtlCol="0" anchor="b">
            <a:normAutofit fontScale="90000"/>
          </a:bodyPr>
          <a:lstStyle/>
          <a:p>
            <a:r>
              <a:rPr lang="en-US" sz="4800" b="1" dirty="0"/>
              <a:t>Conclusion</a:t>
            </a:r>
            <a:br>
              <a:rPr lang="en-US" sz="4800" i="1" dirty="0"/>
            </a:br>
            <a:endParaRPr lang="en-US" sz="4800" i="1" dirty="0"/>
          </a:p>
        </p:txBody>
      </p:sp>
      <p:sp>
        <p:nvSpPr>
          <p:cNvPr id="5" name="Title 1">
            <a:extLst>
              <a:ext uri="{FF2B5EF4-FFF2-40B4-BE49-F238E27FC236}">
                <a16:creationId xmlns:a16="http://schemas.microsoft.com/office/drawing/2014/main" id="{8E8DA793-08FC-4A50-A68B-CEAD4FD573E1}"/>
              </a:ext>
            </a:extLst>
          </p:cNvPr>
          <p:cNvSpPr txBox="1">
            <a:spLocks/>
          </p:cNvSpPr>
          <p:nvPr/>
        </p:nvSpPr>
        <p:spPr>
          <a:xfrm>
            <a:off x="576277" y="1140903"/>
            <a:ext cx="10874696" cy="9712517"/>
          </a:xfrm>
          <a:prstGeom prst="rect">
            <a:avLst/>
          </a:prstGeom>
          <a:effectLst>
            <a:outerShdw blurRad="25400" dir="17880000">
              <a:srgbClr val="000000">
                <a:alpha val="46000"/>
              </a:srgbClr>
            </a:outerShdw>
          </a:effectLst>
        </p:spPr>
        <p:txBody>
          <a:bodyPr vert="horz" lIns="91440" tIns="45720" rIns="91440" bIns="45720" rtlCol="0" anchor="b">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100" dirty="0"/>
              <a:t>U.S Healthcare system loses over $150 billion dollars in revenue each year due to patients not showing up for their appointments. No Show also impacts a hospital cost allocation in terms of scheduling staff. </a:t>
            </a:r>
          </a:p>
          <a:p>
            <a:pPr algn="l"/>
            <a:endParaRPr lang="en-US" sz="2100" dirty="0"/>
          </a:p>
          <a:p>
            <a:pPr algn="l"/>
            <a:r>
              <a:rPr lang="en-US" sz="2100" dirty="0"/>
              <a:t>Harlem hospital alone lost an estimated $2.3 million dollars for the fiscal year 2020. </a:t>
            </a:r>
          </a:p>
          <a:p>
            <a:pPr algn="l"/>
            <a:endParaRPr lang="en-US" sz="2100" dirty="0"/>
          </a:p>
          <a:p>
            <a:pPr algn="l"/>
            <a:r>
              <a:rPr lang="en-US" sz="2100" dirty="0"/>
              <a:t>For the recently concluded FY, over 21k patients did not show up for their appointment.</a:t>
            </a:r>
          </a:p>
          <a:p>
            <a:pPr algn="l"/>
            <a:endParaRPr lang="en-US" sz="2100" dirty="0"/>
          </a:p>
          <a:p>
            <a:pPr algn="l"/>
            <a:r>
              <a:rPr lang="en-US" sz="2100" dirty="0"/>
              <a:t>Our analysis broke down the FY20 No show data set and gave us some very factual insight into the no show. Some of the key findings are:</a:t>
            </a:r>
          </a:p>
          <a:p>
            <a:pPr algn="l"/>
            <a:endParaRPr lang="en-US" sz="2100" dirty="0"/>
          </a:p>
          <a:p>
            <a:pPr marL="457200" indent="-457200" algn="l">
              <a:buAutoNum type="arabicPeriod"/>
            </a:pPr>
            <a:r>
              <a:rPr lang="en-US" sz="2100" dirty="0"/>
              <a:t>Female patients no show rate is higher than their male counter part.</a:t>
            </a:r>
          </a:p>
          <a:p>
            <a:pPr marL="457200" indent="-457200" algn="l">
              <a:buAutoNum type="arabicPeriod"/>
            </a:pPr>
            <a:r>
              <a:rPr lang="en-US" sz="2100" dirty="0"/>
              <a:t>Higher Temperature and rainy weather are linked to higher no show rate.</a:t>
            </a:r>
          </a:p>
          <a:p>
            <a:pPr marL="457200" indent="-457200" algn="l">
              <a:buAutoNum type="arabicPeriod"/>
            </a:pPr>
            <a:r>
              <a:rPr lang="en-US" sz="2100" dirty="0"/>
              <a:t>Patients between the age of 50-60 has the highest no show rate.</a:t>
            </a:r>
          </a:p>
          <a:p>
            <a:pPr marL="457200" indent="-457200" algn="l">
              <a:buAutoNum type="arabicPeriod"/>
            </a:pPr>
            <a:r>
              <a:rPr lang="en-US" sz="2100" dirty="0"/>
              <a:t>Appointment time between 9am and 10am has the highest no show rate.</a:t>
            </a:r>
          </a:p>
          <a:p>
            <a:pPr marL="457200" indent="-457200" algn="l">
              <a:buAutoNum type="arabicPeriod"/>
            </a:pPr>
            <a:r>
              <a:rPr lang="en-US" sz="2100" dirty="0"/>
              <a:t>Looking at weekdays, Tuesday tend to be the highest no show rate through the year.</a:t>
            </a:r>
          </a:p>
          <a:p>
            <a:pPr marL="457200" indent="-457200" algn="l">
              <a:buAutoNum type="arabicPeriod"/>
            </a:pPr>
            <a:endParaRPr lang="en-US" sz="2100" i="1" dirty="0"/>
          </a:p>
          <a:p>
            <a:pPr marL="457200" indent="-457200" algn="l">
              <a:buAutoNum type="arabicPeriod"/>
            </a:pPr>
            <a:endParaRPr lang="en-US" sz="2100" i="1" dirty="0"/>
          </a:p>
          <a:p>
            <a:pPr marL="457200" indent="-457200" algn="l">
              <a:buAutoNum type="arabicPeriod"/>
            </a:pPr>
            <a:endParaRPr lang="en-US" sz="2100" i="1" dirty="0"/>
          </a:p>
          <a:p>
            <a:pPr algn="l"/>
            <a:endParaRPr lang="en-US" sz="2100" i="1" dirty="0"/>
          </a:p>
          <a:p>
            <a:pPr algn="l"/>
            <a:endParaRPr lang="en-US" sz="2100" i="1" dirty="0"/>
          </a:p>
          <a:p>
            <a:pPr algn="l"/>
            <a:endParaRPr lang="en-US" sz="2100" i="1" dirty="0"/>
          </a:p>
          <a:p>
            <a:pPr algn="l"/>
            <a:endParaRPr lang="en-US" sz="4800" i="1" dirty="0"/>
          </a:p>
          <a:p>
            <a:pPr algn="l"/>
            <a:endParaRPr lang="en-US" sz="4800" i="1" dirty="0"/>
          </a:p>
          <a:p>
            <a:pPr algn="l"/>
            <a:endParaRPr lang="en-US" sz="4800" i="1" dirty="0"/>
          </a:p>
          <a:p>
            <a:pPr algn="l"/>
            <a:endParaRPr lang="en-US" sz="4800" i="1" dirty="0"/>
          </a:p>
        </p:txBody>
      </p:sp>
    </p:spTree>
    <p:extLst>
      <p:ext uri="{BB962C8B-B14F-4D97-AF65-F5344CB8AC3E}">
        <p14:creationId xmlns:p14="http://schemas.microsoft.com/office/powerpoint/2010/main" val="40613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5CEE-9B09-4D5A-B665-862CEE8FAC9C}"/>
              </a:ext>
            </a:extLst>
          </p:cNvPr>
          <p:cNvSpPr>
            <a:spLocks noGrp="1"/>
          </p:cNvSpPr>
          <p:nvPr>
            <p:ph type="title"/>
          </p:nvPr>
        </p:nvSpPr>
        <p:spPr/>
        <p:txBody>
          <a:bodyPr/>
          <a:lstStyle/>
          <a:p>
            <a:r>
              <a:rPr lang="en-US" sz="4400" b="1" dirty="0"/>
              <a:t>References</a:t>
            </a:r>
            <a:endParaRPr lang="en-US" b="1" dirty="0"/>
          </a:p>
        </p:txBody>
      </p:sp>
      <p:sp>
        <p:nvSpPr>
          <p:cNvPr id="3" name="Content Placeholder 2">
            <a:extLst>
              <a:ext uri="{FF2B5EF4-FFF2-40B4-BE49-F238E27FC236}">
                <a16:creationId xmlns:a16="http://schemas.microsoft.com/office/drawing/2014/main" id="{09C6E25E-F9D4-414B-B359-4FB0AD458113}"/>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https://w2.weather.gov/climate/xmacis.php?wfo=okx</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https://en.wikipedia.org/wiki/Public_holidays_in_the_United_States</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https://www1.ncdc.noaa.gov/pub/data/cdo/documentation/LCD_documentation.pdf</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https://www.ncdc.noaa.gov/cdo-web/datasets#LCD</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https://www.timeanddate.com/holidays/us/2019</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https://www.timeanddate.com/holidays/us/</a:t>
            </a:r>
          </a:p>
          <a:p>
            <a:pPr marL="342900" marR="0" lvl="0" indent="-342900">
              <a:lnSpc>
                <a:spcPct val="115000"/>
              </a:lnSpc>
              <a:spcBef>
                <a:spcPts val="0"/>
              </a:spcBef>
              <a:spcAft>
                <a:spcPts val="100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https://www.ncdc.noaa.gov/cdo-web/datasets#LCD</a:t>
            </a:r>
          </a:p>
        </p:txBody>
      </p:sp>
    </p:spTree>
    <p:extLst>
      <p:ext uri="{BB962C8B-B14F-4D97-AF65-F5344CB8AC3E}">
        <p14:creationId xmlns:p14="http://schemas.microsoft.com/office/powerpoint/2010/main" val="38668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DDBC00-0F87-4C61-9532-CBB31C34B5E9}"/>
              </a:ext>
            </a:extLst>
          </p:cNvPr>
          <p:cNvSpPr txBox="1">
            <a:spLocks/>
          </p:cNvSpPr>
          <p:nvPr/>
        </p:nvSpPr>
        <p:spPr>
          <a:xfrm>
            <a:off x="437481" y="504153"/>
            <a:ext cx="4149423" cy="858471"/>
          </a:xfrm>
          <a:prstGeom prst="rect">
            <a:avLst/>
          </a:prstGeom>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Sources</a:t>
            </a:r>
          </a:p>
        </p:txBody>
      </p:sp>
      <p:sp>
        <p:nvSpPr>
          <p:cNvPr id="7" name="Content Placeholder 2">
            <a:extLst>
              <a:ext uri="{FF2B5EF4-FFF2-40B4-BE49-F238E27FC236}">
                <a16:creationId xmlns:a16="http://schemas.microsoft.com/office/drawing/2014/main" id="{CD4171F8-E5D8-4644-80FF-A60E0D20B2B8}"/>
              </a:ext>
            </a:extLst>
          </p:cNvPr>
          <p:cNvSpPr txBox="1">
            <a:spLocks/>
          </p:cNvSpPr>
          <p:nvPr/>
        </p:nvSpPr>
        <p:spPr>
          <a:xfrm>
            <a:off x="563316" y="1884114"/>
            <a:ext cx="10058400" cy="37608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dirty="0">
                <a:effectLst/>
                <a:ea typeface="Calibri" panose="020F0502020204030204" pitchFamily="34" charset="0"/>
              </a:rPr>
              <a:t>Initial raw data on missed or no-show appointments was acquired from EPIC Reporting Work Bench for Harlem Hospital Center</a:t>
            </a:r>
            <a:endParaRPr lang="en-US" dirty="0"/>
          </a:p>
          <a:p>
            <a:pPr algn="l"/>
            <a:r>
              <a:rPr lang="en-US" dirty="0"/>
              <a:t>Weather data was acquired from National Oceanic and Atmospheric Administration’s (NOAA) </a:t>
            </a:r>
            <a:r>
              <a:rPr lang="fr-FR" dirty="0">
                <a:effectLst/>
              </a:rPr>
              <a:t>National Centers for Environnemental Information (NCEI)</a:t>
            </a:r>
          </a:p>
          <a:p>
            <a:endParaRPr lang="en-US" dirty="0"/>
          </a:p>
        </p:txBody>
      </p:sp>
    </p:spTree>
    <p:extLst>
      <p:ext uri="{BB962C8B-B14F-4D97-AF65-F5344CB8AC3E}">
        <p14:creationId xmlns:p14="http://schemas.microsoft.com/office/powerpoint/2010/main" val="277058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DDBC00-0F87-4C61-9532-CBB31C34B5E9}"/>
              </a:ext>
            </a:extLst>
          </p:cNvPr>
          <p:cNvSpPr txBox="1">
            <a:spLocks/>
          </p:cNvSpPr>
          <p:nvPr/>
        </p:nvSpPr>
        <p:spPr>
          <a:xfrm>
            <a:off x="387148" y="588042"/>
            <a:ext cx="4149423" cy="858471"/>
          </a:xfrm>
          <a:prstGeom prst="rect">
            <a:avLst/>
          </a:prstGeom>
          <a:effectLst>
            <a:outerShdw blurRad="25400" dir="17880000">
              <a:srgbClr val="000000">
                <a:alpha val="46000"/>
              </a:srgbClr>
            </a:outerShdw>
          </a:effectLst>
        </p:spPr>
        <p:txBody>
          <a:bodyPr vert="horz" lIns="91440" tIns="45720" rIns="91440" bIns="45720" rtlCol="0" anchor="b">
            <a:normAutofit fontScale="85000" lnSpcReduction="100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Methodologies</a:t>
            </a:r>
          </a:p>
        </p:txBody>
      </p:sp>
      <p:sp>
        <p:nvSpPr>
          <p:cNvPr id="7" name="Content Placeholder 2">
            <a:extLst>
              <a:ext uri="{FF2B5EF4-FFF2-40B4-BE49-F238E27FC236}">
                <a16:creationId xmlns:a16="http://schemas.microsoft.com/office/drawing/2014/main" id="{CD4171F8-E5D8-4644-80FF-A60E0D20B2B8}"/>
              </a:ext>
            </a:extLst>
          </p:cNvPr>
          <p:cNvSpPr txBox="1">
            <a:spLocks/>
          </p:cNvSpPr>
          <p:nvPr/>
        </p:nvSpPr>
        <p:spPr>
          <a:xfrm>
            <a:off x="387148" y="1749890"/>
            <a:ext cx="10820544" cy="37608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buFont typeface="Arial" panose="020B0604020202020204" pitchFamily="34" charset="0"/>
              <a:buChar char="•"/>
            </a:pPr>
            <a:r>
              <a:rPr lang="en-US" dirty="0"/>
              <a:t>   MS Excel Spreadsheet (CSV)– raw data gathering and initial visualization</a:t>
            </a:r>
          </a:p>
          <a:p>
            <a:pPr lvl="1" algn="l"/>
            <a:r>
              <a:rPr lang="en-US" sz="1400" i="1" dirty="0"/>
              <a:t>https://raw.githubusercontent.com/mgmboyd/DA-Capstone-Project/master/No%20Show%20-%20FY20%20FINAL%20DATA%20SET%20-%20FINAL%20CSV.csv</a:t>
            </a:r>
          </a:p>
          <a:p>
            <a:pPr algn="l">
              <a:buFont typeface="Arial" panose="020B0604020202020204" pitchFamily="34" charset="0"/>
              <a:buChar char="•"/>
            </a:pPr>
            <a:r>
              <a:rPr lang="en-US" dirty="0"/>
              <a:t>   Python using Google </a:t>
            </a:r>
            <a:r>
              <a:rPr lang="en-US" dirty="0" err="1"/>
              <a:t>Colab</a:t>
            </a:r>
            <a:r>
              <a:rPr lang="en-US" dirty="0"/>
              <a:t> – data cleaning, data wrangling, and exploratory data analysis</a:t>
            </a:r>
          </a:p>
          <a:p>
            <a:pPr lvl="1" algn="l"/>
            <a:r>
              <a:rPr lang="en-US" sz="1400" i="1" dirty="0"/>
              <a:t>https://colab.research.google.com/drive/1vuY1xL7i6lcFCHI0VOzsPBsz2RmCvQho#scrollTo=U-te62ktdiZ4&amp;uniqifier=1</a:t>
            </a:r>
          </a:p>
          <a:p>
            <a:pPr algn="l">
              <a:buFont typeface="Arial" panose="020B0604020202020204" pitchFamily="34" charset="0"/>
              <a:buChar char="•"/>
            </a:pPr>
            <a:r>
              <a:rPr lang="en-US" dirty="0"/>
              <a:t>   Tableau – data visualization using worksheets, dashboards, and storyboards</a:t>
            </a:r>
          </a:p>
          <a:p>
            <a:pPr algn="l">
              <a:buFont typeface="Arial" panose="020B0604020202020204" pitchFamily="34" charset="0"/>
              <a:buChar char="•"/>
            </a:pPr>
            <a:r>
              <a:rPr lang="en-US" dirty="0"/>
              <a:t>   MS PowerPoint Presentation – presentation of final data</a:t>
            </a:r>
          </a:p>
          <a:p>
            <a:pPr algn="l">
              <a:buFont typeface="Arial" panose="020B0604020202020204" pitchFamily="34" charset="0"/>
              <a:buChar char="•"/>
            </a:pPr>
            <a:r>
              <a:rPr lang="en-US" dirty="0"/>
              <a:t>    GitHub – data and file storage</a:t>
            </a:r>
          </a:p>
          <a:p>
            <a:pPr lvl="1" algn="l"/>
            <a:endParaRPr lang="en-US" dirty="0"/>
          </a:p>
        </p:txBody>
      </p:sp>
    </p:spTree>
    <p:extLst>
      <p:ext uri="{BB962C8B-B14F-4D97-AF65-F5344CB8AC3E}">
        <p14:creationId xmlns:p14="http://schemas.microsoft.com/office/powerpoint/2010/main" val="286669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459684"/>
            <a:ext cx="10058400" cy="3125510"/>
          </a:xfrm>
        </p:spPr>
        <p:txBody>
          <a:bodyPr vert="horz" lIns="91440" tIns="45720" rIns="91440" bIns="45720" rtlCol="0" anchor="b">
            <a:normAutofit/>
          </a:bodyPr>
          <a:lstStyle/>
          <a:p>
            <a:r>
              <a:rPr lang="en-US" sz="6700" b="1" i="1" dirty="0"/>
              <a:t>ANALYSIS &amp; FINDINGS</a:t>
            </a:r>
            <a:br>
              <a:rPr lang="en-US" sz="6700" b="1" i="1" dirty="0"/>
            </a:br>
            <a:r>
              <a:rPr lang="en-US" sz="6700" b="1" i="1" dirty="0"/>
              <a:t>using Python</a:t>
            </a:r>
            <a:br>
              <a:rPr lang="en-US" sz="4800" i="1" dirty="0"/>
            </a:br>
            <a:endParaRPr lang="en-US" sz="4800" i="1" dirty="0"/>
          </a:p>
        </p:txBody>
      </p:sp>
    </p:spTree>
    <p:extLst>
      <p:ext uri="{BB962C8B-B14F-4D97-AF65-F5344CB8AC3E}">
        <p14:creationId xmlns:p14="http://schemas.microsoft.com/office/powerpoint/2010/main" val="20361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3858B7-918F-4630-A982-99358598CFAF}"/>
              </a:ext>
            </a:extLst>
          </p:cNvPr>
          <p:cNvSpPr>
            <a:spLocks noGrp="1"/>
          </p:cNvSpPr>
          <p:nvPr>
            <p:ph type="title"/>
          </p:nvPr>
        </p:nvSpPr>
        <p:spPr>
          <a:xfrm>
            <a:off x="913795" y="192349"/>
            <a:ext cx="10353675" cy="969963"/>
          </a:xfrm>
        </p:spPr>
        <p:txBody>
          <a:bodyPr vert="horz" lIns="91440" tIns="45720" rIns="91440" bIns="45720" rtlCol="0" anchor="ctr">
            <a:normAutofit/>
          </a:bodyPr>
          <a:lstStyle/>
          <a:p>
            <a:r>
              <a:rPr lang="en-US" sz="4000" b="1" dirty="0">
                <a:solidFill>
                  <a:srgbClr val="FFFFFF"/>
                </a:solidFill>
              </a:rPr>
              <a:t>Occurrences by Gender</a:t>
            </a:r>
          </a:p>
        </p:txBody>
      </p:sp>
      <p:pic>
        <p:nvPicPr>
          <p:cNvPr id="5" name="Picture 2">
            <a:extLst>
              <a:ext uri="{FF2B5EF4-FFF2-40B4-BE49-F238E27FC236}">
                <a16:creationId xmlns:a16="http://schemas.microsoft.com/office/drawing/2014/main" id="{E1541B60-4946-4819-AC64-C9E916CBFD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72674" y="1834486"/>
            <a:ext cx="6449419" cy="425556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029">
            <a:extLst>
              <a:ext uri="{FF2B5EF4-FFF2-40B4-BE49-F238E27FC236}">
                <a16:creationId xmlns:a16="http://schemas.microsoft.com/office/drawing/2014/main" id="{11A2A090-B13C-479A-AD38-1F014DCC3F39}"/>
              </a:ext>
            </a:extLst>
          </p:cNvPr>
          <p:cNvSpPr>
            <a:spLocks noGrp="1"/>
          </p:cNvSpPr>
          <p:nvPr>
            <p:ph idx="1"/>
          </p:nvPr>
        </p:nvSpPr>
        <p:spPr>
          <a:xfrm>
            <a:off x="913795" y="681961"/>
            <a:ext cx="10353675" cy="1152525"/>
          </a:xfrm>
        </p:spPr>
        <p:txBody>
          <a:bodyPr anchor="ctr">
            <a:normAutofit/>
          </a:bodyPr>
          <a:lstStyle/>
          <a:p>
            <a:pPr marL="36900" indent="0" algn="ctr">
              <a:buNone/>
            </a:pPr>
            <a:r>
              <a:rPr lang="en-US" dirty="0">
                <a:solidFill>
                  <a:srgbClr val="FFFFFF"/>
                </a:solidFill>
              </a:rPr>
              <a:t>There are higher incidence of female patients that missed their appointments</a:t>
            </a:r>
          </a:p>
        </p:txBody>
      </p:sp>
    </p:spTree>
    <p:extLst>
      <p:ext uri="{BB962C8B-B14F-4D97-AF65-F5344CB8AC3E}">
        <p14:creationId xmlns:p14="http://schemas.microsoft.com/office/powerpoint/2010/main" val="79341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66B6FCD-E5CB-4800-8B28-B662935AF0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6000" y="1932172"/>
            <a:ext cx="8350125" cy="40915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2572896" y="149260"/>
            <a:ext cx="6915705" cy="1273603"/>
          </a:xfrm>
        </p:spPr>
        <p:txBody>
          <a:bodyPr anchor="ctr">
            <a:normAutofit fontScale="90000"/>
          </a:bodyPr>
          <a:lstStyle/>
          <a:p>
            <a:pPr algn="r"/>
            <a:r>
              <a:rPr lang="en-US" b="1" dirty="0">
                <a:solidFill>
                  <a:srgbClr val="FFFFFF"/>
                </a:solidFill>
              </a:rPr>
              <a:t>Occurrences by Gender and Age</a:t>
            </a:r>
          </a:p>
        </p:txBody>
      </p:sp>
      <p:sp>
        <p:nvSpPr>
          <p:cNvPr id="2054" name="Content Placeholder 2053">
            <a:extLst>
              <a:ext uri="{FF2B5EF4-FFF2-40B4-BE49-F238E27FC236}">
                <a16:creationId xmlns:a16="http://schemas.microsoft.com/office/drawing/2014/main" id="{71093672-0A05-46E2-AC47-16D731B64B96}"/>
              </a:ext>
            </a:extLst>
          </p:cNvPr>
          <p:cNvSpPr>
            <a:spLocks noGrp="1"/>
          </p:cNvSpPr>
          <p:nvPr>
            <p:ph idx="1"/>
          </p:nvPr>
        </p:nvSpPr>
        <p:spPr>
          <a:xfrm>
            <a:off x="1926944" y="658569"/>
            <a:ext cx="8805922" cy="1554485"/>
          </a:xfrm>
        </p:spPr>
        <p:txBody>
          <a:bodyPr anchor="ctr">
            <a:normAutofit/>
          </a:bodyPr>
          <a:lstStyle/>
          <a:p>
            <a:pPr marL="36900" indent="0" algn="ctr">
              <a:buNone/>
            </a:pPr>
            <a:r>
              <a:rPr lang="en-US" dirty="0">
                <a:solidFill>
                  <a:srgbClr val="FFFFFF"/>
                </a:solidFill>
              </a:rPr>
              <a:t>Female patients missed more appointments than their male counterparts across age groups with some overlap on during under 20 age group.</a:t>
            </a:r>
          </a:p>
        </p:txBody>
      </p:sp>
    </p:spTree>
    <p:extLst>
      <p:ext uri="{BB962C8B-B14F-4D97-AF65-F5344CB8AC3E}">
        <p14:creationId xmlns:p14="http://schemas.microsoft.com/office/powerpoint/2010/main" val="217756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3128623" y="0"/>
            <a:ext cx="4988879" cy="1291314"/>
          </a:xfrm>
        </p:spPr>
        <p:txBody>
          <a:bodyPr anchor="ctr">
            <a:normAutofit/>
          </a:bodyPr>
          <a:lstStyle/>
          <a:p>
            <a:pPr algn="r"/>
            <a:r>
              <a:rPr lang="en-US" sz="4000" b="1" dirty="0">
                <a:solidFill>
                  <a:srgbClr val="FFFFFF"/>
                </a:solidFill>
              </a:rPr>
              <a:t>Age</a:t>
            </a:r>
            <a:r>
              <a:rPr lang="en-US" sz="4000" dirty="0">
                <a:solidFill>
                  <a:srgbClr val="FFFFFF"/>
                </a:solidFill>
              </a:rPr>
              <a:t> </a:t>
            </a:r>
            <a:r>
              <a:rPr lang="en-US" sz="4000" b="1" dirty="0">
                <a:solidFill>
                  <a:srgbClr val="FFFFFF"/>
                </a:solidFill>
              </a:rPr>
              <a:t>Distribution</a:t>
            </a:r>
          </a:p>
        </p:txBody>
      </p:sp>
      <p:sp>
        <p:nvSpPr>
          <p:cNvPr id="3080" name="Content Placeholder 3079">
            <a:extLst>
              <a:ext uri="{FF2B5EF4-FFF2-40B4-BE49-F238E27FC236}">
                <a16:creationId xmlns:a16="http://schemas.microsoft.com/office/drawing/2014/main" id="{D23C5B8A-FCBB-4DD7-B60F-5234A2870AB5}"/>
              </a:ext>
            </a:extLst>
          </p:cNvPr>
          <p:cNvSpPr>
            <a:spLocks noGrp="1"/>
          </p:cNvSpPr>
          <p:nvPr>
            <p:ph idx="1"/>
          </p:nvPr>
        </p:nvSpPr>
        <p:spPr>
          <a:xfrm>
            <a:off x="1124289" y="645657"/>
            <a:ext cx="10062740" cy="1554485"/>
          </a:xfrm>
        </p:spPr>
        <p:txBody>
          <a:bodyPr anchor="ctr">
            <a:normAutofit/>
          </a:bodyPr>
          <a:lstStyle/>
          <a:p>
            <a:pPr marL="36900" indent="0" algn="ctr">
              <a:buNone/>
            </a:pPr>
            <a:r>
              <a:rPr lang="en-US" dirty="0">
                <a:solidFill>
                  <a:srgbClr val="FFFFFF"/>
                </a:solidFill>
              </a:rPr>
              <a:t>Age distribution is left-skewed (negative skewness).</a:t>
            </a:r>
          </a:p>
          <a:p>
            <a:pPr marL="36900" indent="0" algn="ctr">
              <a:buNone/>
            </a:pPr>
            <a:r>
              <a:rPr lang="en-US" dirty="0">
                <a:solidFill>
                  <a:srgbClr val="FFFFFF"/>
                </a:solidFill>
              </a:rPr>
              <a:t>Minimum age = 1 | Mean age = 50.12 | Maximum age= 99 | Median age = 53</a:t>
            </a:r>
          </a:p>
        </p:txBody>
      </p:sp>
      <p:pic>
        <p:nvPicPr>
          <p:cNvPr id="3" name="Picture 2">
            <a:extLst>
              <a:ext uri="{FF2B5EF4-FFF2-40B4-BE49-F238E27FC236}">
                <a16:creationId xmlns:a16="http://schemas.microsoft.com/office/drawing/2014/main" id="{517741E3-B1A6-489E-BF25-A094FDFEDCEE}"/>
              </a:ext>
            </a:extLst>
          </p:cNvPr>
          <p:cNvPicPr>
            <a:picLocks noChangeAspect="1"/>
          </p:cNvPicPr>
          <p:nvPr/>
        </p:nvPicPr>
        <p:blipFill>
          <a:blip r:embed="rId2"/>
          <a:stretch>
            <a:fillRect/>
          </a:stretch>
        </p:blipFill>
        <p:spPr>
          <a:xfrm>
            <a:off x="2683840" y="1936971"/>
            <a:ext cx="6963500" cy="4246528"/>
          </a:xfrm>
          <a:prstGeom prst="rect">
            <a:avLst/>
          </a:prstGeom>
        </p:spPr>
      </p:pic>
    </p:spTree>
    <p:extLst>
      <p:ext uri="{BB962C8B-B14F-4D97-AF65-F5344CB8AC3E}">
        <p14:creationId xmlns:p14="http://schemas.microsoft.com/office/powerpoint/2010/main" val="315226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459684"/>
            <a:ext cx="10058400" cy="3125510"/>
          </a:xfrm>
        </p:spPr>
        <p:txBody>
          <a:bodyPr vert="horz" lIns="91440" tIns="45720" rIns="91440" bIns="45720" rtlCol="0" anchor="b">
            <a:normAutofit/>
          </a:bodyPr>
          <a:lstStyle/>
          <a:p>
            <a:r>
              <a:rPr lang="en-US" sz="6700" b="1" i="1" dirty="0"/>
              <a:t>ANALYSIS &amp; FINDINGS</a:t>
            </a:r>
            <a:br>
              <a:rPr lang="en-US" sz="6700" b="1" i="1" dirty="0"/>
            </a:br>
            <a:r>
              <a:rPr lang="en-US" sz="6700" b="1" i="1" dirty="0"/>
              <a:t>using Tableau</a:t>
            </a:r>
            <a:br>
              <a:rPr lang="en-US" sz="4800" i="1" dirty="0"/>
            </a:br>
            <a:endParaRPr lang="en-US" sz="4800" i="1" dirty="0"/>
          </a:p>
        </p:txBody>
      </p:sp>
    </p:spTree>
    <p:extLst>
      <p:ext uri="{BB962C8B-B14F-4D97-AF65-F5344CB8AC3E}">
        <p14:creationId xmlns:p14="http://schemas.microsoft.com/office/powerpoint/2010/main" val="1057795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706</TotalTime>
  <Words>1138</Words>
  <Application>Microsoft Office PowerPoint</Application>
  <PresentationFormat>Widescreen</PresentationFormat>
  <Paragraphs>94</Paragraphs>
  <Slides>24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Bookman Old Style</vt:lpstr>
      <vt:lpstr>Calibri</vt:lpstr>
      <vt:lpstr>Calisto MT</vt:lpstr>
      <vt:lpstr>Noto Sans Symbols</vt:lpstr>
      <vt:lpstr>Wingdings</vt:lpstr>
      <vt:lpstr>Wingdings 2</vt:lpstr>
      <vt:lpstr>Slate</vt:lpstr>
      <vt:lpstr>PowerPoint Presentation</vt:lpstr>
      <vt:lpstr>Introduction</vt:lpstr>
      <vt:lpstr>PowerPoint Presentation</vt:lpstr>
      <vt:lpstr>PowerPoint Presentation</vt:lpstr>
      <vt:lpstr>ANALYSIS &amp; FINDINGS using Python </vt:lpstr>
      <vt:lpstr>Occurrences by Gender</vt:lpstr>
      <vt:lpstr>Occurrences by Gender and Age</vt:lpstr>
      <vt:lpstr>Age Distribution</vt:lpstr>
      <vt:lpstr>ANALYSIS &amp; FINDINGS using Tableau </vt:lpstr>
      <vt:lpstr>PowerPoint Presentation</vt:lpstr>
      <vt:lpstr>PowerPoint Presentation</vt:lpstr>
      <vt:lpstr>PowerPoint Presentation</vt:lpstr>
      <vt:lpstr>PowerPoint Presentation</vt:lpstr>
      <vt:lpstr>Financial Impact by Department </vt:lpstr>
      <vt:lpstr>No Show Rate by Month and Day of the Week</vt:lpstr>
      <vt:lpstr>No Show by Appointment Time – (Top 20 time slots)</vt:lpstr>
      <vt:lpstr>No Show Rate by month and estimated lost revenue </vt:lpstr>
      <vt:lpstr>No Show Rate by Gender and Age</vt:lpstr>
      <vt:lpstr>No Show Rate on Non-Major Holidays (&gt;70)</vt:lpstr>
      <vt:lpstr>Temp correlation with No Show rate</vt:lpstr>
      <vt:lpstr>Weather Type Correlation with No Show rate</vt:lpstr>
      <vt:lpstr>No Show Rate by PCP</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Babar, Furhan</dc:creator>
  <cp:lastModifiedBy>Grace Boyd</cp:lastModifiedBy>
  <cp:revision>31</cp:revision>
  <dcterms:created xsi:type="dcterms:W3CDTF">2020-09-12T04:12:19Z</dcterms:created>
  <dcterms:modified xsi:type="dcterms:W3CDTF">2020-09-12T16:06:51Z</dcterms:modified>
</cp:coreProperties>
</file>