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15" r:id="rId9"/>
    <p:sldId id="304" r:id="rId10"/>
    <p:sldId id="305" r:id="rId11"/>
    <p:sldId id="306" r:id="rId12"/>
    <p:sldId id="309" r:id="rId13"/>
    <p:sldId id="308" r:id="rId14"/>
    <p:sldId id="311"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1486" y="1475234"/>
            <a:ext cx="3439486" cy="2901694"/>
          </a:xfrm>
        </p:spPr>
        <p:txBody>
          <a:bodyPr anchor="b">
            <a:noAutofit/>
          </a:bodyPr>
          <a:lstStyle/>
          <a:p>
            <a:r>
              <a:rPr lang="en-US" sz="3200" dirty="0">
                <a:effectLst/>
                <a:latin typeface="Bookman Old Style" panose="02050604050505020204" pitchFamily="18" charset="0"/>
                <a:ea typeface="Calibri" panose="020F0502020204030204" pitchFamily="34" charset="0"/>
                <a:cs typeface="Calibri" panose="020F0502020204030204" pitchFamily="34" charset="0"/>
              </a:rPr>
              <a:t>Impact of Missed </a:t>
            </a:r>
            <a:r>
              <a:rPr lang="en-US" sz="3200" dirty="0">
                <a:latin typeface="Bookman Old Style" panose="02050604050505020204" pitchFamily="18" charset="0"/>
                <a:ea typeface="Calibri" panose="020F0502020204030204" pitchFamily="34" charset="0"/>
                <a:cs typeface="Calibri" panose="020F0502020204030204" pitchFamily="34" charset="0"/>
              </a:rPr>
              <a:t>A</a:t>
            </a:r>
            <a:r>
              <a:rPr lang="en-US" sz="3200" dirty="0">
                <a:effectLst/>
                <a:latin typeface="Bookman Old Style" panose="02050604050505020204" pitchFamily="18" charset="0"/>
                <a:ea typeface="Calibri" panose="020F0502020204030204" pitchFamily="34" charset="0"/>
                <a:cs typeface="Calibri" panose="020F0502020204030204" pitchFamily="34" charset="0"/>
              </a:rPr>
              <a:t>ppointments on Hospital Finances and Quality of Care</a:t>
            </a:r>
            <a:endParaRPr lang="en-US" sz="3200" dirty="0">
              <a:latin typeface="Bookman Old Style" panose="02050604050505020204" pitchFamily="18" charset="0"/>
              <a:cs typeface="Calibri" panose="020F0502020204030204" pitchFamily="34"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spcBef>
                <a:spcPts val="0"/>
              </a:spcBef>
            </a:pPr>
            <a:r>
              <a:rPr lang="en-US" sz="1600" dirty="0" err="1"/>
              <a:t>Furhan</a:t>
            </a:r>
            <a:r>
              <a:rPr lang="en-US" sz="1600" dirty="0"/>
              <a:t> Babar</a:t>
            </a:r>
          </a:p>
          <a:p>
            <a:pPr>
              <a:lnSpc>
                <a:spcPct val="100000"/>
              </a:lnSpc>
              <a:spcBef>
                <a:spcPts val="0"/>
              </a:spcBef>
            </a:pPr>
            <a:r>
              <a:rPr lang="en-US" sz="1600" dirty="0"/>
              <a:t>Mary Grace Boyd</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CA46161-FFEA-4F66-9EC3-F330B229311D}"/>
              </a:ext>
            </a:extLst>
          </p:cNvPr>
          <p:cNvPicPr>
            <a:picLocks noChangeAspect="1"/>
          </p:cNvPicPr>
          <p:nvPr/>
        </p:nvPicPr>
        <p:blipFill>
          <a:blip r:embed="rId2"/>
          <a:stretch>
            <a:fillRect/>
          </a:stretch>
        </p:blipFill>
        <p:spPr>
          <a:xfrm>
            <a:off x="1626637" y="521207"/>
            <a:ext cx="8938726" cy="5815583"/>
          </a:xfrm>
          <a:prstGeom prst="rect">
            <a:avLst/>
          </a:prstGeom>
        </p:spPr>
      </p:pic>
    </p:spTree>
    <p:extLst>
      <p:ext uri="{BB962C8B-B14F-4D97-AF65-F5344CB8AC3E}">
        <p14:creationId xmlns:p14="http://schemas.microsoft.com/office/powerpoint/2010/main" val="344853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908F0E-62E6-4263-A762-EC0C955C800C}"/>
              </a:ext>
            </a:extLst>
          </p:cNvPr>
          <p:cNvPicPr>
            <a:picLocks noChangeAspect="1"/>
          </p:cNvPicPr>
          <p:nvPr/>
        </p:nvPicPr>
        <p:blipFill>
          <a:blip r:embed="rId2"/>
          <a:stretch>
            <a:fillRect/>
          </a:stretch>
        </p:blipFill>
        <p:spPr>
          <a:xfrm>
            <a:off x="1721548" y="607479"/>
            <a:ext cx="8748903" cy="5643042"/>
          </a:xfrm>
          <a:prstGeom prst="rect">
            <a:avLst/>
          </a:prstGeom>
        </p:spPr>
      </p:pic>
    </p:spTree>
    <p:extLst>
      <p:ext uri="{BB962C8B-B14F-4D97-AF65-F5344CB8AC3E}">
        <p14:creationId xmlns:p14="http://schemas.microsoft.com/office/powerpoint/2010/main" val="188556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FCBF-23B2-43F8-B215-DBC977BAB1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D4D7CC-2721-4F84-8D66-844D18A9CA0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3031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7" name="TextBox 6">
            <a:extLst>
              <a:ext uri="{FF2B5EF4-FFF2-40B4-BE49-F238E27FC236}">
                <a16:creationId xmlns:a16="http://schemas.microsoft.com/office/drawing/2014/main" id="{E1F90578-8AAD-42B7-B6B6-153D29988A2C}"/>
              </a:ext>
            </a:extLst>
          </p:cNvPr>
          <p:cNvSpPr txBox="1"/>
          <p:nvPr/>
        </p:nvSpPr>
        <p:spPr>
          <a:xfrm>
            <a:off x="1181170" y="2163927"/>
            <a:ext cx="9890620" cy="3139321"/>
          </a:xfrm>
          <a:prstGeom prst="rect">
            <a:avLst/>
          </a:prstGeom>
          <a:noFill/>
        </p:spPr>
        <p:txBody>
          <a:bodyPr wrap="square">
            <a:spAutoFit/>
          </a:bodyPr>
          <a:lstStyle/>
          <a:p>
            <a:r>
              <a:rPr lang="en-US" dirty="0"/>
              <a:t>New York City Health + Hospitals has focused its vision, mission, and created strategic pillars to help grow and develop the health system as it continue to serve and improve health and quality of life of our community members. </a:t>
            </a:r>
          </a:p>
          <a:p>
            <a:endParaRPr lang="en-US" dirty="0"/>
          </a:p>
          <a:p>
            <a:r>
              <a:rPr lang="en-US" dirty="0"/>
              <a:t>To ensure success, Harlem Hospital Center continues to strive for excellent quality care and financial sustainability using quality improvement strategies that relies on data analytics to effectively measure outcomes.</a:t>
            </a:r>
          </a:p>
          <a:p>
            <a:endParaRPr lang="en-US" dirty="0"/>
          </a:p>
          <a:p>
            <a:r>
              <a:rPr lang="en-US" dirty="0"/>
              <a:t>Understanding baseline information on the financial impact of missed or no-show appointments and trend analysis on variables affecting these rates are vital in achieving financial sustainability and improvement of quality of care at Harlem Hospital Center.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p:txBody>
          <a:bodyPr vert="horz" lIns="91440" tIns="45720" rIns="91440" bIns="45720" rtlCol="0">
            <a:normAutofit/>
          </a:bodyPr>
          <a:lstStyle/>
          <a:p>
            <a:r>
              <a:rPr lang="en-US" dirty="0"/>
              <a:t>Data Sources</a:t>
            </a:r>
          </a:p>
        </p:txBody>
      </p:sp>
      <p:sp>
        <p:nvSpPr>
          <p:cNvPr id="3" name="Content Placeholder 2">
            <a:extLst>
              <a:ext uri="{FF2B5EF4-FFF2-40B4-BE49-F238E27FC236}">
                <a16:creationId xmlns:a16="http://schemas.microsoft.com/office/drawing/2014/main" id="{16FDDB13-511B-41A0-85B1-E9C0212B26D4}"/>
              </a:ext>
            </a:extLst>
          </p:cNvPr>
          <p:cNvSpPr>
            <a:spLocks noGrp="1"/>
          </p:cNvSpPr>
          <p:nvPr>
            <p:ph idx="1"/>
          </p:nvPr>
        </p:nvSpPr>
        <p:spPr/>
        <p:txBody>
          <a:bodyPr/>
          <a:lstStyle/>
          <a:p>
            <a:pPr marL="0" indent="0">
              <a:buNone/>
            </a:pPr>
            <a:r>
              <a:rPr lang="en-US" sz="2000" dirty="0">
                <a:effectLst/>
                <a:ea typeface="Calibri" panose="020F0502020204030204" pitchFamily="34" charset="0"/>
              </a:rPr>
              <a:t>Initial raw data on missed or no-show appointments was acquired from EPIC Reporting Work Bench for Harlem Hospital Center</a:t>
            </a:r>
            <a:endParaRPr lang="en-US" sz="2000" dirty="0"/>
          </a:p>
          <a:p>
            <a:pPr marL="0" indent="0">
              <a:buNone/>
            </a:pPr>
            <a:r>
              <a:rPr lang="en-US" sz="2000" dirty="0"/>
              <a:t>Weather data was acquired from National Oceanic and Atmospheric Administration’s (NOAA) </a:t>
            </a:r>
            <a:r>
              <a:rPr lang="fr-FR" sz="2000" b="0" i="0" dirty="0">
                <a:solidFill>
                  <a:srgbClr val="000000"/>
                </a:solidFill>
                <a:effectLst/>
              </a:rPr>
              <a:t>National Centers for Environmental Information (NCEI)</a:t>
            </a:r>
          </a:p>
          <a:p>
            <a:pPr marL="0" indent="0">
              <a:buNone/>
            </a:pPr>
            <a:endParaRPr lang="en-US" sz="2000" dirty="0"/>
          </a:p>
        </p:txBody>
      </p:sp>
    </p:spTree>
    <p:extLst>
      <p:ext uri="{BB962C8B-B14F-4D97-AF65-F5344CB8AC3E}">
        <p14:creationId xmlns:p14="http://schemas.microsoft.com/office/powerpoint/2010/main" val="16821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D81B-6213-4D6A-8BA2-CFB105EB2E1F}"/>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B8DD11E1-0652-4851-B553-FBA0281FB83C}"/>
              </a:ext>
            </a:extLst>
          </p:cNvPr>
          <p:cNvSpPr>
            <a:spLocks noGrp="1"/>
          </p:cNvSpPr>
          <p:nvPr>
            <p:ph idx="1"/>
          </p:nvPr>
        </p:nvSpPr>
        <p:spPr/>
        <p:txBody>
          <a:bodyPr/>
          <a:lstStyle/>
          <a:p>
            <a:pPr>
              <a:buFont typeface="Arial" panose="020B0604020202020204" pitchFamily="34" charset="0"/>
              <a:buChar char="•"/>
            </a:pPr>
            <a:r>
              <a:rPr lang="en-US" dirty="0"/>
              <a:t>   MS Excel Spreadsheet – raw data gathering and initial visualization</a:t>
            </a:r>
          </a:p>
          <a:p>
            <a:pPr>
              <a:buFont typeface="Arial" panose="020B0604020202020204" pitchFamily="34" charset="0"/>
              <a:buChar char="•"/>
            </a:pPr>
            <a:r>
              <a:rPr lang="en-US" dirty="0"/>
              <a:t>   Python using Google </a:t>
            </a:r>
            <a:r>
              <a:rPr lang="en-US" dirty="0" err="1"/>
              <a:t>Colab</a:t>
            </a:r>
            <a:r>
              <a:rPr lang="en-US" dirty="0"/>
              <a:t> – data cleaning, data wrangling, and exploratory data analysis</a:t>
            </a:r>
          </a:p>
          <a:p>
            <a:pPr>
              <a:buFont typeface="Arial" panose="020B0604020202020204" pitchFamily="34" charset="0"/>
              <a:buChar char="•"/>
            </a:pPr>
            <a:r>
              <a:rPr lang="en-US" dirty="0"/>
              <a:t>   Tableau – data visualization using worksheets, dashboards, and storyboards</a:t>
            </a:r>
          </a:p>
          <a:p>
            <a:pPr>
              <a:buFont typeface="Arial" panose="020B0604020202020204" pitchFamily="34" charset="0"/>
              <a:buChar char="•"/>
            </a:pPr>
            <a:r>
              <a:rPr lang="en-US" dirty="0"/>
              <a:t>   MS PowerPoint Presentation – presentation of final data</a:t>
            </a:r>
          </a:p>
        </p:txBody>
      </p:sp>
    </p:spTree>
    <p:extLst>
      <p:ext uri="{BB962C8B-B14F-4D97-AF65-F5344CB8AC3E}">
        <p14:creationId xmlns:p14="http://schemas.microsoft.com/office/powerpoint/2010/main" val="223923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6D81B-6213-4D6A-8BA2-CFB105EB2E1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i="1" dirty="0"/>
              <a:t>ANALYSIS &amp; FINDINGS</a:t>
            </a:r>
          </a:p>
        </p:txBody>
      </p:sp>
      <p:sp>
        <p:nvSpPr>
          <p:cNvPr id="41" name="Rectangle 4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1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99596C5-99FD-4F2B-B3BE-AA1C4071DD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3829" y="286779"/>
            <a:ext cx="6111551" cy="403263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dirty="0">
                <a:solidFill>
                  <a:srgbClr val="FFFFFF"/>
                </a:solidFill>
              </a:rPr>
              <a:t>Occurrence by Gender</a:t>
            </a:r>
          </a:p>
        </p:txBody>
      </p:sp>
      <p:cxnSp>
        <p:nvCxnSpPr>
          <p:cNvPr id="141" name="Straight Connector 140">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4C72B0"/>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547D1475-AE4D-4F23-AF0A-F8E2E2DE6002}"/>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There are higher incidence of female patients that missed their appointments</a:t>
            </a:r>
          </a:p>
        </p:txBody>
      </p:sp>
    </p:spTree>
    <p:extLst>
      <p:ext uri="{BB962C8B-B14F-4D97-AF65-F5344CB8AC3E}">
        <p14:creationId xmlns:p14="http://schemas.microsoft.com/office/powerpoint/2010/main" val="158246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66B6FCD-E5CB-4800-8B28-B662935AF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66914" y="643538"/>
            <a:ext cx="7259272" cy="35570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633998" y="4905301"/>
            <a:ext cx="4988879" cy="1554485"/>
          </a:xfrm>
        </p:spPr>
        <p:txBody>
          <a:bodyPr anchor="ctr">
            <a:normAutofit/>
          </a:bodyPr>
          <a:lstStyle/>
          <a:p>
            <a:pPr algn="r"/>
            <a:r>
              <a:rPr lang="en-US" sz="4000" dirty="0">
                <a:solidFill>
                  <a:srgbClr val="FFFFFF"/>
                </a:solidFill>
              </a:rPr>
              <a:t>Occurrences by Gender and Age</a:t>
            </a:r>
          </a:p>
        </p:txBody>
      </p:sp>
      <p:cxnSp>
        <p:nvCxnSpPr>
          <p:cNvPr id="77" name="Straight Connector 76">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E58F6B"/>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71093672-0A05-46E2-AC47-16D731B64B96}"/>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Female patients missed more appointments than their male counterparts across age groups with some overlap on during under 20 age group.</a:t>
            </a:r>
          </a:p>
        </p:txBody>
      </p:sp>
    </p:spTree>
    <p:extLst>
      <p:ext uri="{BB962C8B-B14F-4D97-AF65-F5344CB8AC3E}">
        <p14:creationId xmlns:p14="http://schemas.microsoft.com/office/powerpoint/2010/main" val="217756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59D8E296-BD0B-4D6D-B0FB-543035AB56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97171" y="463963"/>
            <a:ext cx="6134259" cy="3820593"/>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CFA522-BA14-4FDB-AB62-EECF19BA042F}"/>
              </a:ext>
            </a:extLst>
          </p:cNvPr>
          <p:cNvSpPr>
            <a:spLocks noGrp="1"/>
          </p:cNvSpPr>
          <p:nvPr>
            <p:ph type="title"/>
          </p:nvPr>
        </p:nvSpPr>
        <p:spPr>
          <a:xfrm>
            <a:off x="633998" y="4905301"/>
            <a:ext cx="4988879" cy="1554485"/>
          </a:xfrm>
        </p:spPr>
        <p:txBody>
          <a:bodyPr anchor="ctr">
            <a:normAutofit/>
          </a:bodyPr>
          <a:lstStyle/>
          <a:p>
            <a:pPr algn="r"/>
            <a:r>
              <a:rPr lang="en-US" sz="4000" dirty="0">
                <a:solidFill>
                  <a:srgbClr val="FFFFFF"/>
                </a:solidFill>
              </a:rPr>
              <a:t>Age Distribution</a:t>
            </a:r>
          </a:p>
        </p:txBody>
      </p:sp>
      <p:cxnSp>
        <p:nvCxnSpPr>
          <p:cNvPr id="79" name="Straight Connector 7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4C72B0"/>
            </a:solidFill>
          </a:ln>
        </p:spPr>
        <p:style>
          <a:lnRef idx="1">
            <a:schemeClr val="accent1"/>
          </a:lnRef>
          <a:fillRef idx="0">
            <a:schemeClr val="accent1"/>
          </a:fillRef>
          <a:effectRef idx="0">
            <a:schemeClr val="accent1"/>
          </a:effectRef>
          <a:fontRef idx="minor">
            <a:schemeClr val="tx1"/>
          </a:fontRef>
        </p:style>
      </p:cxnSp>
      <p:sp>
        <p:nvSpPr>
          <p:cNvPr id="3080" name="Content Placeholder 3079">
            <a:extLst>
              <a:ext uri="{FF2B5EF4-FFF2-40B4-BE49-F238E27FC236}">
                <a16:creationId xmlns:a16="http://schemas.microsoft.com/office/drawing/2014/main" id="{D23C5B8A-FCBB-4DD7-B60F-5234A2870AB5}"/>
              </a:ext>
            </a:extLst>
          </p:cNvPr>
          <p:cNvSpPr>
            <a:spLocks noGrp="1"/>
          </p:cNvSpPr>
          <p:nvPr>
            <p:ph idx="1"/>
          </p:nvPr>
        </p:nvSpPr>
        <p:spPr>
          <a:xfrm>
            <a:off x="6064301" y="4905300"/>
            <a:ext cx="5493699" cy="1554485"/>
          </a:xfrm>
        </p:spPr>
        <p:txBody>
          <a:bodyPr anchor="ctr">
            <a:normAutofit/>
          </a:bodyPr>
          <a:lstStyle/>
          <a:p>
            <a:r>
              <a:rPr lang="en-US" dirty="0">
                <a:solidFill>
                  <a:srgbClr val="FFFFFF"/>
                </a:solidFill>
              </a:rPr>
              <a:t>Age distribution is left-skewed (negative skewness).</a:t>
            </a:r>
          </a:p>
          <a:p>
            <a:r>
              <a:rPr lang="en-US" dirty="0">
                <a:solidFill>
                  <a:srgbClr val="FFFFFF"/>
                </a:solidFill>
              </a:rPr>
              <a:t>Minimum age = 1 | Mean age = 50.12 | Maximum age= 99 | Median age = 53</a:t>
            </a:r>
          </a:p>
        </p:txBody>
      </p:sp>
    </p:spTree>
    <p:extLst>
      <p:ext uri="{BB962C8B-B14F-4D97-AF65-F5344CB8AC3E}">
        <p14:creationId xmlns:p14="http://schemas.microsoft.com/office/powerpoint/2010/main" val="315226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9">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80192B-05C7-4CBA-A94F-2EAD94970243}"/>
              </a:ext>
            </a:extLst>
          </p:cNvPr>
          <p:cNvPicPr>
            <a:picLocks noChangeAspect="1"/>
          </p:cNvPicPr>
          <p:nvPr/>
        </p:nvPicPr>
        <p:blipFill>
          <a:blip r:embed="rId2"/>
          <a:stretch>
            <a:fillRect/>
          </a:stretch>
        </p:blipFill>
        <p:spPr>
          <a:xfrm>
            <a:off x="4254760" y="1315617"/>
            <a:ext cx="7717275" cy="4851918"/>
          </a:xfrm>
          <a:prstGeom prst="rect">
            <a:avLst/>
          </a:prstGeom>
        </p:spPr>
      </p:pic>
      <p:sp>
        <p:nvSpPr>
          <p:cNvPr id="37" name="Rectangle 31">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5DD36591-3C5E-4D8D-9468-482EC5565F45}"/>
              </a:ext>
            </a:extLst>
          </p:cNvPr>
          <p:cNvPicPr>
            <a:picLocks noChangeAspect="1"/>
          </p:cNvPicPr>
          <p:nvPr/>
        </p:nvPicPr>
        <p:blipFill rotWithShape="1">
          <a:blip r:embed="rId3"/>
          <a:srcRect l="13460" t="4787" r="4285"/>
          <a:stretch/>
        </p:blipFill>
        <p:spPr>
          <a:xfrm>
            <a:off x="335555" y="461394"/>
            <a:ext cx="5535730" cy="5174296"/>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4BD607F0-3B14-4F1F-AF61-E5683D7F0876}"/>
              </a:ext>
            </a:extLst>
          </p:cNvPr>
          <p:cNvSpPr/>
          <p:nvPr/>
        </p:nvSpPr>
        <p:spPr>
          <a:xfrm>
            <a:off x="6009184" y="159022"/>
            <a:ext cx="596285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By State &amp; Zip Code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084938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Franklin Gothic Book</vt:lpstr>
      <vt:lpstr>1_RetrospectVTI</vt:lpstr>
      <vt:lpstr>Impact of Missed Appointments on Hospital Finances and Quality of Care</vt:lpstr>
      <vt:lpstr>Introduction</vt:lpstr>
      <vt:lpstr>Data Sources</vt:lpstr>
      <vt:lpstr>Methodologies</vt:lpstr>
      <vt:lpstr>ANALYSIS &amp; FINDINGS</vt:lpstr>
      <vt:lpstr>Occurrence by Gender</vt:lpstr>
      <vt:lpstr>Occurrences by Gender and Age</vt:lpstr>
      <vt:lpstr>Age Distribution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Missed Appointments on Hospital Finances and Quality of Care</dc:title>
  <dc:creator>Grace Boyd</dc:creator>
  <cp:lastModifiedBy>Grace Boyd</cp:lastModifiedBy>
  <cp:revision>1</cp:revision>
  <dcterms:created xsi:type="dcterms:W3CDTF">2020-09-12T01:32:59Z</dcterms:created>
  <dcterms:modified xsi:type="dcterms:W3CDTF">2020-09-12T01:33:41Z</dcterms:modified>
</cp:coreProperties>
</file>