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4"/>
  </p:notesMasterIdLst>
  <p:sldIdLst>
    <p:sldId id="298" r:id="rId5"/>
    <p:sldId id="301" r:id="rId6"/>
    <p:sldId id="305" r:id="rId7"/>
    <p:sldId id="300" r:id="rId8"/>
    <p:sldId id="303" r:id="rId9"/>
    <p:sldId id="309" r:id="rId10"/>
    <p:sldId id="304" r:id="rId11"/>
    <p:sldId id="310" r:id="rId12"/>
    <p:sldId id="316" r:id="rId13"/>
    <p:sldId id="315" r:id="rId14"/>
    <p:sldId id="317" r:id="rId15"/>
    <p:sldId id="318" r:id="rId16"/>
    <p:sldId id="319" r:id="rId17"/>
    <p:sldId id="320" r:id="rId18"/>
    <p:sldId id="321" r:id="rId19"/>
    <p:sldId id="326" r:id="rId20"/>
    <p:sldId id="322" r:id="rId21"/>
    <p:sldId id="327" r:id="rId22"/>
    <p:sldId id="323" r:id="rId23"/>
    <p:sldId id="328" r:id="rId24"/>
    <p:sldId id="325" r:id="rId25"/>
    <p:sldId id="329" r:id="rId26"/>
    <p:sldId id="331" r:id="rId27"/>
    <p:sldId id="330" r:id="rId28"/>
    <p:sldId id="335" r:id="rId29"/>
    <p:sldId id="333" r:id="rId30"/>
    <p:sldId id="334" r:id="rId31"/>
    <p:sldId id="332" r:id="rId32"/>
    <p:sldId id="30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A872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B4598-61B2-462D-BEC1-9FA32BC9533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A73B-86D2-4CA9-B04D-BA507D4C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5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4400" dirty="0">
                <a:solidFill>
                  <a:schemeClr val="tx1"/>
                </a:solidFill>
              </a:rPr>
              <a:t>DATA ANALYTICS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Unit 3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Furhan</a:t>
            </a:r>
            <a:r>
              <a:rPr lang="en-US" sz="1600" dirty="0"/>
              <a:t> Babar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Mary </a:t>
            </a:r>
            <a:r>
              <a:rPr lang="en-US" sz="1600" dirty="0" err="1"/>
              <a:t>GraCe</a:t>
            </a:r>
            <a:r>
              <a:rPr lang="en-US" sz="1600" dirty="0"/>
              <a:t> Boyd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CE0C04-4466-4D12-AC91-3EE4AA5DE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02" r="-3" b="-3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75D73-0120-4572-BE91-43169CAA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Regression Analysis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DEE970C-651E-4137-9899-6CE244E2F9BA}"/>
              </a:ext>
            </a:extLst>
          </p:cNvPr>
          <p:cNvSpPr txBox="1"/>
          <p:nvPr/>
        </p:nvSpPr>
        <p:spPr>
          <a:xfrm>
            <a:off x="8240031" y="3874576"/>
            <a:ext cx="3416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0" dirty="0">
                <a:solidFill>
                  <a:srgbClr val="6AA94F"/>
                </a:solidFill>
                <a:effectLst/>
                <a:latin typeface="Caveat" panose="00000500000000000000" pitchFamily="2" charset="0"/>
                <a:cs typeface="Arial" panose="020B0604020202020204" pitchFamily="34" charset="0"/>
              </a:rPr>
              <a:t>Correlation between age, gender and patient service department</a:t>
            </a:r>
            <a:endParaRPr lang="en-US" sz="2400" b="0" dirty="0">
              <a:solidFill>
                <a:srgbClr val="D4D4D4"/>
              </a:solidFill>
              <a:effectLst/>
              <a:latin typeface="Caveat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4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75D73-0120-4572-BE91-43169CAA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Regression Analysis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7AFFBD-8EC3-4111-83CD-28C618127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335" y="805443"/>
            <a:ext cx="6275667" cy="52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7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8586FE-C0F4-485C-AB18-6787CB128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59" r="22339" b="2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75D73-0120-4572-BE91-43169CAA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Regression Analysis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43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75D73-0120-4572-BE91-43169CAA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Regression Analysis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804C58-1F7C-4DEF-A615-13F707EEF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335" y="1266861"/>
            <a:ext cx="6275667" cy="43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2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9670FF-4856-4152-82F9-DB179624E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09" b="1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622A3-51E3-4419-A530-E8D09D10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4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74040-D9A4-48BE-AF9B-14B01359A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23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3E8D-E93A-4C57-B29A-A7ED3C42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A0118E-E454-452F-81BA-BFD2BE788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374" y="786383"/>
            <a:ext cx="6868063" cy="53211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2103E-2C03-4753-A014-5F8B98941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80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622A3-51E3-4419-A530-E8D09D10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4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5C0EA4-B59E-44BC-9EC5-CF497F8B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69" y="877138"/>
            <a:ext cx="6553986" cy="54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7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4BFE-E2FB-4FC8-9EB1-DEDE36FA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96365-007C-40C9-87C0-DB7E8C9A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40C650-6CC5-4718-8992-DEC2EED84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49" y="1057274"/>
            <a:ext cx="6938051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25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622A3-51E3-4419-A530-E8D09D10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4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918DFB4-A9DE-45FD-9589-836AB396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55" y="640080"/>
            <a:ext cx="6583945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35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BE20-4B0C-4828-9FB6-510B5933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D1127-B5B4-4D52-B952-23E2489DB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A38E3-AC44-4C50-ACBC-3489369D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71" y="622427"/>
            <a:ext cx="6253163" cy="578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7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203D-3CFD-4319-B547-0A895EFB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908A-961B-44EA-A47F-B2E850E8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DATA BACKGROUND: Identify objectives and stakeholders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DATA ACQUISITION: Collect raw data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DATA WRANGLING: Create formalized data set through data wrangling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DATA ANALYSIS: Explore and analyze data set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 CONCLUSION: Provide conclusion </a:t>
            </a:r>
          </a:p>
        </p:txBody>
      </p:sp>
    </p:spTree>
    <p:extLst>
      <p:ext uri="{BB962C8B-B14F-4D97-AF65-F5344CB8AC3E}">
        <p14:creationId xmlns:p14="http://schemas.microsoft.com/office/powerpoint/2010/main" val="1485031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622A3-51E3-4419-A530-E8D09D10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4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26F3252-067D-4179-8522-00D3B019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10" y="645865"/>
            <a:ext cx="5881857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09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DEE5-EF2A-4AD4-BAC1-49AB03C5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E3C93-CA95-4EC6-8852-7BEAAA3E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5E7D4F-878E-45DD-972B-4F8AD27D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559" y="681608"/>
            <a:ext cx="5895975" cy="57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66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622A3-51E3-4419-A530-E8D09D10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4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2D15460-6709-4BBA-97C9-16039886F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69" y="272174"/>
            <a:ext cx="6324072" cy="61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7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B147A-BB96-42A8-B2D3-F1F708475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236" y="905933"/>
            <a:ext cx="7813532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15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6FCCF-7231-4D6E-ADAE-DDF5B17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62" y="905933"/>
            <a:ext cx="8194680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71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FDD9E17-4E23-462C-B7D4-07F29E063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525" y="905933"/>
            <a:ext cx="7196954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83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1EABF-ABA7-42E9-90B3-42FE0E30A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110" y="905933"/>
            <a:ext cx="7757783" cy="5039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4AEF0B-B78E-4951-9C4B-B7C92B1ADC6F}"/>
              </a:ext>
            </a:extLst>
          </p:cNvPr>
          <p:cNvSpPr txBox="1"/>
          <p:nvPr/>
        </p:nvSpPr>
        <p:spPr>
          <a:xfrm>
            <a:off x="5521004" y="5541706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096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96F440-349B-4B86-975C-C3E62EEFF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44" y="905933"/>
            <a:ext cx="7812515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33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C2A3B-23D8-408A-A85C-BC62D7C0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53" y="905933"/>
            <a:ext cx="9930498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24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2137-004E-4ECF-A998-37ED97CF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307B-BFC7-4F45-9336-05ED2DA7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the answers to </a:t>
            </a:r>
            <a:r>
              <a:rPr lang="en-US"/>
              <a:t>the questions</a:t>
            </a:r>
          </a:p>
        </p:txBody>
      </p:sp>
    </p:spTree>
    <p:extLst>
      <p:ext uri="{BB962C8B-B14F-4D97-AF65-F5344CB8AC3E}">
        <p14:creationId xmlns:p14="http://schemas.microsoft.com/office/powerpoint/2010/main" val="113802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6D63A9-6873-44C0-9C55-55B24616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481012"/>
            <a:ext cx="102203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7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Research 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06A7D-5366-4EE5-B913-85A3B63E5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Community acquired vs hospital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acquired</a:t>
            </a:r>
          </a:p>
          <a:p>
            <a:pPr marL="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Age correlation with infection rate</a:t>
            </a:r>
          </a:p>
          <a:p>
            <a:pPr marL="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Correlation between age, gender and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patient service department</a:t>
            </a:r>
          </a:p>
          <a:p>
            <a:pPr marL="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</a:t>
            </a: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orrelation between age, month,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 year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29B9-B845-4421-A105-9F0EE0A0DD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Length of stay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Lab related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Positive cases by zip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Number of patients by 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Patients by gender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Number of cases by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4353-6A17-4510-8D69-826CA7E9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2A79-E022-495B-907B-C124191E62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set was compiled to be submitted to the NYCHHC Central Office. Central office collects all COVID-19 data from all facilities to aggregate data for the state health department and the community.</a:t>
            </a:r>
          </a:p>
          <a:p>
            <a:r>
              <a:rPr lang="en-US" dirty="0"/>
              <a:t>The raw data included in this data set included all COVID-19 positive cases in Harlem Hospital since the beginning of 2020.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15652-20D8-495E-B041-AA8C2F59A8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Raw Data Information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i="1" dirty="0"/>
              <a:t>  36 columns | 839 rows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i="1" dirty="0"/>
              <a:t>  Mixed data types (string, integer, float)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i="1" dirty="0"/>
              <a:t>  Some columns with inconsistent data 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i="1" dirty="0"/>
              <a:t>  Redundant information within columns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i="1" dirty="0"/>
              <a:t>  Year range of admission (2018-2020)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i="1" dirty="0"/>
              <a:t>  Primarily COVID 19 positive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i="1" dirty="0"/>
              <a:t>  No negative or PUI cases</a:t>
            </a:r>
          </a:p>
        </p:txBody>
      </p:sp>
    </p:spTree>
    <p:extLst>
      <p:ext uri="{BB962C8B-B14F-4D97-AF65-F5344CB8AC3E}">
        <p14:creationId xmlns:p14="http://schemas.microsoft.com/office/powerpoint/2010/main" val="28414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4353-6A17-4510-8D69-826CA7E9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Gathering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47BA93-F208-4747-AF63-920CD333D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40" b="-1"/>
          <a:stretch/>
        </p:blipFill>
        <p:spPr>
          <a:xfrm>
            <a:off x="1333500" y="2073275"/>
            <a:ext cx="9671388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6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8093-9278-4CDB-906B-B6FF71E8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11FB9-5F93-4D0F-BD3A-1E9EA0D77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022476"/>
            <a:ext cx="10058400" cy="3937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Due to redundant and unnecessary information, some columns were dropped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545F7-4B56-42F8-BC4B-7618E408B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80" y="2486511"/>
            <a:ext cx="7391400" cy="811769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C340407-E63A-40C4-B1FD-D31133EC3BCC}"/>
              </a:ext>
            </a:extLst>
          </p:cNvPr>
          <p:cNvSpPr txBox="1">
            <a:spLocks/>
          </p:cNvSpPr>
          <p:nvPr/>
        </p:nvSpPr>
        <p:spPr>
          <a:xfrm>
            <a:off x="1066800" y="3559720"/>
            <a:ext cx="10058400" cy="3937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dirty="0"/>
              <a:t>Columns were also added to properly aggregate the data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B9DB09-9C6D-46C5-A088-A05CE0510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482" y="3973289"/>
            <a:ext cx="7391400" cy="837647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8BF927F-8301-4F6C-8ADF-4EB32CFB6227}"/>
              </a:ext>
            </a:extLst>
          </p:cNvPr>
          <p:cNvSpPr txBox="1">
            <a:spLocks/>
          </p:cNvSpPr>
          <p:nvPr/>
        </p:nvSpPr>
        <p:spPr>
          <a:xfrm>
            <a:off x="1097280" y="4930925"/>
            <a:ext cx="10058400" cy="3937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dirty="0"/>
              <a:t>Some data types were changed to ensure appropriate data analysis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C10A71-849B-4752-AAEA-2F1B175A38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223" b="2016"/>
          <a:stretch/>
        </p:blipFill>
        <p:spPr>
          <a:xfrm>
            <a:off x="2513482" y="5334206"/>
            <a:ext cx="7360920" cy="7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3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8093-9278-4CDB-906B-B6FF71E8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11FB9-5F93-4D0F-BD3A-1E9EA0D77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022476"/>
            <a:ext cx="10058400" cy="3937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Columns were sorted intended for easy viewing and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C340407-E63A-40C4-B1FD-D31133EC3BCC}"/>
              </a:ext>
            </a:extLst>
          </p:cNvPr>
          <p:cNvSpPr txBox="1">
            <a:spLocks/>
          </p:cNvSpPr>
          <p:nvPr/>
        </p:nvSpPr>
        <p:spPr>
          <a:xfrm>
            <a:off x="1066800" y="3559720"/>
            <a:ext cx="10058400" cy="3937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dirty="0"/>
              <a:t>Columns were also added to properly aggregate the data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8BF927F-8301-4F6C-8ADF-4EB32CFB6227}"/>
              </a:ext>
            </a:extLst>
          </p:cNvPr>
          <p:cNvSpPr txBox="1">
            <a:spLocks/>
          </p:cNvSpPr>
          <p:nvPr/>
        </p:nvSpPr>
        <p:spPr>
          <a:xfrm>
            <a:off x="955192" y="4048125"/>
            <a:ext cx="10058400" cy="3937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dirty="0"/>
              <a:t>Data were sorted by admit date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A3AD6-7686-4B2A-A866-4C2E8527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92" y="2400845"/>
            <a:ext cx="9639300" cy="1552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08AD2-C9B6-4ED7-BC08-AE4AC625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4420418"/>
            <a:ext cx="5448300" cy="62865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43C9944-D795-420B-A9E2-3BD2682EA2EF}"/>
              </a:ext>
            </a:extLst>
          </p:cNvPr>
          <p:cNvSpPr txBox="1">
            <a:spLocks/>
          </p:cNvSpPr>
          <p:nvPr/>
        </p:nvSpPr>
        <p:spPr>
          <a:xfrm>
            <a:off x="955192" y="5120641"/>
            <a:ext cx="10058400" cy="3937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dirty="0"/>
              <a:t>Unique values for some columns were obtained for data analysis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37AF7-1345-4BCA-A765-F85042494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929" y="5514341"/>
            <a:ext cx="47720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8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F3A7583-DEE4-4FD9-80BD-212996DA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51" y="890613"/>
            <a:ext cx="887562" cy="330616"/>
          </a:xfrm>
          <a:prstGeom prst="rect">
            <a:avLst/>
          </a:prstGeom>
        </p:spPr>
      </p:pic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CA51836-A45C-4768-941C-3FF3C7F11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8"/>
          <a:stretch/>
        </p:blipFill>
        <p:spPr>
          <a:xfrm>
            <a:off x="5425579" y="1368193"/>
            <a:ext cx="1816564" cy="906848"/>
          </a:xfrm>
          <a:prstGeom prst="rect">
            <a:avLst/>
          </a:prstGeom>
        </p:spPr>
      </p:pic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98B81-8998-42D2-87CC-04BACECEC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06" y="3771719"/>
            <a:ext cx="2091138" cy="15256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EC8BA6-56EE-4333-8C4A-9F06D2669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496" y="3421209"/>
            <a:ext cx="3148072" cy="1407142"/>
          </a:xfrm>
          <a:prstGeom prst="rect">
            <a:avLst/>
          </a:prstGeom>
        </p:spPr>
      </p:pic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AF1B860-7EC7-43C9-A159-3D1F1A056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313" y="1077729"/>
            <a:ext cx="1622498" cy="11861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9F5BA2-8C65-48A5-A606-4E741C0A4E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9364" y="2170271"/>
            <a:ext cx="3747777" cy="227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19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9EB45E-E4D2-4DCE-B9A6-76D2511C3B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888FA6-D30E-4A7B-B44D-38F479CF5C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0492C7-3D05-4252-9070-907F9CD94C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Widescreen</PresentationFormat>
  <Paragraphs>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Bookman Old Style</vt:lpstr>
      <vt:lpstr>Calibri</vt:lpstr>
      <vt:lpstr>Caveat</vt:lpstr>
      <vt:lpstr>Courier New</vt:lpstr>
      <vt:lpstr>Franklin Gothic Book</vt:lpstr>
      <vt:lpstr>Wingdings</vt:lpstr>
      <vt:lpstr>1_RetrospectVTI</vt:lpstr>
      <vt:lpstr>DATA ANALYTICS   Unit 3 Project 3</vt:lpstr>
      <vt:lpstr>Project Objectives:</vt:lpstr>
      <vt:lpstr>PowerPoint Presentation</vt:lpstr>
      <vt:lpstr>Research Questions</vt:lpstr>
      <vt:lpstr>Data Gathering</vt:lpstr>
      <vt:lpstr>Data Gathering</vt:lpstr>
      <vt:lpstr>Data Wrangling</vt:lpstr>
      <vt:lpstr>Data Wrangling</vt:lpstr>
      <vt:lpstr>PowerPoint Presentation</vt:lpstr>
      <vt:lpstr>Regression Analysis</vt:lpstr>
      <vt:lpstr>Regression Analysis</vt:lpstr>
      <vt:lpstr>Regression Analysis</vt:lpstr>
      <vt:lpstr>Regression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2020-08-14T02:34:03Z</dcterms:created>
  <dcterms:modified xsi:type="dcterms:W3CDTF">2020-08-14T02:37:57Z</dcterms:modified>
</cp:coreProperties>
</file>