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2"/>
  </p:notesMasterIdLst>
  <p:sldIdLst>
    <p:sldId id="298" r:id="rId5"/>
    <p:sldId id="305" r:id="rId6"/>
    <p:sldId id="301" r:id="rId7"/>
    <p:sldId id="336" r:id="rId8"/>
    <p:sldId id="337" r:id="rId9"/>
    <p:sldId id="339" r:id="rId10"/>
    <p:sldId id="300" r:id="rId11"/>
    <p:sldId id="303" r:id="rId12"/>
    <p:sldId id="309" r:id="rId13"/>
    <p:sldId id="304" r:id="rId14"/>
    <p:sldId id="310" r:id="rId15"/>
    <p:sldId id="316" r:id="rId16"/>
    <p:sldId id="335" r:id="rId17"/>
    <p:sldId id="332" r:id="rId18"/>
    <p:sldId id="333" r:id="rId19"/>
    <p:sldId id="334" r:id="rId20"/>
    <p:sldId id="331" r:id="rId21"/>
    <p:sldId id="320" r:id="rId22"/>
    <p:sldId id="321" r:id="rId23"/>
    <p:sldId id="326" r:id="rId24"/>
    <p:sldId id="319" r:id="rId25"/>
    <p:sldId id="343" r:id="rId26"/>
    <p:sldId id="345" r:id="rId27"/>
    <p:sldId id="344" r:id="rId28"/>
    <p:sldId id="346" r:id="rId29"/>
    <p:sldId id="315" r:id="rId30"/>
    <p:sldId id="317" r:id="rId31"/>
    <p:sldId id="348" r:id="rId32"/>
    <p:sldId id="349" r:id="rId33"/>
    <p:sldId id="350" r:id="rId34"/>
    <p:sldId id="353" r:id="rId35"/>
    <p:sldId id="351" r:id="rId36"/>
    <p:sldId id="352" r:id="rId37"/>
    <p:sldId id="347" r:id="rId38"/>
    <p:sldId id="354" r:id="rId39"/>
    <p:sldId id="355" r:id="rId40"/>
    <p:sldId id="35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A87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6995" autoAdjust="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B4598-61B2-462D-BEC1-9FA32BC9533D}"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73B-86D2-4CA9-B04D-BA507D4C2C8C}" type="slidenum">
              <a:rPr lang="en-US" smtClean="0"/>
              <a:t>‹#›</a:t>
            </a:fld>
            <a:endParaRPr lang="en-US"/>
          </a:p>
        </p:txBody>
      </p:sp>
    </p:spTree>
    <p:extLst>
      <p:ext uri="{BB962C8B-B14F-4D97-AF65-F5344CB8AC3E}">
        <p14:creationId xmlns:p14="http://schemas.microsoft.com/office/powerpoint/2010/main" val="382142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Coronaviruses are a large family of viruses, most common known types were </a:t>
            </a:r>
            <a:r>
              <a:rPr lang="en-US" b="0" i="0" dirty="0">
                <a:solidFill>
                  <a:srgbClr val="222222"/>
                </a:solidFill>
                <a:effectLst/>
                <a:latin typeface="Arial" panose="020B0604020202020204" pitchFamily="34" charset="0"/>
              </a:rPr>
              <a:t>Middle East Respiratory Syndrome (MERS) and Severe Acute Respiratory Syndrome (SARS).</a:t>
            </a:r>
            <a:r>
              <a:rPr lang="en-US" dirty="0"/>
              <a:t> </a:t>
            </a:r>
          </a:p>
        </p:txBody>
      </p:sp>
      <p:sp>
        <p:nvSpPr>
          <p:cNvPr id="4" name="Slide Number Placeholder 3"/>
          <p:cNvSpPr>
            <a:spLocks noGrp="1"/>
          </p:cNvSpPr>
          <p:nvPr>
            <p:ph type="sldNum" sz="quarter" idx="5"/>
          </p:nvPr>
        </p:nvSpPr>
        <p:spPr/>
        <p:txBody>
          <a:bodyPr/>
          <a:lstStyle/>
          <a:p>
            <a:fld id="{E2B2A73B-86D2-4CA9-B04D-BA507D4C2C8C}" type="slidenum">
              <a:rPr lang="en-US" smtClean="0"/>
              <a:t>5</a:t>
            </a:fld>
            <a:endParaRPr lang="en-US"/>
          </a:p>
        </p:txBody>
      </p:sp>
    </p:spTree>
    <p:extLst>
      <p:ext uri="{BB962C8B-B14F-4D97-AF65-F5344CB8AC3E}">
        <p14:creationId xmlns:p14="http://schemas.microsoft.com/office/powerpoint/2010/main" val="206340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Grace</a:t>
            </a:r>
          </a:p>
        </p:txBody>
      </p:sp>
      <p:sp>
        <p:nvSpPr>
          <p:cNvPr id="4" name="Slide Number Placeholder 3"/>
          <p:cNvSpPr>
            <a:spLocks noGrp="1"/>
          </p:cNvSpPr>
          <p:nvPr>
            <p:ph type="sldNum" sz="quarter" idx="5"/>
          </p:nvPr>
        </p:nvSpPr>
        <p:spPr/>
        <p:txBody>
          <a:bodyPr/>
          <a:lstStyle/>
          <a:p>
            <a:fld id="{E2B2A73B-86D2-4CA9-B04D-BA507D4C2C8C}" type="slidenum">
              <a:rPr lang="en-US" smtClean="0"/>
              <a:t>21</a:t>
            </a:fld>
            <a:endParaRPr lang="en-US"/>
          </a:p>
        </p:txBody>
      </p:sp>
    </p:spTree>
    <p:extLst>
      <p:ext uri="{BB962C8B-B14F-4D97-AF65-F5344CB8AC3E}">
        <p14:creationId xmlns:p14="http://schemas.microsoft.com/office/powerpoint/2010/main" val="200906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22</a:t>
            </a:fld>
            <a:endParaRPr lang="en-US"/>
          </a:p>
        </p:txBody>
      </p:sp>
    </p:spTree>
    <p:extLst>
      <p:ext uri="{BB962C8B-B14F-4D97-AF65-F5344CB8AC3E}">
        <p14:creationId xmlns:p14="http://schemas.microsoft.com/office/powerpoint/2010/main" val="202496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latin typeface="Calibri" panose="020F0502020204030204" pitchFamily="34" charset="0"/>
                <a:cs typeface="Calibri" panose="020F0502020204030204" pitchFamily="34" charset="0"/>
              </a:rPr>
              <a:t>We also looked at the number of days it took for each lab to process and return the result. On average it took 4 days to get the result back from the labs. The highest number of days for one patient was 42 days. LAB1930 had the quickest turnaround time. </a:t>
            </a:r>
          </a:p>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23</a:t>
            </a:fld>
            <a:endParaRPr lang="en-US"/>
          </a:p>
        </p:txBody>
      </p:sp>
    </p:spTree>
    <p:extLst>
      <p:ext uri="{BB962C8B-B14F-4D97-AF65-F5344CB8AC3E}">
        <p14:creationId xmlns:p14="http://schemas.microsoft.com/office/powerpoint/2010/main" val="3261796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24</a:t>
            </a:fld>
            <a:endParaRPr lang="en-US"/>
          </a:p>
        </p:txBody>
      </p:sp>
    </p:spTree>
    <p:extLst>
      <p:ext uri="{BB962C8B-B14F-4D97-AF65-F5344CB8AC3E}">
        <p14:creationId xmlns:p14="http://schemas.microsoft.com/office/powerpoint/2010/main" val="41995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25</a:t>
            </a:fld>
            <a:endParaRPr lang="en-US"/>
          </a:p>
        </p:txBody>
      </p:sp>
    </p:spTree>
    <p:extLst>
      <p:ext uri="{BB962C8B-B14F-4D97-AF65-F5344CB8AC3E}">
        <p14:creationId xmlns:p14="http://schemas.microsoft.com/office/powerpoint/2010/main" val="332034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33</a:t>
            </a:fld>
            <a:endParaRPr lang="en-US"/>
          </a:p>
        </p:txBody>
      </p:sp>
    </p:spTree>
    <p:extLst>
      <p:ext uri="{BB962C8B-B14F-4D97-AF65-F5344CB8AC3E}">
        <p14:creationId xmlns:p14="http://schemas.microsoft.com/office/powerpoint/2010/main" val="280891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35</a:t>
            </a:fld>
            <a:endParaRPr lang="en-US"/>
          </a:p>
        </p:txBody>
      </p:sp>
    </p:spTree>
    <p:extLst>
      <p:ext uri="{BB962C8B-B14F-4D97-AF65-F5344CB8AC3E}">
        <p14:creationId xmlns:p14="http://schemas.microsoft.com/office/powerpoint/2010/main" val="397163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36</a:t>
            </a:fld>
            <a:endParaRPr lang="en-US"/>
          </a:p>
        </p:txBody>
      </p:sp>
    </p:spTree>
    <p:extLst>
      <p:ext uri="{BB962C8B-B14F-4D97-AF65-F5344CB8AC3E}">
        <p14:creationId xmlns:p14="http://schemas.microsoft.com/office/powerpoint/2010/main" val="189625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7</a:t>
            </a:fld>
            <a:endParaRPr lang="en-US"/>
          </a:p>
        </p:txBody>
      </p:sp>
    </p:spTree>
    <p:extLst>
      <p:ext uri="{BB962C8B-B14F-4D97-AF65-F5344CB8AC3E}">
        <p14:creationId xmlns:p14="http://schemas.microsoft.com/office/powerpoint/2010/main" val="97051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lumMod val="85000"/>
                </a:schemeClr>
              </a:solidFill>
            </a:endParaRPr>
          </a:p>
        </p:txBody>
      </p:sp>
      <p:sp>
        <p:nvSpPr>
          <p:cNvPr id="4" name="Slide Number Placeholder 3"/>
          <p:cNvSpPr>
            <a:spLocks noGrp="1"/>
          </p:cNvSpPr>
          <p:nvPr>
            <p:ph type="sldNum" sz="quarter" idx="5"/>
          </p:nvPr>
        </p:nvSpPr>
        <p:spPr/>
        <p:txBody>
          <a:bodyPr/>
          <a:lstStyle/>
          <a:p>
            <a:fld id="{E2B2A73B-86D2-4CA9-B04D-BA507D4C2C8C}" type="slidenum">
              <a:rPr lang="en-US" smtClean="0"/>
              <a:t>12</a:t>
            </a:fld>
            <a:endParaRPr lang="en-US"/>
          </a:p>
        </p:txBody>
      </p:sp>
    </p:spTree>
    <p:extLst>
      <p:ext uri="{BB962C8B-B14F-4D97-AF65-F5344CB8AC3E}">
        <p14:creationId xmlns:p14="http://schemas.microsoft.com/office/powerpoint/2010/main" val="224532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1" dirty="0"/>
              <a:t>Total Male Patients – 479</a:t>
            </a:r>
          </a:p>
          <a:p>
            <a:r>
              <a:rPr lang="en-US" sz="3600" b="1" dirty="0"/>
              <a:t>Total Female Patients - 360</a:t>
            </a:r>
          </a:p>
        </p:txBody>
      </p:sp>
      <p:sp>
        <p:nvSpPr>
          <p:cNvPr id="4" name="Slide Number Placeholder 3"/>
          <p:cNvSpPr>
            <a:spLocks noGrp="1"/>
          </p:cNvSpPr>
          <p:nvPr>
            <p:ph type="sldNum" sz="quarter" idx="5"/>
          </p:nvPr>
        </p:nvSpPr>
        <p:spPr/>
        <p:txBody>
          <a:bodyPr/>
          <a:lstStyle/>
          <a:p>
            <a:fld id="{E2B2A73B-86D2-4CA9-B04D-BA507D4C2C8C}" type="slidenum">
              <a:rPr lang="en-US" smtClean="0"/>
              <a:t>13</a:t>
            </a:fld>
            <a:endParaRPr lang="en-US"/>
          </a:p>
        </p:txBody>
      </p:sp>
    </p:spTree>
    <p:extLst>
      <p:ext uri="{BB962C8B-B14F-4D97-AF65-F5344CB8AC3E}">
        <p14:creationId xmlns:p14="http://schemas.microsoft.com/office/powerpoint/2010/main" val="16750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Total Male Patients – 479</a:t>
            </a:r>
          </a:p>
          <a:p>
            <a:r>
              <a:rPr lang="en-US" sz="1200" b="1" dirty="0"/>
              <a:t>Total Female Patients – 360</a:t>
            </a:r>
          </a:p>
          <a:p>
            <a:endParaRPr lang="en-US" sz="1200" b="1" dirty="0"/>
          </a:p>
          <a:p>
            <a:r>
              <a:rPr lang="en-US" sz="1200" b="1" dirty="0"/>
              <a:t>Looking at the total number of cases per month, the frequency of cases shows that there are more male patients that were affected by COVID-19 in Harlem</a:t>
            </a:r>
          </a:p>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14</a:t>
            </a:fld>
            <a:endParaRPr lang="en-US"/>
          </a:p>
        </p:txBody>
      </p:sp>
    </p:spTree>
    <p:extLst>
      <p:ext uri="{BB962C8B-B14F-4D97-AF65-F5344CB8AC3E}">
        <p14:creationId xmlns:p14="http://schemas.microsoft.com/office/powerpoint/2010/main" val="7633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latin typeface="Calibri" panose="020F0502020204030204" pitchFamily="34" charset="0"/>
                <a:cs typeface="Calibri" panose="020F0502020204030204" pitchFamily="34" charset="0"/>
              </a:rPr>
              <a:t>The distribution bar chart concentrated on Age dimension is skewed to the left. This skewedness means that most of our patients were of age 50 + with an average age of 63. </a:t>
            </a:r>
          </a:p>
          <a:p>
            <a:r>
              <a:rPr lang="en-US" i="1" dirty="0">
                <a:latin typeface="Calibri" panose="020F0502020204030204" pitchFamily="34" charset="0"/>
                <a:cs typeface="Calibri" panose="020F0502020204030204" pitchFamily="34" charset="0"/>
              </a:rPr>
              <a:t>At the same time this chart also displays that we had two pediatrics patients with the age bracket of 11 months to 18 years of age. </a:t>
            </a:r>
          </a:p>
        </p:txBody>
      </p:sp>
      <p:sp>
        <p:nvSpPr>
          <p:cNvPr id="4" name="Slide Number Placeholder 3"/>
          <p:cNvSpPr>
            <a:spLocks noGrp="1"/>
          </p:cNvSpPr>
          <p:nvPr>
            <p:ph type="sldNum" sz="quarter" idx="5"/>
          </p:nvPr>
        </p:nvSpPr>
        <p:spPr/>
        <p:txBody>
          <a:bodyPr/>
          <a:lstStyle/>
          <a:p>
            <a:fld id="{E2B2A73B-86D2-4CA9-B04D-BA507D4C2C8C}" type="slidenum">
              <a:rPr lang="en-US" smtClean="0"/>
              <a:t>15</a:t>
            </a:fld>
            <a:endParaRPr lang="en-US"/>
          </a:p>
        </p:txBody>
      </p:sp>
    </p:spTree>
    <p:extLst>
      <p:ext uri="{BB962C8B-B14F-4D97-AF65-F5344CB8AC3E}">
        <p14:creationId xmlns:p14="http://schemas.microsoft.com/office/powerpoint/2010/main" val="290945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us that number of days a patient stayed in the hospital. Looking at the first bar from the left, we can conclude that majority of our patients who tested positive were discharged the same day and must have had mild symptoms of Covid-19. Such patients were advised to self quarantine and follow ups were made by clinical staff on regular bases. At the same time we had patients who stayed for more the two months due to high acuity of their illness. </a:t>
            </a:r>
          </a:p>
        </p:txBody>
      </p:sp>
      <p:sp>
        <p:nvSpPr>
          <p:cNvPr id="4" name="Slide Number Placeholder 3"/>
          <p:cNvSpPr>
            <a:spLocks noGrp="1"/>
          </p:cNvSpPr>
          <p:nvPr>
            <p:ph type="sldNum" sz="quarter" idx="5"/>
          </p:nvPr>
        </p:nvSpPr>
        <p:spPr/>
        <p:txBody>
          <a:bodyPr/>
          <a:lstStyle/>
          <a:p>
            <a:fld id="{E2B2A73B-86D2-4CA9-B04D-BA507D4C2C8C}" type="slidenum">
              <a:rPr lang="en-US" smtClean="0"/>
              <a:t>17</a:t>
            </a:fld>
            <a:endParaRPr lang="en-US"/>
          </a:p>
        </p:txBody>
      </p:sp>
    </p:spTree>
    <p:extLst>
      <p:ext uri="{BB962C8B-B14F-4D97-AF65-F5344CB8AC3E}">
        <p14:creationId xmlns:p14="http://schemas.microsoft.com/office/powerpoint/2010/main" val="372727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latin typeface="Calibri" panose="020F0502020204030204" pitchFamily="34" charset="0"/>
                <a:ea typeface="+mn-ea"/>
                <a:cs typeface="Calibri" panose="020F0502020204030204" pitchFamily="34" charset="0"/>
              </a:rPr>
              <a:t>A boxplot is a graph that gives you a good indication of how the values in the dataset are spread out. The interquartile range is a measure of variability, based on dividing a data set into quartiles. It contains the middle 50% of a distribution and is a robust measure of statistical dispersion. It can also be used to find outliers in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latin typeface="Calibri" panose="020F0502020204030204" pitchFamily="34" charset="0"/>
                <a:ea typeface="+mn-ea"/>
                <a:cs typeface="Calibri" panose="020F0502020204030204" pitchFamily="34" charset="0"/>
              </a:rPr>
              <a:t>The highest number of cases were reported on the 1st of April with the total of 37 cases. The median is around 17, separating the higher half from the lower half of our dataset.</a:t>
            </a:r>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18</a:t>
            </a:fld>
            <a:endParaRPr lang="en-US"/>
          </a:p>
        </p:txBody>
      </p:sp>
    </p:spTree>
    <p:extLst>
      <p:ext uri="{BB962C8B-B14F-4D97-AF65-F5344CB8AC3E}">
        <p14:creationId xmlns:p14="http://schemas.microsoft.com/office/powerpoint/2010/main" val="1255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19</a:t>
            </a:fld>
            <a:endParaRPr lang="en-US"/>
          </a:p>
        </p:txBody>
      </p:sp>
    </p:spTree>
    <p:extLst>
      <p:ext uri="{BB962C8B-B14F-4D97-AF65-F5344CB8AC3E}">
        <p14:creationId xmlns:p14="http://schemas.microsoft.com/office/powerpoint/2010/main" val="257265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92519"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5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pPr>
              <a:spcBef>
                <a:spcPts val="0"/>
              </a:spcBef>
            </a:pPr>
            <a:r>
              <a:rPr lang="en-US" sz="4400" dirty="0">
                <a:solidFill>
                  <a:schemeClr val="tx1"/>
                </a:solidFill>
              </a:rPr>
              <a:t>DATA ANALYTICS</a:t>
            </a:r>
            <a:r>
              <a:rPr lang="en-US" sz="2000" dirty="0">
                <a:solidFill>
                  <a:schemeClr val="tx1"/>
                </a:solidFill>
              </a:rPr>
              <a:t> </a:t>
            </a:r>
            <a:br>
              <a:rPr lang="en-US" sz="2000" dirty="0">
                <a:solidFill>
                  <a:schemeClr val="tx1"/>
                </a:solidFill>
              </a:rPr>
            </a:br>
            <a:br>
              <a:rPr lang="en-US" sz="4400" dirty="0">
                <a:solidFill>
                  <a:schemeClr val="tx1"/>
                </a:solidFill>
              </a:rPr>
            </a:br>
            <a:r>
              <a:rPr lang="en-US" sz="4400" dirty="0">
                <a:solidFill>
                  <a:schemeClr val="tx1"/>
                </a:solidFill>
              </a:rPr>
              <a:t>Unit 3</a:t>
            </a:r>
            <a:br>
              <a:rPr lang="en-US" sz="4400" dirty="0">
                <a:solidFill>
                  <a:schemeClr val="tx1"/>
                </a:solidFill>
              </a:rPr>
            </a:br>
            <a:r>
              <a:rPr lang="en-US" sz="4400" dirty="0">
                <a:solidFill>
                  <a:schemeClr val="tx1"/>
                </a:solidFill>
              </a:rPr>
              <a:t>Project 3</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spcBef>
                <a:spcPts val="0"/>
              </a:spcBef>
              <a:spcAft>
                <a:spcPts val="0"/>
              </a:spcAft>
            </a:pPr>
            <a:r>
              <a:rPr lang="en-US" sz="1600" dirty="0" err="1"/>
              <a:t>Furhan</a:t>
            </a:r>
            <a:r>
              <a:rPr lang="en-US" sz="1600" dirty="0"/>
              <a:t> Babar</a:t>
            </a:r>
          </a:p>
          <a:p>
            <a:pPr>
              <a:lnSpc>
                <a:spcPct val="100000"/>
              </a:lnSpc>
              <a:spcBef>
                <a:spcPts val="0"/>
              </a:spcBef>
              <a:spcAft>
                <a:spcPts val="0"/>
              </a:spcAft>
            </a:pPr>
            <a:r>
              <a:rPr lang="en-US" sz="1600" dirty="0"/>
              <a:t>Mary </a:t>
            </a:r>
            <a:r>
              <a:rPr lang="en-US" sz="1600" dirty="0" err="1"/>
              <a:t>GraCe</a:t>
            </a:r>
            <a:r>
              <a:rPr lang="en-US" sz="1600" dirty="0"/>
              <a:t> Boyd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8093-9278-4CDB-906B-B6FF71E8CB06}"/>
              </a:ext>
            </a:extLst>
          </p:cNvPr>
          <p:cNvSpPr>
            <a:spLocks noGrp="1"/>
          </p:cNvSpPr>
          <p:nvPr>
            <p:ph type="title"/>
          </p:nvPr>
        </p:nvSpPr>
        <p:spPr/>
        <p:txBody>
          <a:bodyPr/>
          <a:lstStyle/>
          <a:p>
            <a:pPr algn="ctr"/>
            <a:r>
              <a:rPr lang="en-US" dirty="0"/>
              <a:t>Data Wrangling</a:t>
            </a:r>
          </a:p>
        </p:txBody>
      </p:sp>
      <p:sp>
        <p:nvSpPr>
          <p:cNvPr id="4" name="Content Placeholder 3">
            <a:extLst>
              <a:ext uri="{FF2B5EF4-FFF2-40B4-BE49-F238E27FC236}">
                <a16:creationId xmlns:a16="http://schemas.microsoft.com/office/drawing/2014/main" id="{FCF11FB9-5F93-4D0F-BD3A-1E9EA0D77002}"/>
              </a:ext>
            </a:extLst>
          </p:cNvPr>
          <p:cNvSpPr>
            <a:spLocks noGrp="1"/>
          </p:cNvSpPr>
          <p:nvPr>
            <p:ph sz="half" idx="1"/>
          </p:nvPr>
        </p:nvSpPr>
        <p:spPr>
          <a:xfrm>
            <a:off x="1097280" y="2022476"/>
            <a:ext cx="10058400" cy="393700"/>
          </a:xfrm>
        </p:spPr>
        <p:txBody>
          <a:bodyPr>
            <a:normAutofit fontScale="92500" lnSpcReduction="10000"/>
          </a:bodyPr>
          <a:lstStyle/>
          <a:p>
            <a:pPr marL="0" indent="0" algn="ctr">
              <a:buNone/>
            </a:pPr>
            <a:r>
              <a:rPr lang="en-US" dirty="0"/>
              <a:t>Due to redundant and unnecessary information, some of the columns were dropped from the dataset</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195545F7-4B56-42F8-BC4B-7618E408BC87}"/>
              </a:ext>
            </a:extLst>
          </p:cNvPr>
          <p:cNvPicPr>
            <a:picLocks noChangeAspect="1"/>
          </p:cNvPicPr>
          <p:nvPr/>
        </p:nvPicPr>
        <p:blipFill>
          <a:blip r:embed="rId2"/>
          <a:stretch>
            <a:fillRect/>
          </a:stretch>
        </p:blipFill>
        <p:spPr>
          <a:xfrm>
            <a:off x="2430780" y="2486511"/>
            <a:ext cx="7391400" cy="811769"/>
          </a:xfrm>
          <a:prstGeom prst="rect">
            <a:avLst/>
          </a:prstGeom>
        </p:spPr>
      </p:pic>
      <p:sp>
        <p:nvSpPr>
          <p:cNvPr id="8" name="Content Placeholder 3">
            <a:extLst>
              <a:ext uri="{FF2B5EF4-FFF2-40B4-BE49-F238E27FC236}">
                <a16:creationId xmlns:a16="http://schemas.microsoft.com/office/drawing/2014/main" id="{7C340407-E63A-40C4-B1FD-D31133EC3BCC}"/>
              </a:ext>
            </a:extLst>
          </p:cNvPr>
          <p:cNvSpPr txBox="1">
            <a:spLocks/>
          </p:cNvSpPr>
          <p:nvPr/>
        </p:nvSpPr>
        <p:spPr>
          <a:xfrm>
            <a:off x="1066800" y="3559720"/>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New columns were created to properly aggregate the sum of cases by admit date</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10" name="Picture 9">
            <a:extLst>
              <a:ext uri="{FF2B5EF4-FFF2-40B4-BE49-F238E27FC236}">
                <a16:creationId xmlns:a16="http://schemas.microsoft.com/office/drawing/2014/main" id="{1BB9DB09-9C6D-46C5-A088-A05CE0510216}"/>
              </a:ext>
            </a:extLst>
          </p:cNvPr>
          <p:cNvPicPr>
            <a:picLocks noChangeAspect="1"/>
          </p:cNvPicPr>
          <p:nvPr/>
        </p:nvPicPr>
        <p:blipFill>
          <a:blip r:embed="rId3"/>
          <a:stretch>
            <a:fillRect/>
          </a:stretch>
        </p:blipFill>
        <p:spPr>
          <a:xfrm>
            <a:off x="2513482" y="3973289"/>
            <a:ext cx="7391400" cy="837647"/>
          </a:xfrm>
          <a:prstGeom prst="rect">
            <a:avLst/>
          </a:prstGeom>
        </p:spPr>
      </p:pic>
      <p:sp>
        <p:nvSpPr>
          <p:cNvPr id="12" name="Content Placeholder 3">
            <a:extLst>
              <a:ext uri="{FF2B5EF4-FFF2-40B4-BE49-F238E27FC236}">
                <a16:creationId xmlns:a16="http://schemas.microsoft.com/office/drawing/2014/main" id="{F8BF927F-8301-4F6C-8ADF-4EB32CFB6227}"/>
              </a:ext>
            </a:extLst>
          </p:cNvPr>
          <p:cNvSpPr txBox="1">
            <a:spLocks/>
          </p:cNvSpPr>
          <p:nvPr/>
        </p:nvSpPr>
        <p:spPr>
          <a:xfrm>
            <a:off x="1097280" y="4930925"/>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Some data </a:t>
            </a:r>
            <a:r>
              <a:rPr lang="en-US" b="1" u="sng" dirty="0"/>
              <a:t>type</a:t>
            </a:r>
            <a:r>
              <a:rPr lang="en-US" dirty="0"/>
              <a:t> were changed to ensure the compatibility of data with Python functions and libraries</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14" name="Picture 13">
            <a:extLst>
              <a:ext uri="{FF2B5EF4-FFF2-40B4-BE49-F238E27FC236}">
                <a16:creationId xmlns:a16="http://schemas.microsoft.com/office/drawing/2014/main" id="{3CC10A71-849B-4752-AAEA-2F1B175A38CB}"/>
              </a:ext>
            </a:extLst>
          </p:cNvPr>
          <p:cNvPicPr>
            <a:picLocks noChangeAspect="1"/>
          </p:cNvPicPr>
          <p:nvPr/>
        </p:nvPicPr>
        <p:blipFill rotWithShape="1">
          <a:blip r:embed="rId4"/>
          <a:srcRect t="69223" b="2016"/>
          <a:stretch/>
        </p:blipFill>
        <p:spPr>
          <a:xfrm>
            <a:off x="2513482" y="5334206"/>
            <a:ext cx="7360920" cy="781367"/>
          </a:xfrm>
          <a:prstGeom prst="rect">
            <a:avLst/>
          </a:prstGeom>
        </p:spPr>
      </p:pic>
    </p:spTree>
    <p:extLst>
      <p:ext uri="{BB962C8B-B14F-4D97-AF65-F5344CB8AC3E}">
        <p14:creationId xmlns:p14="http://schemas.microsoft.com/office/powerpoint/2010/main" val="158703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8093-9278-4CDB-906B-B6FF71E8CB06}"/>
              </a:ext>
            </a:extLst>
          </p:cNvPr>
          <p:cNvSpPr>
            <a:spLocks noGrp="1"/>
          </p:cNvSpPr>
          <p:nvPr>
            <p:ph type="title"/>
          </p:nvPr>
        </p:nvSpPr>
        <p:spPr/>
        <p:txBody>
          <a:bodyPr/>
          <a:lstStyle/>
          <a:p>
            <a:pPr algn="ctr"/>
            <a:r>
              <a:rPr lang="en-US" dirty="0"/>
              <a:t>Data Wrangling</a:t>
            </a:r>
          </a:p>
        </p:txBody>
      </p:sp>
      <p:sp>
        <p:nvSpPr>
          <p:cNvPr id="4" name="Content Placeholder 3">
            <a:extLst>
              <a:ext uri="{FF2B5EF4-FFF2-40B4-BE49-F238E27FC236}">
                <a16:creationId xmlns:a16="http://schemas.microsoft.com/office/drawing/2014/main" id="{FCF11FB9-5F93-4D0F-BD3A-1E9EA0D77002}"/>
              </a:ext>
            </a:extLst>
          </p:cNvPr>
          <p:cNvSpPr>
            <a:spLocks noGrp="1"/>
          </p:cNvSpPr>
          <p:nvPr>
            <p:ph sz="half" idx="1"/>
          </p:nvPr>
        </p:nvSpPr>
        <p:spPr>
          <a:xfrm>
            <a:off x="1097280" y="2022476"/>
            <a:ext cx="10058400" cy="393700"/>
          </a:xfrm>
        </p:spPr>
        <p:txBody>
          <a:bodyPr>
            <a:normAutofit fontScale="92500" lnSpcReduction="10000"/>
          </a:bodyPr>
          <a:lstStyle/>
          <a:p>
            <a:pPr marL="0" indent="0" algn="ctr">
              <a:buNone/>
            </a:pPr>
            <a:r>
              <a:rPr lang="en-US" dirty="0"/>
              <a:t>Columns were sorted in relational pattern for easy viewing and analysis</a:t>
            </a:r>
          </a:p>
          <a:p>
            <a:pPr marL="0" indent="0">
              <a:buNone/>
            </a:pPr>
            <a:endParaRPr lang="en-US" dirty="0"/>
          </a:p>
          <a:p>
            <a:pPr marL="0" indent="0">
              <a:buNone/>
            </a:pPr>
            <a:endParaRPr lang="en-US" dirty="0"/>
          </a:p>
        </p:txBody>
      </p:sp>
      <p:sp>
        <p:nvSpPr>
          <p:cNvPr id="8" name="Content Placeholder 3">
            <a:extLst>
              <a:ext uri="{FF2B5EF4-FFF2-40B4-BE49-F238E27FC236}">
                <a16:creationId xmlns:a16="http://schemas.microsoft.com/office/drawing/2014/main" id="{7C340407-E63A-40C4-B1FD-D31133EC3BCC}"/>
              </a:ext>
            </a:extLst>
          </p:cNvPr>
          <p:cNvSpPr txBox="1">
            <a:spLocks/>
          </p:cNvSpPr>
          <p:nvPr/>
        </p:nvSpPr>
        <p:spPr>
          <a:xfrm>
            <a:off x="1066800" y="3559720"/>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Columns were also added to properly aggregate the data</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sp>
        <p:nvSpPr>
          <p:cNvPr id="12" name="Content Placeholder 3">
            <a:extLst>
              <a:ext uri="{FF2B5EF4-FFF2-40B4-BE49-F238E27FC236}">
                <a16:creationId xmlns:a16="http://schemas.microsoft.com/office/drawing/2014/main" id="{F8BF927F-8301-4F6C-8ADF-4EB32CFB6227}"/>
              </a:ext>
            </a:extLst>
          </p:cNvPr>
          <p:cNvSpPr txBox="1">
            <a:spLocks/>
          </p:cNvSpPr>
          <p:nvPr/>
        </p:nvSpPr>
        <p:spPr>
          <a:xfrm>
            <a:off x="955192" y="4048125"/>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Data was sorted by admit date in ascending order to make the Head and Tail function more meaningful</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5" name="Picture 4">
            <a:extLst>
              <a:ext uri="{FF2B5EF4-FFF2-40B4-BE49-F238E27FC236}">
                <a16:creationId xmlns:a16="http://schemas.microsoft.com/office/drawing/2014/main" id="{82AA3AD6-7686-4B2A-A866-4C2E8527DA13}"/>
              </a:ext>
            </a:extLst>
          </p:cNvPr>
          <p:cNvPicPr>
            <a:picLocks noChangeAspect="1"/>
          </p:cNvPicPr>
          <p:nvPr/>
        </p:nvPicPr>
        <p:blipFill>
          <a:blip r:embed="rId2"/>
          <a:stretch>
            <a:fillRect/>
          </a:stretch>
        </p:blipFill>
        <p:spPr>
          <a:xfrm>
            <a:off x="1374292" y="2400845"/>
            <a:ext cx="9639300" cy="1552575"/>
          </a:xfrm>
          <a:prstGeom prst="rect">
            <a:avLst/>
          </a:prstGeom>
        </p:spPr>
      </p:pic>
      <p:pic>
        <p:nvPicPr>
          <p:cNvPr id="9" name="Picture 8">
            <a:extLst>
              <a:ext uri="{FF2B5EF4-FFF2-40B4-BE49-F238E27FC236}">
                <a16:creationId xmlns:a16="http://schemas.microsoft.com/office/drawing/2014/main" id="{3E808AD2-C9B6-4ED7-BC08-AE4AC62562EE}"/>
              </a:ext>
            </a:extLst>
          </p:cNvPr>
          <p:cNvPicPr>
            <a:picLocks noChangeAspect="1"/>
          </p:cNvPicPr>
          <p:nvPr/>
        </p:nvPicPr>
        <p:blipFill>
          <a:blip r:embed="rId3"/>
          <a:stretch>
            <a:fillRect/>
          </a:stretch>
        </p:blipFill>
        <p:spPr>
          <a:xfrm>
            <a:off x="3371850" y="4420418"/>
            <a:ext cx="5448300" cy="628650"/>
          </a:xfrm>
          <a:prstGeom prst="rect">
            <a:avLst/>
          </a:prstGeom>
        </p:spPr>
      </p:pic>
      <p:sp>
        <p:nvSpPr>
          <p:cNvPr id="11" name="Content Placeholder 3">
            <a:extLst>
              <a:ext uri="{FF2B5EF4-FFF2-40B4-BE49-F238E27FC236}">
                <a16:creationId xmlns:a16="http://schemas.microsoft.com/office/drawing/2014/main" id="{E43C9944-D795-420B-A9E2-3BD2682EA2EF}"/>
              </a:ext>
            </a:extLst>
          </p:cNvPr>
          <p:cNvSpPr txBox="1">
            <a:spLocks/>
          </p:cNvSpPr>
          <p:nvPr/>
        </p:nvSpPr>
        <p:spPr>
          <a:xfrm>
            <a:off x="955192" y="5120641"/>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Unique values for some columns were obtained for data analysis</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16" name="Picture 15">
            <a:extLst>
              <a:ext uri="{FF2B5EF4-FFF2-40B4-BE49-F238E27FC236}">
                <a16:creationId xmlns:a16="http://schemas.microsoft.com/office/drawing/2014/main" id="{E9037AF7-1345-4BCA-A765-F85042494AC6}"/>
              </a:ext>
            </a:extLst>
          </p:cNvPr>
          <p:cNvPicPr>
            <a:picLocks noChangeAspect="1"/>
          </p:cNvPicPr>
          <p:nvPr/>
        </p:nvPicPr>
        <p:blipFill>
          <a:blip r:embed="rId4"/>
          <a:stretch>
            <a:fillRect/>
          </a:stretch>
        </p:blipFill>
        <p:spPr>
          <a:xfrm>
            <a:off x="3807929" y="5514341"/>
            <a:ext cx="4772025" cy="638175"/>
          </a:xfrm>
          <a:prstGeom prst="rect">
            <a:avLst/>
          </a:prstGeom>
        </p:spPr>
      </p:pic>
    </p:spTree>
    <p:extLst>
      <p:ext uri="{BB962C8B-B14F-4D97-AF65-F5344CB8AC3E}">
        <p14:creationId xmlns:p14="http://schemas.microsoft.com/office/powerpoint/2010/main" val="190358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10A166-7DAE-47B5-84DB-F62BF00682A4}"/>
              </a:ext>
            </a:extLst>
          </p:cNvPr>
          <p:cNvSpPr/>
          <p:nvPr/>
        </p:nvSpPr>
        <p:spPr>
          <a:xfrm>
            <a:off x="490888" y="576989"/>
            <a:ext cx="1711691" cy="124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Freeform: Shape 72">
            <a:extLst>
              <a:ext uri="{FF2B5EF4-FFF2-40B4-BE49-F238E27FC236}">
                <a16:creationId xmlns:a16="http://schemas.microsoft.com/office/drawing/2014/main" id="{B710D853-C656-48E9-88D0-4172B9FD9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14223"/>
            <a:ext cx="1217216" cy="863632"/>
          </a:xfrm>
          <a:custGeom>
            <a:avLst/>
            <a:gdLst>
              <a:gd name="connsiteX0" fmla="*/ 0 w 1217216"/>
              <a:gd name="connsiteY0" fmla="*/ 0 h 863632"/>
              <a:gd name="connsiteX1" fmla="*/ 1217216 w 1217216"/>
              <a:gd name="connsiteY1" fmla="*/ 0 h 863632"/>
              <a:gd name="connsiteX2" fmla="*/ 1217216 w 1217216"/>
              <a:gd name="connsiteY2" fmla="*/ 863632 h 863632"/>
              <a:gd name="connsiteX3" fmla="*/ 0 w 1217216"/>
              <a:gd name="connsiteY3" fmla="*/ 863632 h 863632"/>
            </a:gdLst>
            <a:ahLst/>
            <a:cxnLst>
              <a:cxn ang="0">
                <a:pos x="connsiteX0" y="connsiteY0"/>
              </a:cxn>
              <a:cxn ang="0">
                <a:pos x="connsiteX1" y="connsiteY1"/>
              </a:cxn>
              <a:cxn ang="0">
                <a:pos x="connsiteX2" y="connsiteY2"/>
              </a:cxn>
              <a:cxn ang="0">
                <a:pos x="connsiteX3" y="connsiteY3"/>
              </a:cxn>
            </a:cxnLst>
            <a:rect l="l" t="t" r="r" b="b"/>
            <a:pathLst>
              <a:path w="1217216" h="863632">
                <a:moveTo>
                  <a:pt x="0" y="0"/>
                </a:moveTo>
                <a:lnTo>
                  <a:pt x="1217216" y="0"/>
                </a:lnTo>
                <a:lnTo>
                  <a:pt x="1217216" y="863632"/>
                </a:lnTo>
                <a:lnTo>
                  <a:pt x="0" y="8636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ight Triangle 74">
            <a:extLst>
              <a:ext uri="{FF2B5EF4-FFF2-40B4-BE49-F238E27FC236}">
                <a16:creationId xmlns:a16="http://schemas.microsoft.com/office/drawing/2014/main" id="{E1FB3D03-386F-4B20-BFF7-5A6FF3C2D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2279"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8C9D831B-1474-4A35-98F0-2826A355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ight Triangle 78">
            <a:extLst>
              <a:ext uri="{FF2B5EF4-FFF2-40B4-BE49-F238E27FC236}">
                <a16:creationId xmlns:a16="http://schemas.microsoft.com/office/drawing/2014/main" id="{FF35A874-2690-497F-80A0-03675049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9390" y="576989"/>
            <a:ext cx="1092260" cy="225432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ight Triangle 80">
            <a:extLst>
              <a:ext uri="{FF2B5EF4-FFF2-40B4-BE49-F238E27FC236}">
                <a16:creationId xmlns:a16="http://schemas.microsoft.com/office/drawing/2014/main" id="{946410AA-0894-4BBC-A1E1-6BB8EF472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3914" y="3243055"/>
            <a:ext cx="1881096" cy="109226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ight Triangle 82">
            <a:extLst>
              <a:ext uri="{FF2B5EF4-FFF2-40B4-BE49-F238E27FC236}">
                <a16:creationId xmlns:a16="http://schemas.microsoft.com/office/drawing/2014/main" id="{4F43A2AA-A3AE-43B9-B9B7-842ECCD03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482" y="975143"/>
            <a:ext cx="1092260" cy="225432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5A6B1504-B867-4CAB-81BE-8E02622E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008385" y="1918326"/>
            <a:ext cx="1290063" cy="2794309"/>
          </a:xfrm>
          <a:custGeom>
            <a:avLst/>
            <a:gdLst>
              <a:gd name="connsiteX0" fmla="*/ 0 w 1290063"/>
              <a:gd name="connsiteY0" fmla="*/ 0 h 2794309"/>
              <a:gd name="connsiteX1" fmla="*/ 0 w 1290063"/>
              <a:gd name="connsiteY1" fmla="*/ 2794309 h 2794309"/>
              <a:gd name="connsiteX2" fmla="*/ 1290063 w 1290063"/>
              <a:gd name="connsiteY2" fmla="*/ 2794309 h 2794309"/>
              <a:gd name="connsiteX3" fmla="*/ 1290063 w 1290063"/>
              <a:gd name="connsiteY3" fmla="*/ 1981621 h 2794309"/>
              <a:gd name="connsiteX4" fmla="*/ 1285152 w 1290063"/>
              <a:gd name="connsiteY4" fmla="*/ 1981621 h 2794309"/>
              <a:gd name="connsiteX5" fmla="*/ 1285152 w 1290063"/>
              <a:gd name="connsiteY5" fmla="*/ 1143487 h 2794309"/>
              <a:gd name="connsiteX6" fmla="*/ 1289647 w 1290063"/>
              <a:gd name="connsiteY6" fmla="*/ 1143487 h 2794309"/>
              <a:gd name="connsiteX7" fmla="*/ 1285152 w 1290063"/>
              <a:gd name="connsiteY7" fmla="*/ 1139501 h 2794309"/>
              <a:gd name="connsiteX8" fmla="*/ 1285152 w 1290063"/>
              <a:gd name="connsiteY8" fmla="*/ 1137511 h 2794309"/>
              <a:gd name="connsiteX9" fmla="*/ 1282907 w 1290063"/>
              <a:gd name="connsiteY9" fmla="*/ 1137511 h 279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063" h="2794309">
                <a:moveTo>
                  <a:pt x="0" y="0"/>
                </a:moveTo>
                <a:lnTo>
                  <a:pt x="0" y="2794309"/>
                </a:lnTo>
                <a:lnTo>
                  <a:pt x="1290063" y="2794309"/>
                </a:lnTo>
                <a:lnTo>
                  <a:pt x="1290063" y="1981621"/>
                </a:lnTo>
                <a:lnTo>
                  <a:pt x="1285152" y="1981621"/>
                </a:lnTo>
                <a:lnTo>
                  <a:pt x="1285152" y="1143487"/>
                </a:lnTo>
                <a:lnTo>
                  <a:pt x="1289647" y="1143487"/>
                </a:lnTo>
                <a:lnTo>
                  <a:pt x="1285152" y="1139501"/>
                </a:lnTo>
                <a:lnTo>
                  <a:pt x="1285152" y="1137511"/>
                </a:lnTo>
                <a:lnTo>
                  <a:pt x="1282907" y="1137511"/>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87" name="Right Triangle 86">
            <a:extLst>
              <a:ext uri="{FF2B5EF4-FFF2-40B4-BE49-F238E27FC236}">
                <a16:creationId xmlns:a16="http://schemas.microsoft.com/office/drawing/2014/main" id="{1F3C359C-B3DD-4FB2-A6F9-1D519B65B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2961" y="4947446"/>
            <a:ext cx="1495517" cy="1117075"/>
          </a:xfrm>
          <a:prstGeom prst="r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A23A79F9-FB31-4A52-80BE-A0AE7AEDF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00" y="2815597"/>
            <a:ext cx="3471464" cy="2557932"/>
          </a:xfrm>
          <a:custGeom>
            <a:avLst/>
            <a:gdLst>
              <a:gd name="connsiteX0" fmla="*/ 0 w 3471464"/>
              <a:gd name="connsiteY0" fmla="*/ 0 h 2557932"/>
              <a:gd name="connsiteX1" fmla="*/ 3471464 w 3471464"/>
              <a:gd name="connsiteY1" fmla="*/ 0 h 2557932"/>
              <a:gd name="connsiteX2" fmla="*/ 3471464 w 3471464"/>
              <a:gd name="connsiteY2" fmla="*/ 2557932 h 2557932"/>
              <a:gd name="connsiteX3" fmla="*/ 0 w 3471464"/>
              <a:gd name="connsiteY3" fmla="*/ 2557932 h 2557932"/>
            </a:gdLst>
            <a:ahLst/>
            <a:cxnLst>
              <a:cxn ang="0">
                <a:pos x="connsiteX0" y="connsiteY0"/>
              </a:cxn>
              <a:cxn ang="0">
                <a:pos x="connsiteX1" y="connsiteY1"/>
              </a:cxn>
              <a:cxn ang="0">
                <a:pos x="connsiteX2" y="connsiteY2"/>
              </a:cxn>
              <a:cxn ang="0">
                <a:pos x="connsiteX3" y="connsiteY3"/>
              </a:cxn>
            </a:cxnLst>
            <a:rect l="l" t="t" r="r" b="b"/>
            <a:pathLst>
              <a:path w="3471464" h="2557932">
                <a:moveTo>
                  <a:pt x="0" y="0"/>
                </a:moveTo>
                <a:lnTo>
                  <a:pt x="3471464" y="0"/>
                </a:lnTo>
                <a:lnTo>
                  <a:pt x="3471464" y="2557932"/>
                </a:lnTo>
                <a:lnTo>
                  <a:pt x="0" y="25579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DFF0A7ED-5A26-4A0B-9652-451FA648B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841" y="591489"/>
            <a:ext cx="1990594" cy="2254327"/>
          </a:xfrm>
          <a:custGeom>
            <a:avLst/>
            <a:gdLst>
              <a:gd name="connsiteX0" fmla="*/ 0 w 1990594"/>
              <a:gd name="connsiteY0" fmla="*/ 0 h 2254327"/>
              <a:gd name="connsiteX1" fmla="*/ 1990594 w 1990594"/>
              <a:gd name="connsiteY1" fmla="*/ 0 h 2254327"/>
              <a:gd name="connsiteX2" fmla="*/ 1990594 w 1990594"/>
              <a:gd name="connsiteY2" fmla="*/ 2254327 h 2254327"/>
              <a:gd name="connsiteX3" fmla="*/ 0 w 1990594"/>
              <a:gd name="connsiteY3" fmla="*/ 2254327 h 2254327"/>
            </a:gdLst>
            <a:ahLst/>
            <a:cxnLst>
              <a:cxn ang="0">
                <a:pos x="connsiteX0" y="connsiteY0"/>
              </a:cxn>
              <a:cxn ang="0">
                <a:pos x="connsiteX1" y="connsiteY1"/>
              </a:cxn>
              <a:cxn ang="0">
                <a:pos x="connsiteX2" y="connsiteY2"/>
              </a:cxn>
              <a:cxn ang="0">
                <a:pos x="connsiteX3" y="connsiteY3"/>
              </a:cxn>
            </a:cxnLst>
            <a:rect l="l" t="t" r="r" b="b"/>
            <a:pathLst>
              <a:path w="1990594" h="2254327">
                <a:moveTo>
                  <a:pt x="0" y="0"/>
                </a:moveTo>
                <a:lnTo>
                  <a:pt x="1990594" y="0"/>
                </a:lnTo>
                <a:lnTo>
                  <a:pt x="1990594" y="2254327"/>
                </a:lnTo>
                <a:lnTo>
                  <a:pt x="0" y="225432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90DE8476-E2E9-4B8F-810F-3813A8B97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11" y="962371"/>
            <a:ext cx="2134322" cy="1708909"/>
          </a:xfrm>
          <a:custGeom>
            <a:avLst/>
            <a:gdLst>
              <a:gd name="connsiteX0" fmla="*/ 0 w 2134322"/>
              <a:gd name="connsiteY0" fmla="*/ 0 h 1695306"/>
              <a:gd name="connsiteX1" fmla="*/ 2134322 w 2134322"/>
              <a:gd name="connsiteY1" fmla="*/ 0 h 1695306"/>
              <a:gd name="connsiteX2" fmla="*/ 2134322 w 2134322"/>
              <a:gd name="connsiteY2" fmla="*/ 1695306 h 1695306"/>
              <a:gd name="connsiteX3" fmla="*/ 0 w 2134322"/>
              <a:gd name="connsiteY3" fmla="*/ 1695306 h 1695306"/>
            </a:gdLst>
            <a:ahLst/>
            <a:cxnLst>
              <a:cxn ang="0">
                <a:pos x="connsiteX0" y="connsiteY0"/>
              </a:cxn>
              <a:cxn ang="0">
                <a:pos x="connsiteX1" y="connsiteY1"/>
              </a:cxn>
              <a:cxn ang="0">
                <a:pos x="connsiteX2" y="connsiteY2"/>
              </a:cxn>
              <a:cxn ang="0">
                <a:pos x="connsiteX3" y="connsiteY3"/>
              </a:cxn>
            </a:cxnLst>
            <a:rect l="l" t="t" r="r" b="b"/>
            <a:pathLst>
              <a:path w="2134322" h="1695306">
                <a:moveTo>
                  <a:pt x="0" y="0"/>
                </a:moveTo>
                <a:lnTo>
                  <a:pt x="2134322" y="0"/>
                </a:lnTo>
                <a:lnTo>
                  <a:pt x="2134322" y="1695306"/>
                </a:lnTo>
                <a:lnTo>
                  <a:pt x="0" y="16953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CCA51836-A45C-4768-941C-3FF3C7F11A89}"/>
              </a:ext>
            </a:extLst>
          </p:cNvPr>
          <p:cNvPicPr>
            <a:picLocks noChangeAspect="1"/>
          </p:cNvPicPr>
          <p:nvPr/>
        </p:nvPicPr>
        <p:blipFill rotWithShape="1">
          <a:blip r:embed="rId3"/>
          <a:srcRect l="3188"/>
          <a:stretch/>
        </p:blipFill>
        <p:spPr>
          <a:xfrm>
            <a:off x="5425579" y="1257432"/>
            <a:ext cx="1816564" cy="1168134"/>
          </a:xfrm>
          <a:prstGeom prst="rect">
            <a:avLst/>
          </a:prstGeom>
        </p:spPr>
      </p:pic>
      <p:sp>
        <p:nvSpPr>
          <p:cNvPr id="95" name="Freeform: Shape 94">
            <a:extLst>
              <a:ext uri="{FF2B5EF4-FFF2-40B4-BE49-F238E27FC236}">
                <a16:creationId xmlns:a16="http://schemas.microsoft.com/office/drawing/2014/main" id="{D60EC564-7031-487D-B737-44BCCF0A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2824899"/>
            <a:ext cx="2344059" cy="3416073"/>
          </a:xfrm>
          <a:custGeom>
            <a:avLst/>
            <a:gdLst>
              <a:gd name="connsiteX0" fmla="*/ 0 w 2344059"/>
              <a:gd name="connsiteY0" fmla="*/ 0 h 3416073"/>
              <a:gd name="connsiteX1" fmla="*/ 2344059 w 2344059"/>
              <a:gd name="connsiteY1" fmla="*/ 0 h 3416073"/>
              <a:gd name="connsiteX2" fmla="*/ 2344059 w 2344059"/>
              <a:gd name="connsiteY2" fmla="*/ 3416073 h 3416073"/>
              <a:gd name="connsiteX3" fmla="*/ 0 w 2344059"/>
              <a:gd name="connsiteY3" fmla="*/ 3416073 h 3416073"/>
            </a:gdLst>
            <a:ahLst/>
            <a:cxnLst>
              <a:cxn ang="0">
                <a:pos x="connsiteX0" y="connsiteY0"/>
              </a:cxn>
              <a:cxn ang="0">
                <a:pos x="connsiteX1" y="connsiteY1"/>
              </a:cxn>
              <a:cxn ang="0">
                <a:pos x="connsiteX2" y="connsiteY2"/>
              </a:cxn>
              <a:cxn ang="0">
                <a:pos x="connsiteX3" y="connsiteY3"/>
              </a:cxn>
            </a:cxnLst>
            <a:rect l="l" t="t" r="r" b="b"/>
            <a:pathLst>
              <a:path w="2344059" h="3416073">
                <a:moveTo>
                  <a:pt x="0" y="0"/>
                </a:moveTo>
                <a:lnTo>
                  <a:pt x="2344059" y="0"/>
                </a:lnTo>
                <a:lnTo>
                  <a:pt x="2344059" y="3416073"/>
                </a:lnTo>
                <a:lnTo>
                  <a:pt x="0" y="341607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EE698B81-8998-42D2-87CC-04BACECEC791}"/>
              </a:ext>
            </a:extLst>
          </p:cNvPr>
          <p:cNvPicPr>
            <a:picLocks noChangeAspect="1"/>
          </p:cNvPicPr>
          <p:nvPr/>
        </p:nvPicPr>
        <p:blipFill>
          <a:blip r:embed="rId4"/>
          <a:stretch>
            <a:fillRect/>
          </a:stretch>
        </p:blipFill>
        <p:spPr>
          <a:xfrm>
            <a:off x="692901" y="684709"/>
            <a:ext cx="1091665" cy="796454"/>
          </a:xfrm>
          <a:prstGeom prst="rect">
            <a:avLst/>
          </a:prstGeom>
        </p:spPr>
      </p:pic>
      <p:pic>
        <p:nvPicPr>
          <p:cNvPr id="32" name="Picture 31">
            <a:extLst>
              <a:ext uri="{FF2B5EF4-FFF2-40B4-BE49-F238E27FC236}">
                <a16:creationId xmlns:a16="http://schemas.microsoft.com/office/drawing/2014/main" id="{71EC8BA6-56EE-4333-8C4A-9F06D2669506}"/>
              </a:ext>
            </a:extLst>
          </p:cNvPr>
          <p:cNvPicPr>
            <a:picLocks noChangeAspect="1"/>
          </p:cNvPicPr>
          <p:nvPr/>
        </p:nvPicPr>
        <p:blipFill>
          <a:blip r:embed="rId5"/>
          <a:stretch>
            <a:fillRect/>
          </a:stretch>
        </p:blipFill>
        <p:spPr>
          <a:xfrm>
            <a:off x="4223796" y="3190635"/>
            <a:ext cx="3148072" cy="1838075"/>
          </a:xfrm>
          <a:prstGeom prst="rect">
            <a:avLst/>
          </a:prstGeom>
        </p:spPr>
      </p:pic>
      <p:sp>
        <p:nvSpPr>
          <p:cNvPr id="97" name="Right Triangle 96">
            <a:extLst>
              <a:ext uri="{FF2B5EF4-FFF2-40B4-BE49-F238E27FC236}">
                <a16:creationId xmlns:a16="http://schemas.microsoft.com/office/drawing/2014/main" id="{297C449B-67BB-4D99-86C4-E6ECDEA69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399032" y="5810543"/>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Freeform: Shape 98">
            <a:extLst>
              <a:ext uri="{FF2B5EF4-FFF2-40B4-BE49-F238E27FC236}">
                <a16:creationId xmlns:a16="http://schemas.microsoft.com/office/drawing/2014/main" id="{F06855A1-3939-493B-A968-91A546D8D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4633" y="635538"/>
            <a:ext cx="3837241" cy="5581640"/>
          </a:xfrm>
          <a:custGeom>
            <a:avLst/>
            <a:gdLst>
              <a:gd name="connsiteX0" fmla="*/ 0 w 3837241"/>
              <a:gd name="connsiteY0" fmla="*/ 0 h 5581640"/>
              <a:gd name="connsiteX1" fmla="*/ 3837241 w 3837241"/>
              <a:gd name="connsiteY1" fmla="*/ 0 h 5581640"/>
              <a:gd name="connsiteX2" fmla="*/ 3837241 w 3837241"/>
              <a:gd name="connsiteY2" fmla="*/ 5581640 h 5581640"/>
              <a:gd name="connsiteX3" fmla="*/ 0 w 3837241"/>
              <a:gd name="connsiteY3" fmla="*/ 5581640 h 5581640"/>
            </a:gdLst>
            <a:ahLst/>
            <a:cxnLst>
              <a:cxn ang="0">
                <a:pos x="connsiteX0" y="connsiteY0"/>
              </a:cxn>
              <a:cxn ang="0">
                <a:pos x="connsiteX1" y="connsiteY1"/>
              </a:cxn>
              <a:cxn ang="0">
                <a:pos x="connsiteX2" y="connsiteY2"/>
              </a:cxn>
              <a:cxn ang="0">
                <a:pos x="connsiteX3" y="connsiteY3"/>
              </a:cxn>
            </a:cxnLst>
            <a:rect l="l" t="t" r="r" b="b"/>
            <a:pathLst>
              <a:path w="3837241" h="5581640">
                <a:moveTo>
                  <a:pt x="0" y="0"/>
                </a:moveTo>
                <a:lnTo>
                  <a:pt x="3837241" y="0"/>
                </a:lnTo>
                <a:lnTo>
                  <a:pt x="3837241" y="5581640"/>
                </a:lnTo>
                <a:lnTo>
                  <a:pt x="0" y="558164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5AF1B860-7EC7-43C9-A159-3D1F1A0564CF}"/>
              </a:ext>
            </a:extLst>
          </p:cNvPr>
          <p:cNvPicPr>
            <a:picLocks noChangeAspect="1"/>
          </p:cNvPicPr>
          <p:nvPr/>
        </p:nvPicPr>
        <p:blipFill>
          <a:blip r:embed="rId6"/>
          <a:stretch>
            <a:fillRect/>
          </a:stretch>
        </p:blipFill>
        <p:spPr>
          <a:xfrm>
            <a:off x="3078067" y="975142"/>
            <a:ext cx="1816590" cy="1495635"/>
          </a:xfrm>
          <a:prstGeom prst="rect">
            <a:avLst/>
          </a:prstGeom>
        </p:spPr>
      </p:pic>
      <p:pic>
        <p:nvPicPr>
          <p:cNvPr id="16" name="Picture 15">
            <a:extLst>
              <a:ext uri="{FF2B5EF4-FFF2-40B4-BE49-F238E27FC236}">
                <a16:creationId xmlns:a16="http://schemas.microsoft.com/office/drawing/2014/main" id="{039F5BA2-8C65-48A5-A606-4E741C0A4E94}"/>
              </a:ext>
            </a:extLst>
          </p:cNvPr>
          <p:cNvPicPr>
            <a:picLocks noChangeAspect="1"/>
          </p:cNvPicPr>
          <p:nvPr/>
        </p:nvPicPr>
        <p:blipFill>
          <a:blip r:embed="rId7"/>
          <a:stretch>
            <a:fillRect/>
          </a:stretch>
        </p:blipFill>
        <p:spPr>
          <a:xfrm>
            <a:off x="7769364" y="1484471"/>
            <a:ext cx="3747777" cy="3889058"/>
          </a:xfrm>
          <a:prstGeom prst="rect">
            <a:avLst/>
          </a:prstGeom>
        </p:spPr>
      </p:pic>
      <p:pic>
        <p:nvPicPr>
          <p:cNvPr id="26" name="Picture 25">
            <a:extLst>
              <a:ext uri="{FF2B5EF4-FFF2-40B4-BE49-F238E27FC236}">
                <a16:creationId xmlns:a16="http://schemas.microsoft.com/office/drawing/2014/main" id="{7F3A7583-DEE4-4FD9-80BD-212996DA439F}"/>
              </a:ext>
            </a:extLst>
          </p:cNvPr>
          <p:cNvPicPr>
            <a:picLocks noChangeAspect="1"/>
          </p:cNvPicPr>
          <p:nvPr/>
        </p:nvPicPr>
        <p:blipFill>
          <a:blip r:embed="rId8"/>
          <a:stretch>
            <a:fillRect/>
          </a:stretch>
        </p:blipFill>
        <p:spPr>
          <a:xfrm>
            <a:off x="757226" y="3858768"/>
            <a:ext cx="2116966" cy="1348334"/>
          </a:xfrm>
          <a:prstGeom prst="rect">
            <a:avLst/>
          </a:prstGeom>
        </p:spPr>
      </p:pic>
      <p:sp>
        <p:nvSpPr>
          <p:cNvPr id="2" name="Rectangle 1">
            <a:extLst>
              <a:ext uri="{FF2B5EF4-FFF2-40B4-BE49-F238E27FC236}">
                <a16:creationId xmlns:a16="http://schemas.microsoft.com/office/drawing/2014/main" id="{AA903CEE-DB60-4C83-B756-E9C85C163EE3}"/>
              </a:ext>
            </a:extLst>
          </p:cNvPr>
          <p:cNvSpPr/>
          <p:nvPr/>
        </p:nvSpPr>
        <p:spPr>
          <a:xfrm>
            <a:off x="2978331" y="5547923"/>
            <a:ext cx="4706738"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rPr>
              <a:t>INFOGRAPHICS</a:t>
            </a:r>
            <a:endParaRPr lang="en-US" sz="54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401841902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1FDD9E17-4E23-462C-B7D4-07F29E063D07}"/>
              </a:ext>
            </a:extLst>
          </p:cNvPr>
          <p:cNvPicPr>
            <a:picLocks noChangeAspect="1"/>
          </p:cNvPicPr>
          <p:nvPr/>
        </p:nvPicPr>
        <p:blipFill>
          <a:blip r:embed="rId3"/>
          <a:stretch>
            <a:fillRect/>
          </a:stretch>
        </p:blipFill>
        <p:spPr>
          <a:xfrm>
            <a:off x="2422878" y="1800053"/>
            <a:ext cx="7196954" cy="4536739"/>
          </a:xfrm>
          <a:prstGeom prst="rect">
            <a:avLst/>
          </a:prstGeom>
        </p:spPr>
      </p:pic>
      <p:sp>
        <p:nvSpPr>
          <p:cNvPr id="2" name="Rectangle 1">
            <a:extLst>
              <a:ext uri="{FF2B5EF4-FFF2-40B4-BE49-F238E27FC236}">
                <a16:creationId xmlns:a16="http://schemas.microsoft.com/office/drawing/2014/main" id="{11E4287B-8544-41A1-9BC8-0F60DD77048E}"/>
              </a:ext>
            </a:extLst>
          </p:cNvPr>
          <p:cNvSpPr/>
          <p:nvPr/>
        </p:nvSpPr>
        <p:spPr>
          <a:xfrm>
            <a:off x="2874220" y="698966"/>
            <a:ext cx="644355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Visit Count by Gender</a:t>
            </a:r>
          </a:p>
        </p:txBody>
      </p:sp>
    </p:spTree>
    <p:extLst>
      <p:ext uri="{BB962C8B-B14F-4D97-AF65-F5344CB8AC3E}">
        <p14:creationId xmlns:p14="http://schemas.microsoft.com/office/powerpoint/2010/main" val="342278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FC2A3B-23D8-408A-A85C-BC62D7C00D58}"/>
              </a:ext>
            </a:extLst>
          </p:cNvPr>
          <p:cNvPicPr>
            <a:picLocks noChangeAspect="1"/>
          </p:cNvPicPr>
          <p:nvPr/>
        </p:nvPicPr>
        <p:blipFill>
          <a:blip r:embed="rId3"/>
          <a:stretch>
            <a:fillRect/>
          </a:stretch>
        </p:blipFill>
        <p:spPr>
          <a:xfrm>
            <a:off x="1146752" y="1297064"/>
            <a:ext cx="9930498" cy="5039728"/>
          </a:xfrm>
          <a:prstGeom prst="rect">
            <a:avLst/>
          </a:prstGeom>
        </p:spPr>
      </p:pic>
      <p:sp>
        <p:nvSpPr>
          <p:cNvPr id="6" name="Rectangle 5">
            <a:extLst>
              <a:ext uri="{FF2B5EF4-FFF2-40B4-BE49-F238E27FC236}">
                <a16:creationId xmlns:a16="http://schemas.microsoft.com/office/drawing/2014/main" id="{F2011B9C-6565-453E-BC40-BB4B8C9F7AD1}"/>
              </a:ext>
            </a:extLst>
          </p:cNvPr>
          <p:cNvSpPr/>
          <p:nvPr/>
        </p:nvSpPr>
        <p:spPr>
          <a:xfrm>
            <a:off x="2890222" y="444268"/>
            <a:ext cx="644355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Visit Count by Gender</a:t>
            </a:r>
          </a:p>
        </p:txBody>
      </p:sp>
    </p:spTree>
    <p:extLst>
      <p:ext uri="{BB962C8B-B14F-4D97-AF65-F5344CB8AC3E}">
        <p14:creationId xmlns:p14="http://schemas.microsoft.com/office/powerpoint/2010/main" val="180392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2C1EABF-ABA7-42E9-90B3-42FE0E30AFC1}"/>
              </a:ext>
            </a:extLst>
          </p:cNvPr>
          <p:cNvPicPr>
            <a:picLocks noChangeAspect="1"/>
          </p:cNvPicPr>
          <p:nvPr/>
        </p:nvPicPr>
        <p:blipFill>
          <a:blip r:embed="rId3"/>
          <a:stretch>
            <a:fillRect/>
          </a:stretch>
        </p:blipFill>
        <p:spPr>
          <a:xfrm>
            <a:off x="2217108" y="1726163"/>
            <a:ext cx="7757783" cy="4434102"/>
          </a:xfrm>
          <a:prstGeom prst="rect">
            <a:avLst/>
          </a:prstGeom>
        </p:spPr>
      </p:pic>
      <p:sp>
        <p:nvSpPr>
          <p:cNvPr id="5" name="TextBox 4">
            <a:extLst>
              <a:ext uri="{FF2B5EF4-FFF2-40B4-BE49-F238E27FC236}">
                <a16:creationId xmlns:a16="http://schemas.microsoft.com/office/drawing/2014/main" id="{5D4AEF0B-B78E-4951-9C4B-B7C92B1ADC6F}"/>
              </a:ext>
            </a:extLst>
          </p:cNvPr>
          <p:cNvSpPr txBox="1"/>
          <p:nvPr/>
        </p:nvSpPr>
        <p:spPr>
          <a:xfrm>
            <a:off x="5427697" y="5872895"/>
            <a:ext cx="2143125" cy="461665"/>
          </a:xfrm>
          <a:prstGeom prst="rect">
            <a:avLst/>
          </a:prstGeom>
          <a:noFill/>
        </p:spPr>
        <p:txBody>
          <a:bodyPr wrap="square" rtlCol="0">
            <a:spAutoFit/>
          </a:bodyPr>
          <a:lstStyle/>
          <a:p>
            <a:pPr algn="ctr"/>
            <a:r>
              <a:rPr lang="en-US" sz="2400" b="1" dirty="0"/>
              <a:t>AGE</a:t>
            </a:r>
            <a:endParaRPr lang="en-US" b="1" dirty="0"/>
          </a:p>
        </p:txBody>
      </p:sp>
      <p:sp>
        <p:nvSpPr>
          <p:cNvPr id="7" name="Rectangle 6">
            <a:extLst>
              <a:ext uri="{FF2B5EF4-FFF2-40B4-BE49-F238E27FC236}">
                <a16:creationId xmlns:a16="http://schemas.microsoft.com/office/drawing/2014/main" id="{BADE2B9E-835D-4F7D-9D7C-3C5DEBD6F47E}"/>
              </a:ext>
            </a:extLst>
          </p:cNvPr>
          <p:cNvSpPr/>
          <p:nvPr/>
        </p:nvSpPr>
        <p:spPr>
          <a:xfrm>
            <a:off x="3385713" y="698966"/>
            <a:ext cx="5420587"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Left Skewed (Age)</a:t>
            </a:r>
          </a:p>
        </p:txBody>
      </p:sp>
    </p:spTree>
    <p:extLst>
      <p:ext uri="{BB962C8B-B14F-4D97-AF65-F5344CB8AC3E}">
        <p14:creationId xmlns:p14="http://schemas.microsoft.com/office/powerpoint/2010/main" val="384109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C96F440-349B-4B86-975C-C3E62EEFF7DB}"/>
              </a:ext>
            </a:extLst>
          </p:cNvPr>
          <p:cNvPicPr>
            <a:picLocks noChangeAspect="1"/>
          </p:cNvPicPr>
          <p:nvPr/>
        </p:nvPicPr>
        <p:blipFill>
          <a:blip r:embed="rId2"/>
          <a:stretch>
            <a:fillRect/>
          </a:stretch>
        </p:blipFill>
        <p:spPr>
          <a:xfrm>
            <a:off x="2873829" y="1912776"/>
            <a:ext cx="6335485" cy="4139018"/>
          </a:xfrm>
          <a:prstGeom prst="rect">
            <a:avLst/>
          </a:prstGeom>
        </p:spPr>
      </p:pic>
      <p:sp>
        <p:nvSpPr>
          <p:cNvPr id="6" name="Rectangle 5">
            <a:extLst>
              <a:ext uri="{FF2B5EF4-FFF2-40B4-BE49-F238E27FC236}">
                <a16:creationId xmlns:a16="http://schemas.microsoft.com/office/drawing/2014/main" id="{25367CA5-6AE3-4979-A3D1-C5D412866AE9}"/>
              </a:ext>
            </a:extLst>
          </p:cNvPr>
          <p:cNvSpPr/>
          <p:nvPr/>
        </p:nvSpPr>
        <p:spPr>
          <a:xfrm>
            <a:off x="2976115" y="698966"/>
            <a:ext cx="6239786"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Length of Stay &amp; Age</a:t>
            </a:r>
          </a:p>
        </p:txBody>
      </p:sp>
    </p:spTree>
    <p:extLst>
      <p:ext uri="{BB962C8B-B14F-4D97-AF65-F5344CB8AC3E}">
        <p14:creationId xmlns:p14="http://schemas.microsoft.com/office/powerpoint/2010/main" val="191793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ECB147A-BB96-42A8-B2D3-F1F7084752C6}"/>
              </a:ext>
            </a:extLst>
          </p:cNvPr>
          <p:cNvPicPr>
            <a:picLocks noChangeAspect="1"/>
          </p:cNvPicPr>
          <p:nvPr/>
        </p:nvPicPr>
        <p:blipFill>
          <a:blip r:embed="rId3"/>
          <a:stretch>
            <a:fillRect/>
          </a:stretch>
        </p:blipFill>
        <p:spPr>
          <a:xfrm>
            <a:off x="1418253" y="1297064"/>
            <a:ext cx="9582539" cy="5039728"/>
          </a:xfrm>
          <a:prstGeom prst="rect">
            <a:avLst/>
          </a:prstGeom>
        </p:spPr>
      </p:pic>
      <p:sp>
        <p:nvSpPr>
          <p:cNvPr id="2" name="Rectangle 1">
            <a:extLst>
              <a:ext uri="{FF2B5EF4-FFF2-40B4-BE49-F238E27FC236}">
                <a16:creationId xmlns:a16="http://schemas.microsoft.com/office/drawing/2014/main" id="{DE8C1705-E658-4C7E-B0E8-828F3FE5E2A9}"/>
              </a:ext>
            </a:extLst>
          </p:cNvPr>
          <p:cNvSpPr/>
          <p:nvPr/>
        </p:nvSpPr>
        <p:spPr>
          <a:xfrm>
            <a:off x="2858897" y="527623"/>
            <a:ext cx="6474208" cy="769441"/>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LOS by number of patients</a:t>
            </a:r>
          </a:p>
        </p:txBody>
      </p:sp>
    </p:spTree>
    <p:extLst>
      <p:ext uri="{BB962C8B-B14F-4D97-AF65-F5344CB8AC3E}">
        <p14:creationId xmlns:p14="http://schemas.microsoft.com/office/powerpoint/2010/main" val="210451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6622A3-51E3-4419-A530-E8D09D101432}"/>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5400" dirty="0"/>
              <a:t>BOX PLOT</a:t>
            </a:r>
          </a:p>
        </p:txBody>
      </p:sp>
      <p:cxnSp>
        <p:nvCxnSpPr>
          <p:cNvPr id="19" name="Straight Connector 18">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DA1E3A-9483-4196-BD11-086BBF196008}"/>
              </a:ext>
            </a:extLst>
          </p:cNvPr>
          <p:cNvSpPr txBox="1"/>
          <p:nvPr/>
        </p:nvSpPr>
        <p:spPr>
          <a:xfrm>
            <a:off x="8185922" y="4014298"/>
            <a:ext cx="3383280" cy="1323439"/>
          </a:xfrm>
          <a:prstGeom prst="rect">
            <a:avLst/>
          </a:prstGeom>
          <a:noFill/>
        </p:spPr>
        <p:txBody>
          <a:bodyPr wrap="square" rtlCol="0">
            <a:spAutoFit/>
          </a:bodyPr>
          <a:lstStyle/>
          <a:p>
            <a:r>
              <a:rPr lang="en-US" sz="2000" i="1" dirty="0">
                <a:solidFill>
                  <a:schemeClr val="bg1"/>
                </a:solidFill>
              </a:rPr>
              <a:t>What was the highest number, average and least number of cases reported in a day? </a:t>
            </a:r>
          </a:p>
        </p:txBody>
      </p:sp>
      <p:pic>
        <p:nvPicPr>
          <p:cNvPr id="7" name="Picture 6">
            <a:extLst>
              <a:ext uri="{FF2B5EF4-FFF2-40B4-BE49-F238E27FC236}">
                <a16:creationId xmlns:a16="http://schemas.microsoft.com/office/drawing/2014/main" id="{3AE5D307-6C57-442F-9D96-36889C8089AA}"/>
              </a:ext>
            </a:extLst>
          </p:cNvPr>
          <p:cNvPicPr>
            <a:picLocks noChangeAspect="1"/>
          </p:cNvPicPr>
          <p:nvPr/>
        </p:nvPicPr>
        <p:blipFill>
          <a:blip r:embed="rId3"/>
          <a:stretch>
            <a:fillRect/>
          </a:stretch>
        </p:blipFill>
        <p:spPr>
          <a:xfrm>
            <a:off x="3175" y="1209040"/>
            <a:ext cx="7470912" cy="5191760"/>
          </a:xfrm>
          <a:prstGeom prst="rect">
            <a:avLst/>
          </a:prstGeom>
        </p:spPr>
      </p:pic>
      <p:pic>
        <p:nvPicPr>
          <p:cNvPr id="8" name="Picture 7">
            <a:extLst>
              <a:ext uri="{FF2B5EF4-FFF2-40B4-BE49-F238E27FC236}">
                <a16:creationId xmlns:a16="http://schemas.microsoft.com/office/drawing/2014/main" id="{5EF44B19-303C-44D1-A5C1-7652968A6458}"/>
              </a:ext>
            </a:extLst>
          </p:cNvPr>
          <p:cNvPicPr>
            <a:picLocks noChangeAspect="1"/>
          </p:cNvPicPr>
          <p:nvPr/>
        </p:nvPicPr>
        <p:blipFill>
          <a:blip r:embed="rId4"/>
          <a:stretch>
            <a:fillRect/>
          </a:stretch>
        </p:blipFill>
        <p:spPr>
          <a:xfrm>
            <a:off x="2643256" y="787683"/>
            <a:ext cx="2190750" cy="485775"/>
          </a:xfrm>
          <a:prstGeom prst="rect">
            <a:avLst/>
          </a:prstGeom>
        </p:spPr>
      </p:pic>
      <p:cxnSp>
        <p:nvCxnSpPr>
          <p:cNvPr id="10" name="Straight Arrow Connector 9">
            <a:extLst>
              <a:ext uri="{FF2B5EF4-FFF2-40B4-BE49-F238E27FC236}">
                <a16:creationId xmlns:a16="http://schemas.microsoft.com/office/drawing/2014/main" id="{AF46DBA7-C1B6-4C56-B6AD-E80E8783713D}"/>
              </a:ext>
            </a:extLst>
          </p:cNvPr>
          <p:cNvCxnSpPr>
            <a:cxnSpLocks/>
          </p:cNvCxnSpPr>
          <p:nvPr/>
        </p:nvCxnSpPr>
        <p:spPr>
          <a:xfrm>
            <a:off x="2245360" y="1503680"/>
            <a:ext cx="29362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3CFFC51-A25A-4B7D-8126-0F1D893EA805}"/>
              </a:ext>
            </a:extLst>
          </p:cNvPr>
          <p:cNvPicPr>
            <a:picLocks noChangeAspect="1"/>
          </p:cNvPicPr>
          <p:nvPr/>
        </p:nvPicPr>
        <p:blipFill>
          <a:blip r:embed="rId5"/>
          <a:stretch>
            <a:fillRect/>
          </a:stretch>
        </p:blipFill>
        <p:spPr>
          <a:xfrm>
            <a:off x="740615" y="2107034"/>
            <a:ext cx="1076325" cy="276225"/>
          </a:xfrm>
          <a:prstGeom prst="rect">
            <a:avLst/>
          </a:prstGeom>
        </p:spPr>
      </p:pic>
      <p:pic>
        <p:nvPicPr>
          <p:cNvPr id="16" name="Picture 15">
            <a:extLst>
              <a:ext uri="{FF2B5EF4-FFF2-40B4-BE49-F238E27FC236}">
                <a16:creationId xmlns:a16="http://schemas.microsoft.com/office/drawing/2014/main" id="{2A548745-4978-463A-B063-C2138FA10C51}"/>
              </a:ext>
            </a:extLst>
          </p:cNvPr>
          <p:cNvPicPr>
            <a:picLocks noChangeAspect="1"/>
          </p:cNvPicPr>
          <p:nvPr/>
        </p:nvPicPr>
        <p:blipFill>
          <a:blip r:embed="rId6"/>
          <a:stretch>
            <a:fillRect/>
          </a:stretch>
        </p:blipFill>
        <p:spPr>
          <a:xfrm>
            <a:off x="6350137" y="2126719"/>
            <a:ext cx="1123950" cy="228600"/>
          </a:xfrm>
          <a:prstGeom prst="rect">
            <a:avLst/>
          </a:prstGeom>
        </p:spPr>
      </p:pic>
      <p:pic>
        <p:nvPicPr>
          <p:cNvPr id="18" name="Picture 17">
            <a:extLst>
              <a:ext uri="{FF2B5EF4-FFF2-40B4-BE49-F238E27FC236}">
                <a16:creationId xmlns:a16="http://schemas.microsoft.com/office/drawing/2014/main" id="{1CF19774-E769-4244-A526-E2ACAB5603AB}"/>
              </a:ext>
            </a:extLst>
          </p:cNvPr>
          <p:cNvPicPr>
            <a:picLocks noChangeAspect="1"/>
          </p:cNvPicPr>
          <p:nvPr/>
        </p:nvPicPr>
        <p:blipFill>
          <a:blip r:embed="rId7"/>
          <a:stretch>
            <a:fillRect/>
          </a:stretch>
        </p:blipFill>
        <p:spPr>
          <a:xfrm>
            <a:off x="5740605" y="1576602"/>
            <a:ext cx="809625" cy="209550"/>
          </a:xfrm>
          <a:prstGeom prst="rect">
            <a:avLst/>
          </a:prstGeom>
        </p:spPr>
      </p:pic>
      <p:cxnSp>
        <p:nvCxnSpPr>
          <p:cNvPr id="21" name="Straight Arrow Connector 20">
            <a:extLst>
              <a:ext uri="{FF2B5EF4-FFF2-40B4-BE49-F238E27FC236}">
                <a16:creationId xmlns:a16="http://schemas.microsoft.com/office/drawing/2014/main" id="{BB60E934-583D-41B4-A2DF-570D150F3CE1}"/>
              </a:ext>
            </a:extLst>
          </p:cNvPr>
          <p:cNvCxnSpPr/>
          <p:nvPr/>
        </p:nvCxnSpPr>
        <p:spPr>
          <a:xfrm flipH="1">
            <a:off x="4013200" y="1889760"/>
            <a:ext cx="1770823" cy="104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9487196-6509-4701-B533-F4134615190D}"/>
              </a:ext>
            </a:extLst>
          </p:cNvPr>
          <p:cNvPicPr>
            <a:picLocks noChangeAspect="1"/>
          </p:cNvPicPr>
          <p:nvPr/>
        </p:nvPicPr>
        <p:blipFill>
          <a:blip r:embed="rId8"/>
          <a:stretch>
            <a:fillRect/>
          </a:stretch>
        </p:blipFill>
        <p:spPr>
          <a:xfrm>
            <a:off x="2471670" y="5165727"/>
            <a:ext cx="2600325" cy="377185"/>
          </a:xfrm>
          <a:prstGeom prst="rect">
            <a:avLst/>
          </a:prstGeom>
        </p:spPr>
      </p:pic>
    </p:spTree>
    <p:extLst>
      <p:ext uri="{BB962C8B-B14F-4D97-AF65-F5344CB8AC3E}">
        <p14:creationId xmlns:p14="http://schemas.microsoft.com/office/powerpoint/2010/main" val="371842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5400" dirty="0"/>
              <a:t>BOX 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134670"/>
          </a:xfrm>
          <a:prstGeom prst="rect">
            <a:avLst/>
          </a:prstGeom>
          <a:noFill/>
        </p:spPr>
        <p:txBody>
          <a:bodyPr wrap="square" rtlCol="0">
            <a:spAutoFit/>
          </a:bodyPr>
          <a:lstStyle/>
          <a:p>
            <a:r>
              <a:rPr lang="en-US" sz="3200" i="1" dirty="0">
                <a:solidFill>
                  <a:schemeClr val="bg1"/>
                </a:solidFill>
              </a:rPr>
              <a:t>Total # of cases per month</a:t>
            </a:r>
          </a:p>
        </p:txBody>
      </p:sp>
      <p:pic>
        <p:nvPicPr>
          <p:cNvPr id="7" name="Picture 6">
            <a:extLst>
              <a:ext uri="{FF2B5EF4-FFF2-40B4-BE49-F238E27FC236}">
                <a16:creationId xmlns:a16="http://schemas.microsoft.com/office/drawing/2014/main" id="{1C6A4449-004E-41EB-B046-06652739B507}"/>
              </a:ext>
            </a:extLst>
          </p:cNvPr>
          <p:cNvPicPr>
            <a:picLocks noChangeAspect="1"/>
          </p:cNvPicPr>
          <p:nvPr/>
        </p:nvPicPr>
        <p:blipFill>
          <a:blip r:embed="rId3"/>
          <a:stretch>
            <a:fillRect/>
          </a:stretch>
        </p:blipFill>
        <p:spPr>
          <a:xfrm>
            <a:off x="4706288" y="786383"/>
            <a:ext cx="7384112" cy="5522878"/>
          </a:xfrm>
          <a:prstGeom prst="rect">
            <a:avLst/>
          </a:prstGeom>
        </p:spPr>
      </p:pic>
    </p:spTree>
    <p:extLst>
      <p:ext uri="{BB962C8B-B14F-4D97-AF65-F5344CB8AC3E}">
        <p14:creationId xmlns:p14="http://schemas.microsoft.com/office/powerpoint/2010/main" val="86598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1E8327-4BF0-4172-A0F6-CF97399F2F3B}"/>
              </a:ext>
            </a:extLst>
          </p:cNvPr>
          <p:cNvSpPr txBox="1">
            <a:spLocks/>
          </p:cNvSpPr>
          <p:nvPr/>
        </p:nvSpPr>
        <p:spPr>
          <a:xfrm>
            <a:off x="2527332" y="962079"/>
            <a:ext cx="6980711" cy="959000"/>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Harlem Hospital Center</a:t>
            </a:r>
            <a:br>
              <a:rPr lang="en-US" dirty="0"/>
            </a:br>
            <a:endParaRPr lang="en-US" dirty="0"/>
          </a:p>
        </p:txBody>
      </p:sp>
      <p:sp>
        <p:nvSpPr>
          <p:cNvPr id="4" name="Text Placeholder 2">
            <a:extLst>
              <a:ext uri="{FF2B5EF4-FFF2-40B4-BE49-F238E27FC236}">
                <a16:creationId xmlns:a16="http://schemas.microsoft.com/office/drawing/2014/main" id="{94598393-CF22-431B-A96E-B9A33B1807E8}"/>
              </a:ext>
            </a:extLst>
          </p:cNvPr>
          <p:cNvSpPr txBox="1">
            <a:spLocks/>
          </p:cNvSpPr>
          <p:nvPr/>
        </p:nvSpPr>
        <p:spPr>
          <a:xfrm>
            <a:off x="849276" y="2120318"/>
            <a:ext cx="10058400" cy="114300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600" i="1" dirty="0">
                <a:latin typeface="Calibri" panose="020F0502020204030204" pitchFamily="34" charset="0"/>
                <a:cs typeface="Calibri" panose="020F0502020204030204" pitchFamily="34" charset="0"/>
              </a:rPr>
              <a:t>COVID-19 </a:t>
            </a:r>
            <a:r>
              <a:rPr lang="en-US" sz="3600" i="1" dirty="0">
                <a:solidFill>
                  <a:srgbClr val="FF0000"/>
                </a:solidFill>
                <a:latin typeface="Calibri" panose="020F0502020204030204" pitchFamily="34" charset="0"/>
                <a:cs typeface="Calibri" panose="020F0502020204030204" pitchFamily="34" charset="0"/>
              </a:rPr>
              <a:t>Positive</a:t>
            </a:r>
            <a:r>
              <a:rPr lang="en-US" sz="3600" i="1" dirty="0">
                <a:latin typeface="Calibri" panose="020F0502020204030204" pitchFamily="34" charset="0"/>
                <a:cs typeface="Calibri" panose="020F0502020204030204" pitchFamily="34" charset="0"/>
              </a:rPr>
              <a:t> cases analysis</a:t>
            </a:r>
          </a:p>
        </p:txBody>
      </p:sp>
      <p:pic>
        <p:nvPicPr>
          <p:cNvPr id="6" name="Picture 5">
            <a:extLst>
              <a:ext uri="{FF2B5EF4-FFF2-40B4-BE49-F238E27FC236}">
                <a16:creationId xmlns:a16="http://schemas.microsoft.com/office/drawing/2014/main" id="{66CE202C-76D5-4100-89D0-B312F65A63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54785" y="2994871"/>
            <a:ext cx="4925807" cy="3198099"/>
          </a:xfrm>
          <a:prstGeom prst="rect">
            <a:avLst/>
          </a:prstGeom>
        </p:spPr>
      </p:pic>
    </p:spTree>
    <p:extLst>
      <p:ext uri="{BB962C8B-B14F-4D97-AF65-F5344CB8AC3E}">
        <p14:creationId xmlns:p14="http://schemas.microsoft.com/office/powerpoint/2010/main" val="55067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6622A3-51E3-4419-A530-E8D09D101432}"/>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a:t>BOX</a:t>
            </a:r>
            <a:br>
              <a:rPr lang="en-US" sz="4400" dirty="0"/>
            </a:br>
            <a:r>
              <a:rPr lang="en-US" sz="4400" dirty="0"/>
              <a:t>PLOT</a:t>
            </a:r>
          </a:p>
        </p:txBody>
      </p:sp>
      <p:cxnSp>
        <p:nvCxnSpPr>
          <p:cNvPr id="19" name="Straight Connector 18">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A5C0EA4-B59E-44BC-9EC5-CF497F8BB09D}"/>
              </a:ext>
            </a:extLst>
          </p:cNvPr>
          <p:cNvPicPr>
            <a:picLocks noChangeAspect="1"/>
          </p:cNvPicPr>
          <p:nvPr/>
        </p:nvPicPr>
        <p:blipFill rotWithShape="1">
          <a:blip r:embed="rId2"/>
          <a:srcRect t="8839"/>
          <a:stretch/>
        </p:blipFill>
        <p:spPr>
          <a:xfrm>
            <a:off x="311816" y="430778"/>
            <a:ext cx="7116688" cy="5391524"/>
          </a:xfrm>
          <a:prstGeom prst="rect">
            <a:avLst/>
          </a:prstGeom>
        </p:spPr>
      </p:pic>
      <p:sp>
        <p:nvSpPr>
          <p:cNvPr id="12" name="Text Placeholder 4">
            <a:extLst>
              <a:ext uri="{FF2B5EF4-FFF2-40B4-BE49-F238E27FC236}">
                <a16:creationId xmlns:a16="http://schemas.microsoft.com/office/drawing/2014/main" id="{4CEFFD6A-9699-4113-81CD-FD33D2408929}"/>
              </a:ext>
            </a:extLst>
          </p:cNvPr>
          <p:cNvSpPr txBox="1">
            <a:spLocks/>
          </p:cNvSpPr>
          <p:nvPr/>
        </p:nvSpPr>
        <p:spPr>
          <a:xfrm>
            <a:off x="8051302" y="3847960"/>
            <a:ext cx="3517900" cy="2131866"/>
          </a:xfrm>
          <a:prstGeom prst="rect">
            <a:avLst/>
          </a:prstGeom>
          <a:noFill/>
        </p:spPr>
        <p:txBody>
          <a:bodyPr vert="horz" wrap="square" lIns="91440" tIns="45720" rIns="91440" bIns="45720" rtlCol="0">
            <a:sp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r>
              <a:rPr lang="en-US" sz="2800" i="1" dirty="0">
                <a:solidFill>
                  <a:schemeClr val="bg1"/>
                </a:solidFill>
              </a:rPr>
              <a:t>Total # of cases per month</a:t>
            </a:r>
          </a:p>
          <a:p>
            <a:r>
              <a:rPr lang="en-US" sz="2800" i="1" dirty="0">
                <a:solidFill>
                  <a:schemeClr val="bg1"/>
                </a:solidFill>
              </a:rPr>
              <a:t>(correlation with gender)</a:t>
            </a:r>
          </a:p>
        </p:txBody>
      </p:sp>
    </p:spTree>
    <p:extLst>
      <p:ext uri="{BB962C8B-B14F-4D97-AF65-F5344CB8AC3E}">
        <p14:creationId xmlns:p14="http://schemas.microsoft.com/office/powerpoint/2010/main" val="20287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75D73-0120-4572-BE91-43169CAA499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t>SCATTER</a:t>
            </a:r>
            <a:br>
              <a:rPr lang="en-US" sz="4400" dirty="0"/>
            </a:br>
            <a:r>
              <a:rPr lang="en-US" sz="4400" dirty="0"/>
              <a:t>PLOT</a:t>
            </a:r>
          </a:p>
        </p:txBody>
      </p:sp>
      <p:cxnSp>
        <p:nvCxnSpPr>
          <p:cNvPr id="59" name="Straight Connector 5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0D804C58-1F7C-4DEF-A615-13F707EEF24F}"/>
              </a:ext>
            </a:extLst>
          </p:cNvPr>
          <p:cNvPicPr>
            <a:picLocks noGrp="1" noChangeAspect="1"/>
          </p:cNvPicPr>
          <p:nvPr>
            <p:ph idx="1"/>
          </p:nvPr>
        </p:nvPicPr>
        <p:blipFill>
          <a:blip r:embed="rId3"/>
          <a:stretch>
            <a:fillRect/>
          </a:stretch>
        </p:blipFill>
        <p:spPr>
          <a:xfrm>
            <a:off x="4843931" y="1203988"/>
            <a:ext cx="7139231" cy="4919321"/>
          </a:xfrm>
          <a:prstGeom prst="rect">
            <a:avLst/>
          </a:prstGeom>
        </p:spPr>
      </p:pic>
      <p:sp>
        <p:nvSpPr>
          <p:cNvPr id="9" name="Text Placeholder 4">
            <a:extLst>
              <a:ext uri="{FF2B5EF4-FFF2-40B4-BE49-F238E27FC236}">
                <a16:creationId xmlns:a16="http://schemas.microsoft.com/office/drawing/2014/main" id="{9B973DC6-8CDD-4CB5-94B8-C201DC04A165}"/>
              </a:ext>
            </a:extLst>
          </p:cNvPr>
          <p:cNvSpPr txBox="1">
            <a:spLocks noGrp="1"/>
          </p:cNvSpPr>
          <p:nvPr>
            <p:ph type="body" sz="half" idx="2"/>
          </p:nvPr>
        </p:nvSpPr>
        <p:spPr>
          <a:xfrm>
            <a:off x="555487" y="3824520"/>
            <a:ext cx="3517900" cy="1676356"/>
          </a:xfrm>
          <a:prstGeom prst="rect">
            <a:avLst/>
          </a:prstGeom>
          <a:noFill/>
        </p:spPr>
        <p:txBody>
          <a:bodyPr wrap="square" rtlCol="0">
            <a:spAutoFit/>
          </a:bodyPr>
          <a:lstStyle/>
          <a:p>
            <a:r>
              <a:rPr lang="en-US" sz="3200" i="1" dirty="0">
                <a:solidFill>
                  <a:schemeClr val="bg1"/>
                </a:solidFill>
              </a:rPr>
              <a:t>Total # of COVID-19 cases by Specimen type and by month</a:t>
            </a:r>
          </a:p>
        </p:txBody>
      </p:sp>
    </p:spTree>
    <p:extLst>
      <p:ext uri="{BB962C8B-B14F-4D97-AF65-F5344CB8AC3E}">
        <p14:creationId xmlns:p14="http://schemas.microsoft.com/office/powerpoint/2010/main" val="3953328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SCATTER</a:t>
            </a:r>
            <a:br>
              <a:rPr lang="en-US" sz="4400" dirty="0"/>
            </a:br>
            <a:r>
              <a:rPr lang="en-US" sz="4400" dirty="0"/>
              <a:t>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676356"/>
          </a:xfrm>
          <a:prstGeom prst="rect">
            <a:avLst/>
          </a:prstGeom>
          <a:noFill/>
        </p:spPr>
        <p:txBody>
          <a:bodyPr wrap="square" rtlCol="0">
            <a:spAutoFit/>
          </a:bodyPr>
          <a:lstStyle/>
          <a:p>
            <a:r>
              <a:rPr lang="en-US" sz="3200" i="1" dirty="0">
                <a:solidFill>
                  <a:schemeClr val="bg1"/>
                </a:solidFill>
              </a:rPr>
              <a:t>Total # of COVID-19 test processed by each Lab </a:t>
            </a:r>
          </a:p>
        </p:txBody>
      </p:sp>
      <p:pic>
        <p:nvPicPr>
          <p:cNvPr id="13" name="Picture 12">
            <a:extLst>
              <a:ext uri="{FF2B5EF4-FFF2-40B4-BE49-F238E27FC236}">
                <a16:creationId xmlns:a16="http://schemas.microsoft.com/office/drawing/2014/main" id="{BDDF3B8E-F93F-41B7-BDD0-9B436FACB769}"/>
              </a:ext>
            </a:extLst>
          </p:cNvPr>
          <p:cNvPicPr>
            <a:picLocks noChangeAspect="1"/>
          </p:cNvPicPr>
          <p:nvPr/>
        </p:nvPicPr>
        <p:blipFill>
          <a:blip r:embed="rId3"/>
          <a:stretch>
            <a:fillRect/>
          </a:stretch>
        </p:blipFill>
        <p:spPr>
          <a:xfrm>
            <a:off x="4679531" y="839406"/>
            <a:ext cx="7512469" cy="4882515"/>
          </a:xfrm>
          <a:prstGeom prst="rect">
            <a:avLst/>
          </a:prstGeom>
        </p:spPr>
      </p:pic>
    </p:spTree>
    <p:extLst>
      <p:ext uri="{BB962C8B-B14F-4D97-AF65-F5344CB8AC3E}">
        <p14:creationId xmlns:p14="http://schemas.microsoft.com/office/powerpoint/2010/main" val="575760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800" dirty="0"/>
              <a:t>SCATTER</a:t>
            </a:r>
            <a:br>
              <a:rPr lang="en-US" sz="4800" dirty="0"/>
            </a:br>
            <a:r>
              <a:rPr lang="en-US" sz="4800" dirty="0"/>
              <a:t>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2020040"/>
          </a:xfrm>
          <a:prstGeom prst="rect">
            <a:avLst/>
          </a:prstGeom>
          <a:noFill/>
        </p:spPr>
        <p:txBody>
          <a:bodyPr wrap="square" rtlCol="0">
            <a:spAutoFit/>
          </a:bodyPr>
          <a:lstStyle/>
          <a:p>
            <a:r>
              <a:rPr lang="en-US" sz="2800" i="1" dirty="0">
                <a:solidFill>
                  <a:schemeClr val="bg1"/>
                </a:solidFill>
              </a:rPr>
              <a:t>Total # of days for Labs to process the COVID-19 test for each patient</a:t>
            </a:r>
          </a:p>
        </p:txBody>
      </p:sp>
      <p:pic>
        <p:nvPicPr>
          <p:cNvPr id="12" name="Picture 11">
            <a:extLst>
              <a:ext uri="{FF2B5EF4-FFF2-40B4-BE49-F238E27FC236}">
                <a16:creationId xmlns:a16="http://schemas.microsoft.com/office/drawing/2014/main" id="{A4B98065-C010-4BEA-8077-CB4B9314D168}"/>
              </a:ext>
            </a:extLst>
          </p:cNvPr>
          <p:cNvPicPr>
            <a:picLocks noChangeAspect="1"/>
          </p:cNvPicPr>
          <p:nvPr/>
        </p:nvPicPr>
        <p:blipFill>
          <a:blip r:embed="rId3"/>
          <a:stretch>
            <a:fillRect/>
          </a:stretch>
        </p:blipFill>
        <p:spPr>
          <a:xfrm>
            <a:off x="4653280" y="786383"/>
            <a:ext cx="7520673" cy="5065777"/>
          </a:xfrm>
          <a:prstGeom prst="rect">
            <a:avLst/>
          </a:prstGeom>
        </p:spPr>
      </p:pic>
    </p:spTree>
    <p:extLst>
      <p:ext uri="{BB962C8B-B14F-4D97-AF65-F5344CB8AC3E}">
        <p14:creationId xmlns:p14="http://schemas.microsoft.com/office/powerpoint/2010/main" val="44788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800" dirty="0"/>
              <a:t>BOX</a:t>
            </a:r>
            <a:br>
              <a:rPr lang="en-US" sz="4800" dirty="0"/>
            </a:br>
            <a:r>
              <a:rPr lang="en-US" sz="4800" dirty="0"/>
              <a:t>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952329"/>
          </a:xfrm>
          <a:prstGeom prst="rect">
            <a:avLst/>
          </a:prstGeom>
          <a:noFill/>
        </p:spPr>
        <p:txBody>
          <a:bodyPr wrap="square" rtlCol="0">
            <a:spAutoFit/>
          </a:bodyPr>
          <a:lstStyle/>
          <a:p>
            <a:r>
              <a:rPr lang="en-US" sz="2800" i="1" dirty="0">
                <a:solidFill>
                  <a:schemeClr val="bg1"/>
                </a:solidFill>
              </a:rPr>
              <a:t>Total # of days for Labs to process the COVID-19 test for each patient</a:t>
            </a:r>
          </a:p>
        </p:txBody>
      </p:sp>
      <p:pic>
        <p:nvPicPr>
          <p:cNvPr id="6" name="Picture 5">
            <a:extLst>
              <a:ext uri="{FF2B5EF4-FFF2-40B4-BE49-F238E27FC236}">
                <a16:creationId xmlns:a16="http://schemas.microsoft.com/office/drawing/2014/main" id="{08FAFA3B-6370-48FE-ACDE-53EE228FDB23}"/>
              </a:ext>
            </a:extLst>
          </p:cNvPr>
          <p:cNvPicPr>
            <a:picLocks noChangeAspect="1"/>
          </p:cNvPicPr>
          <p:nvPr/>
        </p:nvPicPr>
        <p:blipFill>
          <a:blip r:embed="rId3"/>
          <a:stretch>
            <a:fillRect/>
          </a:stretch>
        </p:blipFill>
        <p:spPr>
          <a:xfrm>
            <a:off x="4653280" y="894811"/>
            <a:ext cx="7538720" cy="5584508"/>
          </a:xfrm>
          <a:prstGeom prst="rect">
            <a:avLst/>
          </a:prstGeom>
        </p:spPr>
      </p:pic>
    </p:spTree>
    <p:extLst>
      <p:ext uri="{BB962C8B-B14F-4D97-AF65-F5344CB8AC3E}">
        <p14:creationId xmlns:p14="http://schemas.microsoft.com/office/powerpoint/2010/main" val="3854064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SCATTER </a:t>
            </a:r>
            <a:br>
              <a:rPr lang="en-US" sz="4400" dirty="0"/>
            </a:br>
            <a:r>
              <a:rPr lang="en-US" sz="4400" dirty="0"/>
              <a:t>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676356"/>
          </a:xfrm>
          <a:prstGeom prst="rect">
            <a:avLst/>
          </a:prstGeom>
          <a:noFill/>
        </p:spPr>
        <p:txBody>
          <a:bodyPr wrap="square" rtlCol="0">
            <a:spAutoFit/>
          </a:bodyPr>
          <a:lstStyle/>
          <a:p>
            <a:r>
              <a:rPr lang="en-US" sz="3200" i="1" dirty="0">
                <a:solidFill>
                  <a:schemeClr val="bg1"/>
                </a:solidFill>
              </a:rPr>
              <a:t>Patients who were treated at Harlem by zip code</a:t>
            </a:r>
          </a:p>
        </p:txBody>
      </p:sp>
      <p:pic>
        <p:nvPicPr>
          <p:cNvPr id="3" name="Picture 2">
            <a:extLst>
              <a:ext uri="{FF2B5EF4-FFF2-40B4-BE49-F238E27FC236}">
                <a16:creationId xmlns:a16="http://schemas.microsoft.com/office/drawing/2014/main" id="{1962F1BA-2ED7-4DE8-8465-6D17C27DB38A}"/>
              </a:ext>
            </a:extLst>
          </p:cNvPr>
          <p:cNvPicPr>
            <a:picLocks noChangeAspect="1"/>
          </p:cNvPicPr>
          <p:nvPr/>
        </p:nvPicPr>
        <p:blipFill>
          <a:blip r:embed="rId3"/>
          <a:stretch>
            <a:fillRect/>
          </a:stretch>
        </p:blipFill>
        <p:spPr>
          <a:xfrm>
            <a:off x="4619625" y="109538"/>
            <a:ext cx="5695950" cy="5867400"/>
          </a:xfrm>
          <a:prstGeom prst="rect">
            <a:avLst/>
          </a:prstGeom>
        </p:spPr>
      </p:pic>
      <p:pic>
        <p:nvPicPr>
          <p:cNvPr id="7" name="Picture 6">
            <a:extLst>
              <a:ext uri="{FF2B5EF4-FFF2-40B4-BE49-F238E27FC236}">
                <a16:creationId xmlns:a16="http://schemas.microsoft.com/office/drawing/2014/main" id="{2F46D4A4-8CD0-405F-8EEC-987817BD9EE1}"/>
              </a:ext>
            </a:extLst>
          </p:cNvPr>
          <p:cNvPicPr>
            <a:picLocks noChangeAspect="1"/>
          </p:cNvPicPr>
          <p:nvPr/>
        </p:nvPicPr>
        <p:blipFill>
          <a:blip r:embed="rId4"/>
          <a:stretch>
            <a:fillRect/>
          </a:stretch>
        </p:blipFill>
        <p:spPr>
          <a:xfrm>
            <a:off x="10315575" y="375920"/>
            <a:ext cx="1323975" cy="5601018"/>
          </a:xfrm>
          <a:prstGeom prst="rect">
            <a:avLst/>
          </a:prstGeom>
        </p:spPr>
      </p:pic>
    </p:spTree>
    <p:extLst>
      <p:ext uri="{BB962C8B-B14F-4D97-AF65-F5344CB8AC3E}">
        <p14:creationId xmlns:p14="http://schemas.microsoft.com/office/powerpoint/2010/main" val="3390401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8CE0C04-4466-4D12-AC91-3EE4AA5DE4BF}"/>
              </a:ext>
            </a:extLst>
          </p:cNvPr>
          <p:cNvPicPr>
            <a:picLocks noGrp="1" noChangeAspect="1"/>
          </p:cNvPicPr>
          <p:nvPr>
            <p:ph idx="1"/>
          </p:nvPr>
        </p:nvPicPr>
        <p:blipFill rotWithShape="1">
          <a:blip r:embed="rId2"/>
          <a:srcRect l="3602" r="-3" b="-3"/>
          <a:stretch/>
        </p:blipFill>
        <p:spPr>
          <a:xfrm>
            <a:off x="535163" y="640080"/>
            <a:ext cx="6374503" cy="5577840"/>
          </a:xfrm>
          <a:prstGeom prst="rect">
            <a:avLst/>
          </a:prstGeom>
        </p:spPr>
      </p:pic>
      <p:sp>
        <p:nvSpPr>
          <p:cNvPr id="31" name="Rectangle 30">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75D73-0120-4572-BE91-43169CAA4993}"/>
              </a:ext>
            </a:extLst>
          </p:cNvPr>
          <p:cNvSpPr>
            <a:spLocks noGrp="1"/>
          </p:cNvSpPr>
          <p:nvPr>
            <p:ph type="title"/>
          </p:nvPr>
        </p:nvSpPr>
        <p:spPr>
          <a:xfrm>
            <a:off x="8096885" y="676485"/>
            <a:ext cx="3659246" cy="2886145"/>
          </a:xfrm>
        </p:spPr>
        <p:txBody>
          <a:bodyPr vert="horz" lIns="91440" tIns="45720" rIns="91440" bIns="45720" rtlCol="0" anchor="b">
            <a:normAutofit/>
          </a:bodyPr>
          <a:lstStyle/>
          <a:p>
            <a:r>
              <a:rPr lang="en-US" sz="4400" dirty="0"/>
              <a:t>Regression Analysis –</a:t>
            </a:r>
            <a:br>
              <a:rPr lang="en-US" sz="4400" dirty="0"/>
            </a:br>
            <a:r>
              <a:rPr lang="en-US" sz="2700" dirty="0"/>
              <a:t>Correlation b/w Pt Age, Gender and Service line</a:t>
            </a:r>
          </a:p>
        </p:txBody>
      </p:sp>
      <p:cxnSp>
        <p:nvCxnSpPr>
          <p:cNvPr id="33" name="Straight Connector 32">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DEE970C-651E-4137-9899-6CE244E2F9BA}"/>
              </a:ext>
            </a:extLst>
          </p:cNvPr>
          <p:cNvSpPr txBox="1"/>
          <p:nvPr/>
        </p:nvSpPr>
        <p:spPr>
          <a:xfrm>
            <a:off x="7997591" y="3874576"/>
            <a:ext cx="3659246" cy="2539157"/>
          </a:xfrm>
          <a:prstGeom prst="rect">
            <a:avLst/>
          </a:prstGeom>
          <a:noFill/>
        </p:spPr>
        <p:txBody>
          <a:bodyPr wrap="square" rtlCol="0">
            <a:spAutoFit/>
          </a:bodyPr>
          <a:lstStyle/>
          <a:p>
            <a:pPr>
              <a:spcAft>
                <a:spcPts val="600"/>
              </a:spcAft>
            </a:pPr>
            <a:r>
              <a:rPr lang="en-US" sz="2000" b="0" dirty="0">
                <a:solidFill>
                  <a:srgbClr val="6AA94F"/>
                </a:solidFill>
                <a:effectLst/>
                <a:latin typeface="Arial" panose="020B0604020202020204" pitchFamily="34" charset="0"/>
                <a:cs typeface="Arial" panose="020B0604020202020204" pitchFamily="34" charset="0"/>
              </a:rPr>
              <a:t>Correlation between age, gender and service line</a:t>
            </a:r>
          </a:p>
          <a:p>
            <a:pPr>
              <a:spcAft>
                <a:spcPts val="600"/>
              </a:spcAft>
            </a:pPr>
            <a:r>
              <a:rPr lang="en-US" sz="1200" dirty="0">
                <a:solidFill>
                  <a:srgbClr val="6AA94F"/>
                </a:solidFill>
                <a:latin typeface="Arial" panose="020B0604020202020204" pitchFamily="34" charset="0"/>
                <a:cs typeface="Arial" panose="020B0604020202020204" pitchFamily="34" charset="0"/>
              </a:rPr>
              <a:t>Medicine       122                     Pediatric         129  </a:t>
            </a:r>
          </a:p>
          <a:p>
            <a:pPr>
              <a:spcAft>
                <a:spcPts val="600"/>
              </a:spcAft>
            </a:pPr>
            <a:r>
              <a:rPr lang="en-US" sz="1200" dirty="0">
                <a:solidFill>
                  <a:srgbClr val="6AA94F"/>
                </a:solidFill>
                <a:latin typeface="Arial" panose="020B0604020202020204" pitchFamily="34" charset="0"/>
                <a:cs typeface="Arial" panose="020B0604020202020204" pitchFamily="34" charset="0"/>
              </a:rPr>
              <a:t>Emergency    123                    Urology           130</a:t>
            </a:r>
          </a:p>
          <a:p>
            <a:pPr>
              <a:spcAft>
                <a:spcPts val="600"/>
              </a:spcAft>
            </a:pPr>
            <a:r>
              <a:rPr lang="en-US" sz="1200" dirty="0">
                <a:solidFill>
                  <a:srgbClr val="6AA94F"/>
                </a:solidFill>
                <a:latin typeface="Arial" panose="020B0604020202020204" pitchFamily="34" charset="0"/>
                <a:cs typeface="Arial" panose="020B0604020202020204" pitchFamily="34" charset="0"/>
              </a:rPr>
              <a:t>Surgery          124                    Plastic             131</a:t>
            </a:r>
          </a:p>
          <a:p>
            <a:pPr>
              <a:spcAft>
                <a:spcPts val="600"/>
              </a:spcAft>
            </a:pPr>
            <a:r>
              <a:rPr lang="en-US" sz="1200" dirty="0">
                <a:solidFill>
                  <a:srgbClr val="6AA94F"/>
                </a:solidFill>
                <a:latin typeface="Arial" panose="020B0604020202020204" pitchFamily="34" charset="0"/>
                <a:cs typeface="Arial" panose="020B0604020202020204" pitchFamily="34" charset="0"/>
              </a:rPr>
              <a:t>SICU              125                    Ext </a:t>
            </a:r>
            <a:r>
              <a:rPr lang="en-US" sz="1200" dirty="0" err="1">
                <a:solidFill>
                  <a:srgbClr val="6AA94F"/>
                </a:solidFill>
                <a:latin typeface="Arial" panose="020B0604020202020204" pitchFamily="34" charset="0"/>
                <a:cs typeface="Arial" panose="020B0604020202020204" pitchFamily="34" charset="0"/>
              </a:rPr>
              <a:t>Obs</a:t>
            </a:r>
            <a:r>
              <a:rPr lang="en-US" sz="1200" dirty="0">
                <a:solidFill>
                  <a:srgbClr val="6AA94F"/>
                </a:solidFill>
                <a:latin typeface="Arial" panose="020B0604020202020204" pitchFamily="34" charset="0"/>
                <a:cs typeface="Arial" panose="020B0604020202020204" pitchFamily="34" charset="0"/>
              </a:rPr>
              <a:t>          133</a:t>
            </a:r>
          </a:p>
          <a:p>
            <a:pPr>
              <a:spcAft>
                <a:spcPts val="600"/>
              </a:spcAft>
            </a:pPr>
            <a:r>
              <a:rPr lang="en-US" sz="1200" b="0" dirty="0">
                <a:solidFill>
                  <a:srgbClr val="6AA94F"/>
                </a:solidFill>
                <a:effectLst/>
                <a:latin typeface="Arial" panose="020B0604020202020204" pitchFamily="34" charset="0"/>
                <a:cs typeface="Arial" panose="020B0604020202020204" pitchFamily="34" charset="0"/>
              </a:rPr>
              <a:t>OB                 126</a:t>
            </a:r>
          </a:p>
          <a:p>
            <a:pPr>
              <a:spcAft>
                <a:spcPts val="600"/>
              </a:spcAft>
            </a:pPr>
            <a:r>
              <a:rPr lang="en-US" sz="1200" dirty="0">
                <a:solidFill>
                  <a:srgbClr val="6AA94F"/>
                </a:solidFill>
                <a:latin typeface="Arial" panose="020B0604020202020204" pitchFamily="34" charset="0"/>
                <a:cs typeface="Arial" panose="020B0604020202020204" pitchFamily="34" charset="0"/>
              </a:rPr>
              <a:t>CCU               127</a:t>
            </a:r>
          </a:p>
          <a:p>
            <a:pPr>
              <a:spcAft>
                <a:spcPts val="600"/>
              </a:spcAft>
            </a:pPr>
            <a:r>
              <a:rPr lang="en-US" sz="1200" b="0" dirty="0">
                <a:solidFill>
                  <a:srgbClr val="6AA94F"/>
                </a:solidFill>
                <a:effectLst/>
                <a:latin typeface="Arial" panose="020B0604020202020204" pitchFamily="34" charset="0"/>
                <a:cs typeface="Arial" panose="020B0604020202020204" pitchFamily="34" charset="0"/>
              </a:rPr>
              <a:t>MICU             128</a:t>
            </a:r>
          </a:p>
        </p:txBody>
      </p:sp>
    </p:spTree>
    <p:extLst>
      <p:ext uri="{BB962C8B-B14F-4D97-AF65-F5344CB8AC3E}">
        <p14:creationId xmlns:p14="http://schemas.microsoft.com/office/powerpoint/2010/main" val="343044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75D73-0120-4572-BE91-43169CAA499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t>Regression Analysis</a:t>
            </a:r>
          </a:p>
        </p:txBody>
      </p:sp>
      <p:cxnSp>
        <p:nvCxnSpPr>
          <p:cNvPr id="46" name="Straight Connector 4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917AFFBD-8EC3-4111-83CD-28C618127290}"/>
              </a:ext>
            </a:extLst>
          </p:cNvPr>
          <p:cNvPicPr>
            <a:picLocks noGrp="1" noChangeAspect="1"/>
          </p:cNvPicPr>
          <p:nvPr>
            <p:ph idx="1"/>
          </p:nvPr>
        </p:nvPicPr>
        <p:blipFill>
          <a:blip r:embed="rId2"/>
          <a:stretch>
            <a:fillRect/>
          </a:stretch>
        </p:blipFill>
        <p:spPr>
          <a:xfrm>
            <a:off x="5282335" y="805443"/>
            <a:ext cx="6275667" cy="5247113"/>
          </a:xfrm>
          <a:prstGeom prst="rect">
            <a:avLst/>
          </a:prstGeom>
        </p:spPr>
      </p:pic>
    </p:spTree>
    <p:extLst>
      <p:ext uri="{BB962C8B-B14F-4D97-AF65-F5344CB8AC3E}">
        <p14:creationId xmlns:p14="http://schemas.microsoft.com/office/powerpoint/2010/main" val="350447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27E50-495C-41E4-8FA6-FDCF98F0031D}"/>
              </a:ext>
            </a:extLst>
          </p:cNvPr>
          <p:cNvPicPr>
            <a:picLocks noChangeAspect="1"/>
          </p:cNvPicPr>
          <p:nvPr/>
        </p:nvPicPr>
        <p:blipFill>
          <a:blip r:embed="rId2"/>
          <a:stretch>
            <a:fillRect/>
          </a:stretch>
        </p:blipFill>
        <p:spPr>
          <a:xfrm>
            <a:off x="133350" y="721973"/>
            <a:ext cx="11946890" cy="5580966"/>
          </a:xfrm>
          <a:prstGeom prst="rect">
            <a:avLst/>
          </a:prstGeom>
        </p:spPr>
      </p:pic>
      <p:sp>
        <p:nvSpPr>
          <p:cNvPr id="4" name="Rectangle 3">
            <a:extLst>
              <a:ext uri="{FF2B5EF4-FFF2-40B4-BE49-F238E27FC236}">
                <a16:creationId xmlns:a16="http://schemas.microsoft.com/office/drawing/2014/main" id="{29A9716D-DF77-4BB3-86D4-DD35175282CF}"/>
              </a:ext>
            </a:extLst>
          </p:cNvPr>
          <p:cNvSpPr/>
          <p:nvPr/>
        </p:nvSpPr>
        <p:spPr>
          <a:xfrm>
            <a:off x="1527892" y="189188"/>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spTree>
    <p:extLst>
      <p:ext uri="{BB962C8B-B14F-4D97-AF65-F5344CB8AC3E}">
        <p14:creationId xmlns:p14="http://schemas.microsoft.com/office/powerpoint/2010/main" val="62031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308942" y="189188"/>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pic>
        <p:nvPicPr>
          <p:cNvPr id="2" name="Picture 1">
            <a:extLst>
              <a:ext uri="{FF2B5EF4-FFF2-40B4-BE49-F238E27FC236}">
                <a16:creationId xmlns:a16="http://schemas.microsoft.com/office/drawing/2014/main" id="{EAEA3A3A-E821-4EAF-A736-240540EA1830}"/>
              </a:ext>
            </a:extLst>
          </p:cNvPr>
          <p:cNvPicPr>
            <a:picLocks noChangeAspect="1"/>
          </p:cNvPicPr>
          <p:nvPr/>
        </p:nvPicPr>
        <p:blipFill>
          <a:blip r:embed="rId2"/>
          <a:stretch>
            <a:fillRect/>
          </a:stretch>
        </p:blipFill>
        <p:spPr>
          <a:xfrm>
            <a:off x="233680" y="737217"/>
            <a:ext cx="11748770" cy="5551823"/>
          </a:xfrm>
          <a:prstGeom prst="rect">
            <a:avLst/>
          </a:prstGeom>
        </p:spPr>
      </p:pic>
    </p:spTree>
    <p:extLst>
      <p:ext uri="{BB962C8B-B14F-4D97-AF65-F5344CB8AC3E}">
        <p14:creationId xmlns:p14="http://schemas.microsoft.com/office/powerpoint/2010/main" val="15483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a:xfrm>
            <a:off x="1103991" y="2099812"/>
            <a:ext cx="10058400" cy="3760891"/>
          </a:xfrm>
        </p:spPr>
        <p:txBody>
          <a:bodyPr>
            <a:normAutofit fontScale="92500" lnSpcReduction="10000"/>
          </a:bodyPr>
          <a:lstStyle/>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Key stakeholders </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About COVID-19</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Research questions</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Data gathering, connection and wrangling</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Stats and findings related to covid-19</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Utilization impact of COVID-19 on inpatient (IP) and outpatient (OP) services</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Revenue impact of COVID-19 on hospital </a:t>
            </a:r>
          </a:p>
          <a:p>
            <a:pPr lvl="1">
              <a:spcAft>
                <a:spcPts val="1200"/>
              </a:spcAft>
              <a:buFont typeface="Wingdings" panose="05000000000000000000" pitchFamily="2" charset="2"/>
              <a:buChar char="§"/>
            </a:pPr>
            <a:r>
              <a:rPr lang="en-US" dirty="0">
                <a:latin typeface="Arial" panose="020B0604020202020204" pitchFamily="34" charset="0"/>
                <a:cs typeface="Arial" panose="020B0604020202020204" pitchFamily="34" charset="0"/>
              </a:rPr>
              <a:t> Conclusion</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85031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452452" y="278906"/>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pic>
        <p:nvPicPr>
          <p:cNvPr id="5" name="Picture 4">
            <a:extLst>
              <a:ext uri="{FF2B5EF4-FFF2-40B4-BE49-F238E27FC236}">
                <a16:creationId xmlns:a16="http://schemas.microsoft.com/office/drawing/2014/main" id="{819A9FF5-CD21-498E-A8F4-9B324E907C95}"/>
              </a:ext>
            </a:extLst>
          </p:cNvPr>
          <p:cNvPicPr>
            <a:picLocks noChangeAspect="1"/>
          </p:cNvPicPr>
          <p:nvPr/>
        </p:nvPicPr>
        <p:blipFill>
          <a:blip r:embed="rId2"/>
          <a:stretch>
            <a:fillRect/>
          </a:stretch>
        </p:blipFill>
        <p:spPr>
          <a:xfrm>
            <a:off x="336867" y="899795"/>
            <a:ext cx="11336973" cy="5449609"/>
          </a:xfrm>
          <a:prstGeom prst="rect">
            <a:avLst/>
          </a:prstGeom>
        </p:spPr>
      </p:pic>
    </p:spTree>
    <p:extLst>
      <p:ext uri="{BB962C8B-B14F-4D97-AF65-F5344CB8AC3E}">
        <p14:creationId xmlns:p14="http://schemas.microsoft.com/office/powerpoint/2010/main" val="3519540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452452" y="278906"/>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pic>
        <p:nvPicPr>
          <p:cNvPr id="2" name="Picture 1">
            <a:extLst>
              <a:ext uri="{FF2B5EF4-FFF2-40B4-BE49-F238E27FC236}">
                <a16:creationId xmlns:a16="http://schemas.microsoft.com/office/drawing/2014/main" id="{55461D27-078B-4A98-9610-9805D50A4010}"/>
              </a:ext>
            </a:extLst>
          </p:cNvPr>
          <p:cNvPicPr>
            <a:picLocks noChangeAspect="1"/>
          </p:cNvPicPr>
          <p:nvPr/>
        </p:nvPicPr>
        <p:blipFill>
          <a:blip r:embed="rId2"/>
          <a:stretch>
            <a:fillRect/>
          </a:stretch>
        </p:blipFill>
        <p:spPr>
          <a:xfrm>
            <a:off x="81280" y="740571"/>
            <a:ext cx="11826240" cy="5654824"/>
          </a:xfrm>
          <a:prstGeom prst="rect">
            <a:avLst/>
          </a:prstGeom>
        </p:spPr>
      </p:pic>
    </p:spTree>
    <p:extLst>
      <p:ext uri="{BB962C8B-B14F-4D97-AF65-F5344CB8AC3E}">
        <p14:creationId xmlns:p14="http://schemas.microsoft.com/office/powerpoint/2010/main" val="2902680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452452" y="278906"/>
            <a:ext cx="8239756"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ED SERVICES</a:t>
            </a:r>
          </a:p>
        </p:txBody>
      </p:sp>
      <p:pic>
        <p:nvPicPr>
          <p:cNvPr id="7" name="Picture 6">
            <a:extLst>
              <a:ext uri="{FF2B5EF4-FFF2-40B4-BE49-F238E27FC236}">
                <a16:creationId xmlns:a16="http://schemas.microsoft.com/office/drawing/2014/main" id="{B09C8D55-AAEB-46BD-9945-6CB6A903C091}"/>
              </a:ext>
            </a:extLst>
          </p:cNvPr>
          <p:cNvPicPr>
            <a:picLocks noChangeAspect="1"/>
          </p:cNvPicPr>
          <p:nvPr/>
        </p:nvPicPr>
        <p:blipFill>
          <a:blip r:embed="rId2"/>
          <a:stretch>
            <a:fillRect/>
          </a:stretch>
        </p:blipFill>
        <p:spPr>
          <a:xfrm>
            <a:off x="0" y="937986"/>
            <a:ext cx="12192000" cy="5449387"/>
          </a:xfrm>
          <a:prstGeom prst="rect">
            <a:avLst/>
          </a:prstGeom>
        </p:spPr>
      </p:pic>
      <p:pic>
        <p:nvPicPr>
          <p:cNvPr id="8" name="Picture 7">
            <a:extLst>
              <a:ext uri="{FF2B5EF4-FFF2-40B4-BE49-F238E27FC236}">
                <a16:creationId xmlns:a16="http://schemas.microsoft.com/office/drawing/2014/main" id="{75DAB0A7-EF53-46B7-AD27-04123356E05B}"/>
              </a:ext>
            </a:extLst>
          </p:cNvPr>
          <p:cNvPicPr>
            <a:picLocks noChangeAspect="1"/>
          </p:cNvPicPr>
          <p:nvPr/>
        </p:nvPicPr>
        <p:blipFill>
          <a:blip r:embed="rId3"/>
          <a:stretch>
            <a:fillRect/>
          </a:stretch>
        </p:blipFill>
        <p:spPr>
          <a:xfrm>
            <a:off x="5248275" y="766536"/>
            <a:ext cx="1695450" cy="342900"/>
          </a:xfrm>
          <a:prstGeom prst="rect">
            <a:avLst/>
          </a:prstGeom>
        </p:spPr>
      </p:pic>
    </p:spTree>
    <p:extLst>
      <p:ext uri="{BB962C8B-B14F-4D97-AF65-F5344CB8AC3E}">
        <p14:creationId xmlns:p14="http://schemas.microsoft.com/office/powerpoint/2010/main" val="375404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F19945-17F7-4122-AA72-8D5EEFFD6C60}"/>
              </a:ext>
            </a:extLst>
          </p:cNvPr>
          <p:cNvPicPr>
            <a:picLocks noChangeAspect="1"/>
          </p:cNvPicPr>
          <p:nvPr/>
        </p:nvPicPr>
        <p:blipFill>
          <a:blip r:embed="rId3"/>
          <a:stretch>
            <a:fillRect/>
          </a:stretch>
        </p:blipFill>
        <p:spPr>
          <a:xfrm>
            <a:off x="111760" y="895950"/>
            <a:ext cx="11968480" cy="5452407"/>
          </a:xfrm>
          <a:prstGeom prst="rect">
            <a:avLst/>
          </a:prstGeom>
        </p:spPr>
      </p:pic>
      <p:pic>
        <p:nvPicPr>
          <p:cNvPr id="3" name="Picture 2">
            <a:extLst>
              <a:ext uri="{FF2B5EF4-FFF2-40B4-BE49-F238E27FC236}">
                <a16:creationId xmlns:a16="http://schemas.microsoft.com/office/drawing/2014/main" id="{5261B44C-A944-4FF5-85AC-1A1DC64123B5}"/>
              </a:ext>
            </a:extLst>
          </p:cNvPr>
          <p:cNvPicPr>
            <a:picLocks noChangeAspect="1"/>
          </p:cNvPicPr>
          <p:nvPr/>
        </p:nvPicPr>
        <p:blipFill>
          <a:blip r:embed="rId4"/>
          <a:stretch>
            <a:fillRect/>
          </a:stretch>
        </p:blipFill>
        <p:spPr>
          <a:xfrm>
            <a:off x="4677092" y="895950"/>
            <a:ext cx="3305175" cy="428625"/>
          </a:xfrm>
          <a:prstGeom prst="rect">
            <a:avLst/>
          </a:prstGeom>
        </p:spPr>
      </p:pic>
      <p:sp>
        <p:nvSpPr>
          <p:cNvPr id="4" name="Rectangle 3">
            <a:extLst>
              <a:ext uri="{FF2B5EF4-FFF2-40B4-BE49-F238E27FC236}">
                <a16:creationId xmlns:a16="http://schemas.microsoft.com/office/drawing/2014/main" id="{A5E21257-6A53-4D1D-9344-6B051EF61159}"/>
              </a:ext>
            </a:extLst>
          </p:cNvPr>
          <p:cNvSpPr/>
          <p:nvPr/>
        </p:nvSpPr>
        <p:spPr>
          <a:xfrm>
            <a:off x="2452452" y="278906"/>
            <a:ext cx="8209299"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OP SERVICES</a:t>
            </a:r>
          </a:p>
        </p:txBody>
      </p:sp>
    </p:spTree>
    <p:extLst>
      <p:ext uri="{BB962C8B-B14F-4D97-AF65-F5344CB8AC3E}">
        <p14:creationId xmlns:p14="http://schemas.microsoft.com/office/powerpoint/2010/main" val="2608566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8F9AF-C3D9-4763-9EEC-E1F50B0B14C3}"/>
              </a:ext>
            </a:extLst>
          </p:cNvPr>
          <p:cNvSpPr txBox="1"/>
          <p:nvPr/>
        </p:nvSpPr>
        <p:spPr>
          <a:xfrm>
            <a:off x="193040" y="1178560"/>
            <a:ext cx="11805920" cy="5078313"/>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In conclusion, based on our analysis above, we can gladly report that the covid19 cases have significantly reduced in Harlem hospital as it has for the State of New York.  Following are the facts we uncovered during our data analysis:</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first patient to be tested positive for Covid-19 was on 11th of March. The same month, 263 positive cases were registered in total.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real spike in cases came in the following month of April, where 441 cases were reported.</a:t>
            </a:r>
          </a:p>
          <a:p>
            <a:r>
              <a:rPr lang="en-US" i="1"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highest number of cases were reported on the 1st of April with the total of 37 cases.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Based on gender, male patients out numbered female counterparts.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Interestingly, the zip code analysis revealed that for our covid-19 positive patient population was from all over the NYC. </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 The distribution bar chart concentrated on Age dimension is skewed to the left. This skewedness means that most of our patients were of age 50 + with an average age of 63. </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022E6C82-83DF-4FBC-9CF5-A94CE16239EF}"/>
              </a:ext>
            </a:extLst>
          </p:cNvPr>
          <p:cNvSpPr txBox="1">
            <a:spLocks/>
          </p:cNvSpPr>
          <p:nvPr/>
        </p:nvSpPr>
        <p:spPr>
          <a:xfrm>
            <a:off x="71120" y="286603"/>
            <a:ext cx="3698240" cy="75987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3815861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8F9AF-C3D9-4763-9EEC-E1F50B0B14C3}"/>
              </a:ext>
            </a:extLst>
          </p:cNvPr>
          <p:cNvSpPr txBox="1"/>
          <p:nvPr/>
        </p:nvSpPr>
        <p:spPr>
          <a:xfrm>
            <a:off x="193040" y="812800"/>
            <a:ext cx="11805920" cy="5355312"/>
          </a:xfrm>
          <a:prstGeom prst="rect">
            <a:avLst/>
          </a:prstGeom>
          <a:noFill/>
        </p:spPr>
        <p:txBody>
          <a:bodyPr wrap="square" rtlCol="0">
            <a:spAutoFit/>
          </a:bodyPr>
          <a:lstStyle/>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average length of stay bar chart also reveals that majority of our patients who tested positive were discharged the same day and must have had mild symptoms of Covid-19. Such patients were advised to self quarantine and follow ups were made by clinical staff on regular bases. At the same time we had patients who stays for more the two months due to high acuity of their illness.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We also analyzed the number of tests studied by each lab that was employed using the scatter chart. Based on our findings, most of the tests were sent to LABC1925 followed up by LABC1930.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We also looked at the number of days it took for each lab to process and return the result. On average it took 4 days to get the result back from the labs. The highest number of days for one patient was 42 days.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When we analyzed the patient data by department, the busiest departments were Medicine, MICU and Surgery.</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When also looked at our patient population in terms of Community acquired vs Hospital acquired covid-19 infection. Even though there is no conclusive evidence, based on the admit date, which happens to be prior the emergence of covid-19 cases and testing at Harlem Hospital, we found 7 such patients who were tested positive for Covid-19.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022E6C82-83DF-4FBC-9CF5-A94CE16239EF}"/>
              </a:ext>
            </a:extLst>
          </p:cNvPr>
          <p:cNvSpPr txBox="1">
            <a:spLocks/>
          </p:cNvSpPr>
          <p:nvPr/>
        </p:nvSpPr>
        <p:spPr>
          <a:xfrm>
            <a:off x="71120" y="286603"/>
            <a:ext cx="3698240" cy="75987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404437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8F9AF-C3D9-4763-9EEC-E1F50B0B14C3}"/>
              </a:ext>
            </a:extLst>
          </p:cNvPr>
          <p:cNvSpPr txBox="1"/>
          <p:nvPr/>
        </p:nvSpPr>
        <p:spPr>
          <a:xfrm>
            <a:off x="193040" y="812800"/>
            <a:ext cx="11805920" cy="2031325"/>
          </a:xfrm>
          <a:prstGeom prst="rect">
            <a:avLst/>
          </a:prstGeom>
          <a:noFill/>
        </p:spPr>
        <p:txBody>
          <a:bodyPr wrap="square" rtlCol="0">
            <a:spAutoFit/>
          </a:bodyPr>
          <a:lstStyle/>
          <a:p>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data also tells us that post April 28th, the number of patients with positive test results started to slow down significantly. Looking at the change in percentage charge we can come to conclusion that by the month of May, covid-19 cases were dropped by 83% compare the month of April. The downward trends continued in covid-19 + cases as a result of smart lockdowns, education and more preventive measures taken by government, Hospitals and communities collectively </a:t>
            </a:r>
            <a:r>
              <a:rPr lang="en-US" dirty="0"/>
              <a:t>. </a:t>
            </a:r>
          </a:p>
        </p:txBody>
      </p:sp>
      <p:sp>
        <p:nvSpPr>
          <p:cNvPr id="3" name="Title 1">
            <a:extLst>
              <a:ext uri="{FF2B5EF4-FFF2-40B4-BE49-F238E27FC236}">
                <a16:creationId xmlns:a16="http://schemas.microsoft.com/office/drawing/2014/main" id="{022E6C82-83DF-4FBC-9CF5-A94CE16239EF}"/>
              </a:ext>
            </a:extLst>
          </p:cNvPr>
          <p:cNvSpPr txBox="1">
            <a:spLocks/>
          </p:cNvSpPr>
          <p:nvPr/>
        </p:nvSpPr>
        <p:spPr>
          <a:xfrm>
            <a:off x="71120" y="286603"/>
            <a:ext cx="3698240" cy="75987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2692913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FFFFB68-DC4B-4DFC-BC90-2872E47102F5}"/>
              </a:ext>
            </a:extLst>
          </p:cNvPr>
          <p:cNvPicPr>
            <a:picLocks noChangeAspect="1"/>
          </p:cNvPicPr>
          <p:nvPr/>
        </p:nvPicPr>
        <p:blipFill>
          <a:blip r:embed="rId2"/>
          <a:stretch>
            <a:fillRect/>
          </a:stretch>
        </p:blipFill>
        <p:spPr>
          <a:xfrm>
            <a:off x="1761043" y="643467"/>
            <a:ext cx="8669913" cy="5050225"/>
          </a:xfrm>
          <a:prstGeom prst="rect">
            <a:avLst/>
          </a:prstGeom>
        </p:spPr>
      </p:pic>
      <p:sp>
        <p:nvSpPr>
          <p:cNvPr id="2" name="AutoShape 2">
            <a:extLst>
              <a:ext uri="{FF2B5EF4-FFF2-40B4-BE49-F238E27FC236}">
                <a16:creationId xmlns:a16="http://schemas.microsoft.com/office/drawing/2014/main" id="{694956A4-ABF2-4115-A694-839CF6FE3E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22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p:txBody>
          <a:bodyPr/>
          <a:lstStyle/>
          <a:p>
            <a:r>
              <a:rPr lang="en-US" dirty="0"/>
              <a:t>Key Stakeholders:</a:t>
            </a:r>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p:txBody>
          <a:bodyPr/>
          <a:lstStyle/>
          <a:p>
            <a:r>
              <a:rPr lang="en-US" dirty="0"/>
              <a:t>   Executive Leadership: CEO, CFO and COO</a:t>
            </a:r>
          </a:p>
          <a:p>
            <a:r>
              <a:rPr lang="en-US" dirty="0"/>
              <a:t>   Clinical Leadership: CMO, CNO and Chief of Service</a:t>
            </a:r>
          </a:p>
          <a:p>
            <a:r>
              <a:rPr lang="en-US" dirty="0"/>
              <a:t>   Operational Leadership: Department Administrators </a:t>
            </a:r>
          </a:p>
        </p:txBody>
      </p:sp>
    </p:spTree>
    <p:extLst>
      <p:ext uri="{BB962C8B-B14F-4D97-AF65-F5344CB8AC3E}">
        <p14:creationId xmlns:p14="http://schemas.microsoft.com/office/powerpoint/2010/main" val="238518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a:xfrm>
            <a:off x="1097280" y="286604"/>
            <a:ext cx="10058400" cy="1382806"/>
          </a:xfrm>
        </p:spPr>
        <p:txBody>
          <a:bodyPr>
            <a:normAutofit/>
          </a:bodyPr>
          <a:lstStyle/>
          <a:p>
            <a:r>
              <a:rPr lang="en-US" sz="4000" dirty="0"/>
              <a:t>What is COVID-19?</a:t>
            </a:r>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a:xfrm>
            <a:off x="1103991" y="2099812"/>
            <a:ext cx="10058400" cy="3760891"/>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547BDBD6-A47E-4DB7-BECB-537E621F8408}"/>
              </a:ext>
            </a:extLst>
          </p:cNvPr>
          <p:cNvSpPr txBox="1"/>
          <p:nvPr/>
        </p:nvSpPr>
        <p:spPr>
          <a:xfrm>
            <a:off x="1029609" y="2047082"/>
            <a:ext cx="10697641" cy="397031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dirty="0"/>
              <a:t>COVID-19 is the name of the “novel coronavirus” disease, </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SARS-CoV-2 is the name of the virus that causes COVID-19.</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COVID-19 first case was reported in Hubei Province of China in December 2019.</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COVID-19 spreads person-to-person via respiratory droplets from coughs or sneezes (like the flu), by touching an object or surface with the virus on it, then touching mouth, nose, or eyes.</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Some common risk factors for severe illness may include: </a:t>
            </a:r>
          </a:p>
          <a:p>
            <a:pPr marL="742950" lvl="1" indent="-285750">
              <a:buClr>
                <a:schemeClr val="accent1"/>
              </a:buClr>
              <a:buFont typeface="Wingdings" panose="05000000000000000000" pitchFamily="2" charset="2"/>
              <a:buChar char="§"/>
            </a:pPr>
            <a:r>
              <a:rPr lang="en-US" dirty="0"/>
              <a:t>Older age</a:t>
            </a:r>
          </a:p>
          <a:p>
            <a:pPr marL="742950" lvl="1" indent="-285750">
              <a:buClr>
                <a:schemeClr val="accent1"/>
              </a:buClr>
              <a:buFont typeface="Wingdings" panose="05000000000000000000" pitchFamily="2" charset="2"/>
              <a:buChar char="§"/>
            </a:pPr>
            <a:r>
              <a:rPr lang="en-US" dirty="0"/>
              <a:t>Underlying chronic medical conditions</a:t>
            </a:r>
          </a:p>
          <a:p>
            <a:endParaRPr lang="en-US" dirty="0"/>
          </a:p>
          <a:p>
            <a:endParaRPr lang="en-US" dirty="0"/>
          </a:p>
        </p:txBody>
      </p:sp>
    </p:spTree>
    <p:extLst>
      <p:ext uri="{BB962C8B-B14F-4D97-AF65-F5344CB8AC3E}">
        <p14:creationId xmlns:p14="http://schemas.microsoft.com/office/powerpoint/2010/main" val="171898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p:txBody>
          <a:bodyPr>
            <a:normAutofit/>
          </a:bodyPr>
          <a:lstStyle/>
          <a:p>
            <a:r>
              <a:rPr lang="en-US" sz="4000" dirty="0"/>
              <a:t>Symptoms of COVID-19</a:t>
            </a:r>
            <a:endParaRPr lang="en-US" sz="2800" dirty="0"/>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sz="half" idx="1"/>
          </p:nvPr>
        </p:nvSpPr>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731B6E8A-6B9E-4B11-B7A1-FEB1B0B90D92}"/>
              </a:ext>
            </a:extLst>
          </p:cNvPr>
          <p:cNvSpPr>
            <a:spLocks noGrp="1"/>
          </p:cNvSpPr>
          <p:nvPr>
            <p:ph sz="half" idx="2"/>
          </p:nvPr>
        </p:nvSpPr>
        <p:spPr>
          <a:xfrm>
            <a:off x="8653112" y="2120900"/>
            <a:ext cx="2502568" cy="3748194"/>
          </a:xfrm>
        </p:spPr>
        <p:txBody>
          <a:bodyPr>
            <a:normAutofit/>
          </a:bodyPr>
          <a:lstStyle/>
          <a:p>
            <a:pPr algn="l"/>
            <a:r>
              <a:rPr lang="en-US" sz="1600" b="1" i="1" u="sng" dirty="0">
                <a:solidFill>
                  <a:srgbClr val="424242"/>
                </a:solidFill>
                <a:effectLst/>
                <a:latin typeface="Arial" panose="020B0604020202020204" pitchFamily="34" charset="0"/>
              </a:rPr>
              <a:t>Emergency Warning Signs</a:t>
            </a:r>
          </a:p>
          <a:p>
            <a:pPr lvl="1">
              <a:buFont typeface="Wingdings" panose="05000000000000000000" pitchFamily="2" charset="2"/>
              <a:buChar char="§"/>
            </a:pPr>
            <a:r>
              <a:rPr lang="en-US" sz="1600" i="1" dirty="0">
                <a:solidFill>
                  <a:srgbClr val="424242"/>
                </a:solidFill>
                <a:effectLst/>
                <a:latin typeface="Arial" panose="020B0604020202020204" pitchFamily="34" charset="0"/>
              </a:rPr>
              <a:t>Fever or chills</a:t>
            </a:r>
          </a:p>
          <a:p>
            <a:pPr lvl="1">
              <a:buFont typeface="Wingdings" panose="05000000000000000000" pitchFamily="2" charset="2"/>
              <a:buChar char="§"/>
            </a:pPr>
            <a:r>
              <a:rPr lang="en-US" sz="1600" i="1" dirty="0">
                <a:solidFill>
                  <a:srgbClr val="424242"/>
                </a:solidFill>
                <a:effectLst/>
                <a:latin typeface="Arial" panose="020B0604020202020204" pitchFamily="34" charset="0"/>
              </a:rPr>
              <a:t>Trouble breathing</a:t>
            </a:r>
          </a:p>
          <a:p>
            <a:pPr lvl="1">
              <a:buFont typeface="Wingdings" panose="05000000000000000000" pitchFamily="2" charset="2"/>
              <a:buChar char="§"/>
            </a:pPr>
            <a:r>
              <a:rPr lang="en-US" sz="1600" i="1" dirty="0">
                <a:solidFill>
                  <a:srgbClr val="424242"/>
                </a:solidFill>
                <a:effectLst/>
                <a:latin typeface="Arial" panose="020B0604020202020204" pitchFamily="34" charset="0"/>
              </a:rPr>
              <a:t>Persistent pain or pressure in the chest</a:t>
            </a:r>
          </a:p>
          <a:p>
            <a:pPr lvl="1">
              <a:buFont typeface="Wingdings" panose="05000000000000000000" pitchFamily="2" charset="2"/>
              <a:buChar char="§"/>
            </a:pPr>
            <a:r>
              <a:rPr lang="en-US" sz="1600" i="1" dirty="0">
                <a:solidFill>
                  <a:srgbClr val="424242"/>
                </a:solidFill>
                <a:effectLst/>
                <a:latin typeface="Arial" panose="020B0604020202020204" pitchFamily="34" charset="0"/>
              </a:rPr>
              <a:t>New confusion</a:t>
            </a:r>
          </a:p>
          <a:p>
            <a:pPr lvl="1">
              <a:buFont typeface="Wingdings" panose="05000000000000000000" pitchFamily="2" charset="2"/>
              <a:buChar char="§"/>
            </a:pPr>
            <a:r>
              <a:rPr lang="en-US" sz="1600" i="1" dirty="0">
                <a:solidFill>
                  <a:srgbClr val="424242"/>
                </a:solidFill>
                <a:effectLst/>
                <a:latin typeface="Arial" panose="020B0604020202020204" pitchFamily="34" charset="0"/>
              </a:rPr>
              <a:t>Inability to wake or stay awake</a:t>
            </a:r>
          </a:p>
          <a:p>
            <a:pPr lvl="1">
              <a:buFont typeface="Wingdings" panose="05000000000000000000" pitchFamily="2" charset="2"/>
              <a:buChar char="§"/>
            </a:pPr>
            <a:r>
              <a:rPr lang="en-US" sz="1600" i="1" dirty="0">
                <a:solidFill>
                  <a:srgbClr val="424242"/>
                </a:solidFill>
                <a:effectLst/>
                <a:latin typeface="Arial" panose="020B0604020202020204" pitchFamily="34" charset="0"/>
              </a:rPr>
              <a:t>Bluish lips or face</a:t>
            </a:r>
          </a:p>
          <a:p>
            <a:endParaRPr lang="en-US" dirty="0"/>
          </a:p>
        </p:txBody>
      </p:sp>
      <p:grpSp>
        <p:nvGrpSpPr>
          <p:cNvPr id="5" name="Google Shape;340;p41">
            <a:extLst>
              <a:ext uri="{FF2B5EF4-FFF2-40B4-BE49-F238E27FC236}">
                <a16:creationId xmlns:a16="http://schemas.microsoft.com/office/drawing/2014/main" id="{3C076B32-4844-4F8E-A061-BD2221F95258}"/>
              </a:ext>
            </a:extLst>
          </p:cNvPr>
          <p:cNvGrpSpPr/>
          <p:nvPr/>
        </p:nvGrpSpPr>
        <p:grpSpPr>
          <a:xfrm>
            <a:off x="4892649" y="2549393"/>
            <a:ext cx="2015971" cy="3238211"/>
            <a:chOff x="3564010" y="1905289"/>
            <a:chExt cx="2015971" cy="3238211"/>
          </a:xfrm>
        </p:grpSpPr>
        <p:sp>
          <p:nvSpPr>
            <p:cNvPr id="6" name="Google Shape;341;p41">
              <a:extLst>
                <a:ext uri="{FF2B5EF4-FFF2-40B4-BE49-F238E27FC236}">
                  <a16:creationId xmlns:a16="http://schemas.microsoft.com/office/drawing/2014/main" id="{B21F3D56-3125-469A-8A73-D07E90ADBED1}"/>
                </a:ext>
              </a:extLst>
            </p:cNvPr>
            <p:cNvSpPr/>
            <p:nvPr/>
          </p:nvSpPr>
          <p:spPr>
            <a:xfrm>
              <a:off x="3564010" y="2126125"/>
              <a:ext cx="2015971" cy="3017375"/>
            </a:xfrm>
            <a:custGeom>
              <a:avLst/>
              <a:gdLst/>
              <a:ahLst/>
              <a:cxnLst/>
              <a:rect l="l" t="t" r="r" b="b"/>
              <a:pathLst>
                <a:path w="102777" h="153830" extrusionOk="0">
                  <a:moveTo>
                    <a:pt x="36138" y="1"/>
                  </a:moveTo>
                  <a:cubicBezTo>
                    <a:pt x="31626" y="1"/>
                    <a:pt x="27937" y="3690"/>
                    <a:pt x="27937" y="8202"/>
                  </a:cubicBezTo>
                  <a:lnTo>
                    <a:pt x="27937" y="22180"/>
                  </a:lnTo>
                  <a:lnTo>
                    <a:pt x="22268" y="29324"/>
                  </a:lnTo>
                  <a:lnTo>
                    <a:pt x="27937" y="29402"/>
                  </a:lnTo>
                  <a:lnTo>
                    <a:pt x="27937" y="36887"/>
                  </a:lnTo>
                  <a:cubicBezTo>
                    <a:pt x="27937" y="41399"/>
                    <a:pt x="31626" y="45088"/>
                    <a:pt x="36138" y="45088"/>
                  </a:cubicBezTo>
                  <a:lnTo>
                    <a:pt x="40076" y="45088"/>
                  </a:lnTo>
                  <a:lnTo>
                    <a:pt x="40076" y="69622"/>
                  </a:lnTo>
                  <a:lnTo>
                    <a:pt x="8202" y="69622"/>
                  </a:lnTo>
                  <a:cubicBezTo>
                    <a:pt x="3691" y="69622"/>
                    <a:pt x="1" y="73312"/>
                    <a:pt x="1" y="77823"/>
                  </a:cubicBezTo>
                  <a:lnTo>
                    <a:pt x="1" y="153829"/>
                  </a:lnTo>
                  <a:lnTo>
                    <a:pt x="102776" y="153829"/>
                  </a:lnTo>
                  <a:lnTo>
                    <a:pt x="102776" y="77823"/>
                  </a:lnTo>
                  <a:cubicBezTo>
                    <a:pt x="102776" y="73312"/>
                    <a:pt x="99088" y="69622"/>
                    <a:pt x="94575" y="69622"/>
                  </a:cubicBezTo>
                  <a:lnTo>
                    <a:pt x="63082" y="69622"/>
                  </a:lnTo>
                  <a:lnTo>
                    <a:pt x="63082" y="36887"/>
                  </a:lnTo>
                  <a:lnTo>
                    <a:pt x="63082" y="13258"/>
                  </a:lnTo>
                  <a:lnTo>
                    <a:pt x="63082" y="8202"/>
                  </a:lnTo>
                  <a:cubicBezTo>
                    <a:pt x="63082" y="3690"/>
                    <a:pt x="59387" y="1"/>
                    <a:pt x="5487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42;p41">
              <a:extLst>
                <a:ext uri="{FF2B5EF4-FFF2-40B4-BE49-F238E27FC236}">
                  <a16:creationId xmlns:a16="http://schemas.microsoft.com/office/drawing/2014/main" id="{0AB285D0-82AD-4D5B-BCE3-2381D1AE38D4}"/>
                </a:ext>
              </a:extLst>
            </p:cNvPr>
            <p:cNvSpPr/>
            <p:nvPr/>
          </p:nvSpPr>
          <p:spPr>
            <a:xfrm>
              <a:off x="3933376" y="3634283"/>
              <a:ext cx="505792" cy="857470"/>
            </a:xfrm>
            <a:custGeom>
              <a:avLst/>
              <a:gdLst/>
              <a:ahLst/>
              <a:cxnLst/>
              <a:rect l="l" t="t" r="r" b="b"/>
              <a:pathLst>
                <a:path w="25786" h="43715" extrusionOk="0">
                  <a:moveTo>
                    <a:pt x="10406" y="0"/>
                  </a:moveTo>
                  <a:cubicBezTo>
                    <a:pt x="4658" y="0"/>
                    <a:pt x="0" y="4658"/>
                    <a:pt x="0" y="10401"/>
                  </a:cubicBezTo>
                  <a:lnTo>
                    <a:pt x="0" y="43715"/>
                  </a:lnTo>
                  <a:lnTo>
                    <a:pt x="15331" y="43715"/>
                  </a:lnTo>
                  <a:cubicBezTo>
                    <a:pt x="21104" y="43715"/>
                    <a:pt x="25785" y="39033"/>
                    <a:pt x="25785" y="33265"/>
                  </a:cubicBezTo>
                  <a:lnTo>
                    <a:pt x="25785" y="0"/>
                  </a:lnTo>
                  <a:close/>
                </a:path>
              </a:pathLst>
            </a:custGeom>
            <a:solidFill>
              <a:schemeClr val="dk1">
                <a:alpha val="504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3;p41">
              <a:extLst>
                <a:ext uri="{FF2B5EF4-FFF2-40B4-BE49-F238E27FC236}">
                  <a16:creationId xmlns:a16="http://schemas.microsoft.com/office/drawing/2014/main" id="{B7A56196-674F-45E1-9263-E01A380E9FE2}"/>
                </a:ext>
              </a:extLst>
            </p:cNvPr>
            <p:cNvSpPr/>
            <p:nvPr/>
          </p:nvSpPr>
          <p:spPr>
            <a:xfrm>
              <a:off x="4682563" y="3634283"/>
              <a:ext cx="505714" cy="857470"/>
            </a:xfrm>
            <a:custGeom>
              <a:avLst/>
              <a:gdLst/>
              <a:ahLst/>
              <a:cxnLst/>
              <a:rect l="l" t="t" r="r" b="b"/>
              <a:pathLst>
                <a:path w="25782" h="43715" extrusionOk="0">
                  <a:moveTo>
                    <a:pt x="1" y="0"/>
                  </a:moveTo>
                  <a:lnTo>
                    <a:pt x="1" y="33265"/>
                  </a:lnTo>
                  <a:cubicBezTo>
                    <a:pt x="1" y="39033"/>
                    <a:pt x="4678" y="43715"/>
                    <a:pt x="10450" y="43715"/>
                  </a:cubicBezTo>
                  <a:lnTo>
                    <a:pt x="25781" y="43715"/>
                  </a:lnTo>
                  <a:lnTo>
                    <a:pt x="25781" y="10401"/>
                  </a:lnTo>
                  <a:cubicBezTo>
                    <a:pt x="25781" y="4658"/>
                    <a:pt x="21124" y="0"/>
                    <a:pt x="15381" y="0"/>
                  </a:cubicBezTo>
                  <a:close/>
                </a:path>
              </a:pathLst>
            </a:custGeom>
            <a:solidFill>
              <a:schemeClr val="dk1">
                <a:alpha val="504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4;p41">
              <a:extLst>
                <a:ext uri="{FF2B5EF4-FFF2-40B4-BE49-F238E27FC236}">
                  <a16:creationId xmlns:a16="http://schemas.microsoft.com/office/drawing/2014/main" id="{66384F13-4848-4912-BA73-AD26EA0C6064}"/>
                </a:ext>
              </a:extLst>
            </p:cNvPr>
            <p:cNvSpPr/>
            <p:nvPr/>
          </p:nvSpPr>
          <p:spPr>
            <a:xfrm>
              <a:off x="4100828" y="2774518"/>
              <a:ext cx="474291" cy="1370520"/>
            </a:xfrm>
            <a:custGeom>
              <a:avLst/>
              <a:gdLst/>
              <a:ahLst/>
              <a:cxnLst/>
              <a:rect l="l" t="t" r="r" b="b"/>
              <a:pathLst>
                <a:path w="24180" h="69871" extrusionOk="0">
                  <a:moveTo>
                    <a:pt x="1" y="1"/>
                  </a:moveTo>
                  <a:lnTo>
                    <a:pt x="1" y="1349"/>
                  </a:lnTo>
                  <a:lnTo>
                    <a:pt x="10897" y="1349"/>
                  </a:lnTo>
                  <a:cubicBezTo>
                    <a:pt x="17477" y="1349"/>
                    <a:pt x="22830" y="6703"/>
                    <a:pt x="22830" y="13283"/>
                  </a:cubicBezTo>
                  <a:lnTo>
                    <a:pt x="22830" y="69871"/>
                  </a:lnTo>
                  <a:lnTo>
                    <a:pt x="24179" y="69871"/>
                  </a:lnTo>
                  <a:lnTo>
                    <a:pt x="24179" y="13283"/>
                  </a:lnTo>
                  <a:cubicBezTo>
                    <a:pt x="24179" y="5958"/>
                    <a:pt x="18222" y="1"/>
                    <a:pt x="10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345;p41">
              <a:extLst>
                <a:ext uri="{FF2B5EF4-FFF2-40B4-BE49-F238E27FC236}">
                  <a16:creationId xmlns:a16="http://schemas.microsoft.com/office/drawing/2014/main" id="{F0BDC139-D7C1-4F59-8AC3-916EC31169FC}"/>
                </a:ext>
              </a:extLst>
            </p:cNvPr>
            <p:cNvGrpSpPr/>
            <p:nvPr/>
          </p:nvGrpSpPr>
          <p:grpSpPr>
            <a:xfrm>
              <a:off x="4458256" y="3001815"/>
              <a:ext cx="203546" cy="203573"/>
              <a:chOff x="4458256" y="3001815"/>
              <a:chExt cx="203546" cy="203573"/>
            </a:xfrm>
          </p:grpSpPr>
          <p:sp>
            <p:nvSpPr>
              <p:cNvPr id="18" name="Google Shape;346;p41">
                <a:extLst>
                  <a:ext uri="{FF2B5EF4-FFF2-40B4-BE49-F238E27FC236}">
                    <a16:creationId xmlns:a16="http://schemas.microsoft.com/office/drawing/2014/main" id="{961E0244-E455-44E9-9ED5-FDE6E0A20B54}"/>
                  </a:ext>
                </a:extLst>
              </p:cNvPr>
              <p:cNvSpPr/>
              <p:nvPr/>
            </p:nvSpPr>
            <p:spPr>
              <a:xfrm>
                <a:off x="4458256" y="3001815"/>
                <a:ext cx="203546" cy="203573"/>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7;p41">
                <a:extLst>
                  <a:ext uri="{FF2B5EF4-FFF2-40B4-BE49-F238E27FC236}">
                    <a16:creationId xmlns:a16="http://schemas.microsoft.com/office/drawing/2014/main" id="{7EEDB4A8-523C-4DA3-B924-BB37FB31B8DA}"/>
                  </a:ext>
                </a:extLst>
              </p:cNvPr>
              <p:cNvSpPr/>
              <p:nvPr/>
            </p:nvSpPr>
            <p:spPr>
              <a:xfrm>
                <a:off x="4509894" y="3053463"/>
                <a:ext cx="100252" cy="100272"/>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48;p41">
              <a:extLst>
                <a:ext uri="{FF2B5EF4-FFF2-40B4-BE49-F238E27FC236}">
                  <a16:creationId xmlns:a16="http://schemas.microsoft.com/office/drawing/2014/main" id="{0431A1C9-ADE6-433B-BBC6-3B0808E056E4}"/>
                </a:ext>
              </a:extLst>
            </p:cNvPr>
            <p:cNvSpPr/>
            <p:nvPr/>
          </p:nvSpPr>
          <p:spPr>
            <a:xfrm>
              <a:off x="4080958" y="3739105"/>
              <a:ext cx="927378" cy="608026"/>
            </a:xfrm>
            <a:custGeom>
              <a:avLst/>
              <a:gdLst/>
              <a:ahLst/>
              <a:cxnLst/>
              <a:rect l="l" t="t" r="r" b="b"/>
              <a:pathLst>
                <a:path w="47279" h="30998" extrusionOk="0">
                  <a:moveTo>
                    <a:pt x="20379" y="0"/>
                  </a:moveTo>
                  <a:lnTo>
                    <a:pt x="20379" y="7855"/>
                  </a:lnTo>
                  <a:lnTo>
                    <a:pt x="16845" y="7855"/>
                  </a:lnTo>
                  <a:cubicBezTo>
                    <a:pt x="16738" y="7855"/>
                    <a:pt x="16631" y="7860"/>
                    <a:pt x="16524" y="7870"/>
                  </a:cubicBezTo>
                  <a:lnTo>
                    <a:pt x="16471" y="7870"/>
                  </a:lnTo>
                  <a:cubicBezTo>
                    <a:pt x="16466" y="7870"/>
                    <a:pt x="16466" y="7875"/>
                    <a:pt x="16466" y="7875"/>
                  </a:cubicBezTo>
                  <a:cubicBezTo>
                    <a:pt x="14397" y="8069"/>
                    <a:pt x="12767" y="9816"/>
                    <a:pt x="12767" y="11934"/>
                  </a:cubicBezTo>
                  <a:lnTo>
                    <a:pt x="12767" y="15726"/>
                  </a:lnTo>
                  <a:lnTo>
                    <a:pt x="8635" y="15726"/>
                  </a:lnTo>
                  <a:lnTo>
                    <a:pt x="8635" y="7057"/>
                  </a:lnTo>
                  <a:lnTo>
                    <a:pt x="6610" y="7057"/>
                  </a:lnTo>
                  <a:lnTo>
                    <a:pt x="6610" y="15726"/>
                  </a:lnTo>
                  <a:lnTo>
                    <a:pt x="6065" y="15726"/>
                  </a:lnTo>
                  <a:cubicBezTo>
                    <a:pt x="2721" y="15726"/>
                    <a:pt x="1" y="18441"/>
                    <a:pt x="1" y="21784"/>
                  </a:cubicBezTo>
                  <a:lnTo>
                    <a:pt x="1" y="28301"/>
                  </a:lnTo>
                  <a:lnTo>
                    <a:pt x="2025" y="28301"/>
                  </a:lnTo>
                  <a:lnTo>
                    <a:pt x="2025" y="21784"/>
                  </a:lnTo>
                  <a:cubicBezTo>
                    <a:pt x="2025" y="19560"/>
                    <a:pt x="3836" y="17750"/>
                    <a:pt x="6065" y="17750"/>
                  </a:cubicBezTo>
                  <a:lnTo>
                    <a:pt x="12767" y="17750"/>
                  </a:lnTo>
                  <a:lnTo>
                    <a:pt x="12767" y="19025"/>
                  </a:lnTo>
                  <a:cubicBezTo>
                    <a:pt x="12767" y="20339"/>
                    <a:pt x="13395" y="21508"/>
                    <a:pt x="14368" y="22252"/>
                  </a:cubicBezTo>
                  <a:lnTo>
                    <a:pt x="14363" y="22256"/>
                  </a:lnTo>
                  <a:lnTo>
                    <a:pt x="25887" y="30998"/>
                  </a:lnTo>
                  <a:lnTo>
                    <a:pt x="33782" y="30998"/>
                  </a:lnTo>
                  <a:lnTo>
                    <a:pt x="33782" y="17750"/>
                  </a:lnTo>
                  <a:lnTo>
                    <a:pt x="41214" y="17750"/>
                  </a:lnTo>
                  <a:cubicBezTo>
                    <a:pt x="43438" y="17750"/>
                    <a:pt x="45254" y="19560"/>
                    <a:pt x="45254" y="21784"/>
                  </a:cubicBezTo>
                  <a:lnTo>
                    <a:pt x="45254" y="28301"/>
                  </a:lnTo>
                  <a:lnTo>
                    <a:pt x="47278" y="28301"/>
                  </a:lnTo>
                  <a:lnTo>
                    <a:pt x="47278" y="21784"/>
                  </a:lnTo>
                  <a:cubicBezTo>
                    <a:pt x="47278" y="18441"/>
                    <a:pt x="44558" y="15726"/>
                    <a:pt x="41214" y="15726"/>
                  </a:cubicBezTo>
                  <a:lnTo>
                    <a:pt x="40669" y="15726"/>
                  </a:lnTo>
                  <a:lnTo>
                    <a:pt x="40669" y="7057"/>
                  </a:lnTo>
                  <a:lnTo>
                    <a:pt x="38644" y="7057"/>
                  </a:lnTo>
                  <a:lnTo>
                    <a:pt x="38644" y="15726"/>
                  </a:lnTo>
                  <a:lnTo>
                    <a:pt x="33782" y="15726"/>
                  </a:lnTo>
                  <a:lnTo>
                    <a:pt x="33782" y="7870"/>
                  </a:lnTo>
                  <a:lnTo>
                    <a:pt x="29562" y="7870"/>
                  </a:lnTo>
                  <a:cubicBezTo>
                    <a:pt x="29456" y="7860"/>
                    <a:pt x="29348" y="7855"/>
                    <a:pt x="29241" y="7855"/>
                  </a:cubicBezTo>
                  <a:lnTo>
                    <a:pt x="28477" y="7855"/>
                  </a:lnTo>
                  <a:lnTo>
                    <a:pt x="28477" y="7145"/>
                  </a:lnTo>
                  <a:cubicBezTo>
                    <a:pt x="28477" y="4935"/>
                    <a:pt x="30273" y="3134"/>
                    <a:pt x="32482" y="3134"/>
                  </a:cubicBezTo>
                  <a:lnTo>
                    <a:pt x="40319" y="3134"/>
                  </a:lnTo>
                  <a:lnTo>
                    <a:pt x="40319" y="1110"/>
                  </a:lnTo>
                  <a:lnTo>
                    <a:pt x="32482" y="1110"/>
                  </a:lnTo>
                  <a:cubicBezTo>
                    <a:pt x="29158" y="1110"/>
                    <a:pt x="26453" y="3816"/>
                    <a:pt x="26453" y="7145"/>
                  </a:cubicBezTo>
                  <a:lnTo>
                    <a:pt x="26453" y="7855"/>
                  </a:lnTo>
                  <a:lnTo>
                    <a:pt x="22403" y="7855"/>
                  </a:lnTo>
                  <a:lnTo>
                    <a:pt x="22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49;p41">
              <a:extLst>
                <a:ext uri="{FF2B5EF4-FFF2-40B4-BE49-F238E27FC236}">
                  <a16:creationId xmlns:a16="http://schemas.microsoft.com/office/drawing/2014/main" id="{5D593D35-D05F-472C-A784-F30E01C23190}"/>
                </a:ext>
              </a:extLst>
            </p:cNvPr>
            <p:cNvGrpSpPr/>
            <p:nvPr/>
          </p:nvGrpSpPr>
          <p:grpSpPr>
            <a:xfrm>
              <a:off x="4439167" y="1905289"/>
              <a:ext cx="474301" cy="474304"/>
              <a:chOff x="4439167" y="1905289"/>
              <a:chExt cx="474301" cy="474304"/>
            </a:xfrm>
          </p:grpSpPr>
          <p:sp>
            <p:nvSpPr>
              <p:cNvPr id="16" name="Google Shape;350;p41">
                <a:extLst>
                  <a:ext uri="{FF2B5EF4-FFF2-40B4-BE49-F238E27FC236}">
                    <a16:creationId xmlns:a16="http://schemas.microsoft.com/office/drawing/2014/main" id="{ACC80450-DB0F-48AD-B41D-4A0393C610F6}"/>
                  </a:ext>
                </a:extLst>
              </p:cNvPr>
              <p:cNvSpPr/>
              <p:nvPr/>
            </p:nvSpPr>
            <p:spPr>
              <a:xfrm>
                <a:off x="4439167" y="1905289"/>
                <a:ext cx="474301" cy="474304"/>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1;p41">
                <a:extLst>
                  <a:ext uri="{FF2B5EF4-FFF2-40B4-BE49-F238E27FC236}">
                    <a16:creationId xmlns:a16="http://schemas.microsoft.com/office/drawing/2014/main" id="{DEB227AD-0FCB-4A74-9E70-E1AB92D5C84C}"/>
                  </a:ext>
                </a:extLst>
              </p:cNvPr>
              <p:cNvSpPr/>
              <p:nvPr/>
            </p:nvSpPr>
            <p:spPr>
              <a:xfrm>
                <a:off x="4559494" y="2025624"/>
                <a:ext cx="233611" cy="233618"/>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52;p41">
              <a:extLst>
                <a:ext uri="{FF2B5EF4-FFF2-40B4-BE49-F238E27FC236}">
                  <a16:creationId xmlns:a16="http://schemas.microsoft.com/office/drawing/2014/main" id="{88E98E19-F4E3-4B69-A72E-18B7A1C1228F}"/>
                </a:ext>
              </a:extLst>
            </p:cNvPr>
            <p:cNvGrpSpPr/>
            <p:nvPr/>
          </p:nvGrpSpPr>
          <p:grpSpPr>
            <a:xfrm>
              <a:off x="4847117" y="4181439"/>
              <a:ext cx="474301" cy="474304"/>
              <a:chOff x="4847117" y="4181439"/>
              <a:chExt cx="474301" cy="474304"/>
            </a:xfrm>
          </p:grpSpPr>
          <p:sp>
            <p:nvSpPr>
              <p:cNvPr id="14" name="Google Shape;353;p41">
                <a:extLst>
                  <a:ext uri="{FF2B5EF4-FFF2-40B4-BE49-F238E27FC236}">
                    <a16:creationId xmlns:a16="http://schemas.microsoft.com/office/drawing/2014/main" id="{0F677CF5-D32D-43AA-BCBB-23D132C58AE4}"/>
                  </a:ext>
                </a:extLst>
              </p:cNvPr>
              <p:cNvSpPr/>
              <p:nvPr/>
            </p:nvSpPr>
            <p:spPr>
              <a:xfrm>
                <a:off x="4847117" y="4181439"/>
                <a:ext cx="474301" cy="474304"/>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4;p41">
                <a:extLst>
                  <a:ext uri="{FF2B5EF4-FFF2-40B4-BE49-F238E27FC236}">
                    <a16:creationId xmlns:a16="http://schemas.microsoft.com/office/drawing/2014/main" id="{190E5299-ECA1-4F39-A8DD-A066469BC0BD}"/>
                  </a:ext>
                </a:extLst>
              </p:cNvPr>
              <p:cNvSpPr/>
              <p:nvPr/>
            </p:nvSpPr>
            <p:spPr>
              <a:xfrm>
                <a:off x="4906001" y="4199912"/>
                <a:ext cx="233611" cy="233618"/>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332;p41">
            <a:extLst>
              <a:ext uri="{FF2B5EF4-FFF2-40B4-BE49-F238E27FC236}">
                <a16:creationId xmlns:a16="http://schemas.microsoft.com/office/drawing/2014/main" id="{D7B64C63-382F-4061-8AE1-AE35992CB2BC}"/>
              </a:ext>
            </a:extLst>
          </p:cNvPr>
          <p:cNvSpPr txBox="1">
            <a:spLocks/>
          </p:cNvSpPr>
          <p:nvPr/>
        </p:nvSpPr>
        <p:spPr>
          <a:xfrm>
            <a:off x="3549195" y="2044582"/>
            <a:ext cx="1956300" cy="413946"/>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TIREDNESS</a:t>
            </a:r>
          </a:p>
        </p:txBody>
      </p:sp>
      <p:cxnSp>
        <p:nvCxnSpPr>
          <p:cNvPr id="21" name="Google Shape;358;p41">
            <a:extLst>
              <a:ext uri="{FF2B5EF4-FFF2-40B4-BE49-F238E27FC236}">
                <a16:creationId xmlns:a16="http://schemas.microsoft.com/office/drawing/2014/main" id="{A715B43F-B876-4A8E-A2B3-6251C4C35E60}"/>
              </a:ext>
            </a:extLst>
          </p:cNvPr>
          <p:cNvCxnSpPr>
            <a:cxnSpLocks/>
          </p:cNvCxnSpPr>
          <p:nvPr/>
        </p:nvCxnSpPr>
        <p:spPr>
          <a:xfrm>
            <a:off x="4872301" y="2397222"/>
            <a:ext cx="700500" cy="743973"/>
          </a:xfrm>
          <a:prstGeom prst="bentConnector2">
            <a:avLst/>
          </a:prstGeom>
          <a:noFill/>
          <a:ln w="19050" cap="flat" cmpd="sng">
            <a:solidFill>
              <a:schemeClr val="dk1"/>
            </a:solidFill>
            <a:prstDash val="solid"/>
            <a:round/>
            <a:headEnd type="none" w="med" len="med"/>
            <a:tailEnd type="none" w="med" len="med"/>
          </a:ln>
        </p:spPr>
      </p:cxnSp>
      <p:sp>
        <p:nvSpPr>
          <p:cNvPr id="22" name="Google Shape;331;p41">
            <a:extLst>
              <a:ext uri="{FF2B5EF4-FFF2-40B4-BE49-F238E27FC236}">
                <a16:creationId xmlns:a16="http://schemas.microsoft.com/office/drawing/2014/main" id="{D1E1E54E-CD26-4AF0-8721-F667E1CA90FF}"/>
              </a:ext>
            </a:extLst>
          </p:cNvPr>
          <p:cNvSpPr txBox="1">
            <a:spLocks/>
          </p:cNvSpPr>
          <p:nvPr/>
        </p:nvSpPr>
        <p:spPr>
          <a:xfrm>
            <a:off x="6267866" y="2010479"/>
            <a:ext cx="1956300" cy="402600"/>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HIGH FEVER</a:t>
            </a:r>
          </a:p>
        </p:txBody>
      </p:sp>
      <p:cxnSp>
        <p:nvCxnSpPr>
          <p:cNvPr id="23" name="Google Shape;359;p41">
            <a:extLst>
              <a:ext uri="{FF2B5EF4-FFF2-40B4-BE49-F238E27FC236}">
                <a16:creationId xmlns:a16="http://schemas.microsoft.com/office/drawing/2014/main" id="{A574FE0E-0269-47DA-963D-8E292E86ED04}"/>
              </a:ext>
            </a:extLst>
          </p:cNvPr>
          <p:cNvCxnSpPr/>
          <p:nvPr/>
        </p:nvCxnSpPr>
        <p:spPr>
          <a:xfrm flipH="1">
            <a:off x="6072665" y="2332859"/>
            <a:ext cx="511500" cy="430800"/>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24" name="Google Shape;355;p41">
            <a:extLst>
              <a:ext uri="{FF2B5EF4-FFF2-40B4-BE49-F238E27FC236}">
                <a16:creationId xmlns:a16="http://schemas.microsoft.com/office/drawing/2014/main" id="{0FADC63A-0A5C-48D3-8E25-578322DB9387}"/>
              </a:ext>
            </a:extLst>
          </p:cNvPr>
          <p:cNvGrpSpPr/>
          <p:nvPr/>
        </p:nvGrpSpPr>
        <p:grpSpPr>
          <a:xfrm>
            <a:off x="5500135" y="3041431"/>
            <a:ext cx="203546" cy="203573"/>
            <a:chOff x="4458256" y="3001815"/>
            <a:chExt cx="203546" cy="203573"/>
          </a:xfrm>
        </p:grpSpPr>
        <p:sp>
          <p:nvSpPr>
            <p:cNvPr id="25" name="Google Shape;356;p41">
              <a:extLst>
                <a:ext uri="{FF2B5EF4-FFF2-40B4-BE49-F238E27FC236}">
                  <a16:creationId xmlns:a16="http://schemas.microsoft.com/office/drawing/2014/main" id="{1073D4BC-68E2-4115-BB44-15BA8F3073DF}"/>
                </a:ext>
              </a:extLst>
            </p:cNvPr>
            <p:cNvSpPr/>
            <p:nvPr/>
          </p:nvSpPr>
          <p:spPr>
            <a:xfrm>
              <a:off x="4458256" y="3001815"/>
              <a:ext cx="203546" cy="203573"/>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7;p41">
              <a:extLst>
                <a:ext uri="{FF2B5EF4-FFF2-40B4-BE49-F238E27FC236}">
                  <a16:creationId xmlns:a16="http://schemas.microsoft.com/office/drawing/2014/main" id="{D43A1084-33F3-44F6-8CC6-1D61BAC28A87}"/>
                </a:ext>
              </a:extLst>
            </p:cNvPr>
            <p:cNvSpPr/>
            <p:nvPr/>
          </p:nvSpPr>
          <p:spPr>
            <a:xfrm>
              <a:off x="4509894" y="3053463"/>
              <a:ext cx="100252" cy="100272"/>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34;p41">
            <a:extLst>
              <a:ext uri="{FF2B5EF4-FFF2-40B4-BE49-F238E27FC236}">
                <a16:creationId xmlns:a16="http://schemas.microsoft.com/office/drawing/2014/main" id="{C96B49FB-8759-4E74-B763-DAB2EAD56905}"/>
              </a:ext>
            </a:extLst>
          </p:cNvPr>
          <p:cNvSpPr txBox="1">
            <a:spLocks/>
          </p:cNvSpPr>
          <p:nvPr/>
        </p:nvSpPr>
        <p:spPr>
          <a:xfrm>
            <a:off x="3115891" y="3592396"/>
            <a:ext cx="1956300" cy="402600"/>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DRY COUGH</a:t>
            </a:r>
          </a:p>
        </p:txBody>
      </p:sp>
      <p:cxnSp>
        <p:nvCxnSpPr>
          <p:cNvPr id="28" name="Google Shape;360;p41">
            <a:extLst>
              <a:ext uri="{FF2B5EF4-FFF2-40B4-BE49-F238E27FC236}">
                <a16:creationId xmlns:a16="http://schemas.microsoft.com/office/drawing/2014/main" id="{1FC1CAA5-940C-47D0-AD88-7EDE8016A0D2}"/>
              </a:ext>
            </a:extLst>
          </p:cNvPr>
          <p:cNvCxnSpPr/>
          <p:nvPr/>
        </p:nvCxnSpPr>
        <p:spPr>
          <a:xfrm rot="10800000" flipH="1">
            <a:off x="4379799" y="3743304"/>
            <a:ext cx="1458300" cy="202200"/>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29" name="Google Shape;333;p41">
            <a:extLst>
              <a:ext uri="{FF2B5EF4-FFF2-40B4-BE49-F238E27FC236}">
                <a16:creationId xmlns:a16="http://schemas.microsoft.com/office/drawing/2014/main" id="{4AB27E3D-E09A-45CC-AA38-F326CE2E77F6}"/>
              </a:ext>
            </a:extLst>
          </p:cNvPr>
          <p:cNvSpPr txBox="1">
            <a:spLocks/>
          </p:cNvSpPr>
          <p:nvPr/>
        </p:nvSpPr>
        <p:spPr>
          <a:xfrm>
            <a:off x="6336975" y="3422487"/>
            <a:ext cx="2751219" cy="402600"/>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DIFFICULTY BREATHING</a:t>
            </a:r>
          </a:p>
        </p:txBody>
      </p:sp>
      <p:cxnSp>
        <p:nvCxnSpPr>
          <p:cNvPr id="31" name="Google Shape;361;p41">
            <a:extLst>
              <a:ext uri="{FF2B5EF4-FFF2-40B4-BE49-F238E27FC236}">
                <a16:creationId xmlns:a16="http://schemas.microsoft.com/office/drawing/2014/main" id="{78656A1E-0584-4C3F-8579-D3368BA5D5B9}"/>
              </a:ext>
            </a:extLst>
          </p:cNvPr>
          <p:cNvCxnSpPr/>
          <p:nvPr/>
        </p:nvCxnSpPr>
        <p:spPr>
          <a:xfrm flipH="1">
            <a:off x="6353216" y="3774386"/>
            <a:ext cx="892800" cy="1126800"/>
          </a:xfrm>
          <a:prstGeom prst="bentConnector2">
            <a:avLst/>
          </a:prstGeom>
          <a:noFill/>
          <a:ln w="19050" cap="flat" cmpd="sng">
            <a:solidFill>
              <a:schemeClr val="dk1"/>
            </a:solidFill>
            <a:prstDash val="solid"/>
            <a:round/>
            <a:headEnd type="none" w="med" len="med"/>
            <a:tailEnd type="none" w="med" len="med"/>
          </a:ln>
        </p:spPr>
      </p:cxnSp>
      <p:sp>
        <p:nvSpPr>
          <p:cNvPr id="32" name="Content Placeholder 3">
            <a:extLst>
              <a:ext uri="{FF2B5EF4-FFF2-40B4-BE49-F238E27FC236}">
                <a16:creationId xmlns:a16="http://schemas.microsoft.com/office/drawing/2014/main" id="{BC60AF97-081B-425F-96C3-8E979B8A631F}"/>
              </a:ext>
            </a:extLst>
          </p:cNvPr>
          <p:cNvSpPr txBox="1">
            <a:spLocks/>
          </p:cNvSpPr>
          <p:nvPr/>
        </p:nvSpPr>
        <p:spPr>
          <a:xfrm>
            <a:off x="1004035" y="2285779"/>
            <a:ext cx="3072252" cy="374819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b="1" i="1" u="sng" dirty="0">
                <a:solidFill>
                  <a:srgbClr val="424242"/>
                </a:solidFill>
                <a:latin typeface="Arial" panose="020B0604020202020204" pitchFamily="34" charset="0"/>
              </a:rPr>
              <a:t>Common Symptoms</a:t>
            </a:r>
          </a:p>
          <a:p>
            <a:pPr lvl="1">
              <a:buFont typeface="Wingdings" panose="05000000000000000000" pitchFamily="2" charset="2"/>
              <a:buChar char="§"/>
            </a:pPr>
            <a:r>
              <a:rPr lang="en-US" i="1" dirty="0">
                <a:solidFill>
                  <a:srgbClr val="424242"/>
                </a:solidFill>
                <a:latin typeface="Arial" panose="020B0604020202020204" pitchFamily="34" charset="0"/>
              </a:rPr>
              <a:t>Fever or chills</a:t>
            </a:r>
          </a:p>
          <a:p>
            <a:pPr lvl="1">
              <a:buFont typeface="Wingdings" panose="05000000000000000000" pitchFamily="2" charset="2"/>
              <a:buChar char="§"/>
            </a:pPr>
            <a:r>
              <a:rPr lang="en-US" i="1" dirty="0">
                <a:solidFill>
                  <a:srgbClr val="424242"/>
                </a:solidFill>
                <a:latin typeface="Arial" panose="020B0604020202020204" pitchFamily="34" charset="0"/>
              </a:rPr>
              <a:t>Cough</a:t>
            </a:r>
          </a:p>
          <a:p>
            <a:pPr lvl="1">
              <a:buFont typeface="Wingdings" panose="05000000000000000000" pitchFamily="2" charset="2"/>
              <a:buChar char="§"/>
            </a:pPr>
            <a:r>
              <a:rPr lang="en-US" i="1" dirty="0">
                <a:solidFill>
                  <a:srgbClr val="424242"/>
                </a:solidFill>
                <a:latin typeface="Arial" panose="020B0604020202020204" pitchFamily="34" charset="0"/>
              </a:rPr>
              <a:t>Shortness of breath or difficulty breathing</a:t>
            </a:r>
          </a:p>
          <a:p>
            <a:pPr lvl="1">
              <a:buFont typeface="Wingdings" panose="05000000000000000000" pitchFamily="2" charset="2"/>
              <a:buChar char="§"/>
            </a:pPr>
            <a:r>
              <a:rPr lang="en-US" i="1" dirty="0">
                <a:solidFill>
                  <a:srgbClr val="424242"/>
                </a:solidFill>
                <a:latin typeface="Arial" panose="020B0604020202020204" pitchFamily="34" charset="0"/>
              </a:rPr>
              <a:t>Fatigue</a:t>
            </a:r>
          </a:p>
          <a:p>
            <a:pPr lvl="1">
              <a:buFont typeface="Wingdings" panose="05000000000000000000" pitchFamily="2" charset="2"/>
              <a:buChar char="§"/>
            </a:pPr>
            <a:r>
              <a:rPr lang="en-US" i="1" dirty="0">
                <a:solidFill>
                  <a:srgbClr val="424242"/>
                </a:solidFill>
                <a:latin typeface="Arial" panose="020B0604020202020204" pitchFamily="34" charset="0"/>
              </a:rPr>
              <a:t>Muscle or body aches</a:t>
            </a:r>
          </a:p>
          <a:p>
            <a:pPr lvl="1">
              <a:buFont typeface="Wingdings" panose="05000000000000000000" pitchFamily="2" charset="2"/>
              <a:buChar char="§"/>
            </a:pPr>
            <a:r>
              <a:rPr lang="en-US" i="1" dirty="0">
                <a:solidFill>
                  <a:srgbClr val="424242"/>
                </a:solidFill>
                <a:latin typeface="Arial" panose="020B0604020202020204" pitchFamily="34" charset="0"/>
              </a:rPr>
              <a:t>Headache</a:t>
            </a:r>
          </a:p>
          <a:p>
            <a:pPr lvl="1">
              <a:buFont typeface="Wingdings" panose="05000000000000000000" pitchFamily="2" charset="2"/>
              <a:buChar char="§"/>
            </a:pPr>
            <a:r>
              <a:rPr lang="en-US" i="1" dirty="0">
                <a:solidFill>
                  <a:srgbClr val="424242"/>
                </a:solidFill>
                <a:latin typeface="Arial" panose="020B0604020202020204" pitchFamily="34" charset="0"/>
              </a:rPr>
              <a:t>New loss of taste or smell</a:t>
            </a:r>
          </a:p>
          <a:p>
            <a:pPr lvl="1">
              <a:buFont typeface="Wingdings" panose="05000000000000000000" pitchFamily="2" charset="2"/>
              <a:buChar char="§"/>
            </a:pPr>
            <a:r>
              <a:rPr lang="en-US" i="1" dirty="0">
                <a:solidFill>
                  <a:srgbClr val="424242"/>
                </a:solidFill>
                <a:latin typeface="Arial" panose="020B0604020202020204" pitchFamily="34" charset="0"/>
              </a:rPr>
              <a:t>Sore throat</a:t>
            </a:r>
          </a:p>
          <a:p>
            <a:pPr lvl="1">
              <a:buFont typeface="Wingdings" panose="05000000000000000000" pitchFamily="2" charset="2"/>
              <a:buChar char="§"/>
            </a:pPr>
            <a:r>
              <a:rPr lang="en-US" i="1" dirty="0">
                <a:solidFill>
                  <a:srgbClr val="424242"/>
                </a:solidFill>
                <a:latin typeface="Arial" panose="020B0604020202020204" pitchFamily="34" charset="0"/>
              </a:rPr>
              <a:t>Congestion or runny nose</a:t>
            </a:r>
          </a:p>
          <a:p>
            <a:pPr lvl="1">
              <a:buFont typeface="Wingdings" panose="05000000000000000000" pitchFamily="2" charset="2"/>
              <a:buChar char="§"/>
            </a:pPr>
            <a:r>
              <a:rPr lang="en-US" i="1" dirty="0">
                <a:solidFill>
                  <a:srgbClr val="424242"/>
                </a:solidFill>
                <a:latin typeface="Arial" panose="020B0604020202020204" pitchFamily="34" charset="0"/>
              </a:rPr>
              <a:t>Nausea or vomiting</a:t>
            </a:r>
          </a:p>
          <a:p>
            <a:pPr lvl="1">
              <a:buFont typeface="Wingdings" panose="05000000000000000000" pitchFamily="2" charset="2"/>
              <a:buChar char="§"/>
            </a:pPr>
            <a:r>
              <a:rPr lang="en-US" i="1" dirty="0">
                <a:solidFill>
                  <a:srgbClr val="424242"/>
                </a:solidFill>
                <a:latin typeface="Arial" panose="020B0604020202020204" pitchFamily="34" charset="0"/>
              </a:rPr>
              <a:t>Diarrhea</a:t>
            </a:r>
          </a:p>
          <a:p>
            <a:endParaRPr lang="en-US" dirty="0"/>
          </a:p>
        </p:txBody>
      </p:sp>
    </p:spTree>
    <p:extLst>
      <p:ext uri="{BB962C8B-B14F-4D97-AF65-F5344CB8AC3E}">
        <p14:creationId xmlns:p14="http://schemas.microsoft.com/office/powerpoint/2010/main" val="244819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pPr algn="ctr"/>
            <a:r>
              <a:rPr lang="en-US" dirty="0"/>
              <a:t>Research Questions</a:t>
            </a:r>
          </a:p>
        </p:txBody>
      </p:sp>
      <p:sp>
        <p:nvSpPr>
          <p:cNvPr id="6" name="Content Placeholder 5">
            <a:extLst>
              <a:ext uri="{FF2B5EF4-FFF2-40B4-BE49-F238E27FC236}">
                <a16:creationId xmlns:a16="http://schemas.microsoft.com/office/drawing/2014/main" id="{6BE06A7D-5366-4EE5-B913-85A3B63E5DAB}"/>
              </a:ext>
            </a:extLst>
          </p:cNvPr>
          <p:cNvSpPr>
            <a:spLocks noGrp="1"/>
          </p:cNvSpPr>
          <p:nvPr>
            <p:ph sz="half" idx="1"/>
          </p:nvPr>
        </p:nvSpPr>
        <p:spPr/>
        <p:txBody>
          <a:bodyPr>
            <a:normAutofit/>
          </a:bodyPr>
          <a:lstStyle/>
          <a:p>
            <a:pPr marL="0" indent="0">
              <a:spcAft>
                <a:spcPts val="0"/>
              </a:spcAft>
              <a:buNone/>
            </a:pPr>
            <a:r>
              <a:rPr lang="en-US" dirty="0">
                <a:latin typeface="Arial" panose="020B0604020202020204" pitchFamily="34" charset="0"/>
                <a:cs typeface="Arial" panose="020B0604020202020204" pitchFamily="34" charset="0"/>
              </a:rPr>
              <a:t>What are the correlation between data?   </a:t>
            </a:r>
          </a:p>
          <a:p>
            <a:pPr marL="292608" lvl="1">
              <a:spcBef>
                <a:spcPts val="1200"/>
              </a:spcBef>
              <a:spcAft>
                <a:spcPts val="0"/>
              </a:spcAft>
              <a:buFont typeface="Wingdings" panose="05000000000000000000" pitchFamily="2" charset="2"/>
              <a:buChar char="§"/>
            </a:pPr>
            <a:r>
              <a:rPr lang="en-US" dirty="0">
                <a:latin typeface="Arial" panose="020B0604020202020204" pitchFamily="34" charset="0"/>
                <a:cs typeface="Arial" panose="020B0604020202020204" pitchFamily="34" charset="0"/>
              </a:rPr>
              <a:t> Community acquired vs hospital acquired</a:t>
            </a:r>
          </a:p>
          <a:p>
            <a:pPr marL="292608" lvl="1">
              <a:spcBef>
                <a:spcPts val="1200"/>
              </a:spcBef>
              <a:spcAft>
                <a:spcPts val="0"/>
              </a:spcAft>
              <a:buFont typeface="Wingdings" panose="05000000000000000000" pitchFamily="2" charset="2"/>
              <a:buChar char="§"/>
            </a:pPr>
            <a:r>
              <a:rPr lang="en-US" dirty="0">
                <a:latin typeface="Arial" panose="020B0604020202020204" pitchFamily="34" charset="0"/>
                <a:cs typeface="Arial" panose="020B0604020202020204" pitchFamily="34" charset="0"/>
              </a:rPr>
              <a:t> Age and infection rate</a:t>
            </a:r>
          </a:p>
          <a:p>
            <a:pPr marL="292608" lvl="1">
              <a:spcBef>
                <a:spcPts val="1200"/>
              </a:spcBef>
              <a:spcAft>
                <a:spcPts val="0"/>
              </a:spcAft>
              <a:buFont typeface="Wingdings" panose="05000000000000000000" pitchFamily="2" charset="2"/>
              <a:buChar char="§"/>
            </a:pPr>
            <a:r>
              <a:rPr lang="en-US" b="0" dirty="0">
                <a:solidFill>
                  <a:schemeClr val="tx1"/>
                </a:solidFill>
                <a:effectLst/>
                <a:latin typeface="Arial" panose="020B0604020202020204" pitchFamily="34" charset="0"/>
                <a:cs typeface="Arial" panose="020B0604020202020204" pitchFamily="34" charset="0"/>
              </a:rPr>
              <a:t> Age, gender and service department</a:t>
            </a:r>
          </a:p>
          <a:p>
            <a:pPr marL="292608" lvl="1">
              <a:spcBef>
                <a:spcPts val="1200"/>
              </a:spcBef>
              <a:spcAft>
                <a:spcPts val="0"/>
              </a:spcAft>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 A</a:t>
            </a:r>
            <a:r>
              <a:rPr lang="en-US" b="0" dirty="0">
                <a:solidFill>
                  <a:schemeClr val="tx1"/>
                </a:solidFill>
                <a:effectLst/>
                <a:latin typeface="Arial" panose="020B0604020202020204" pitchFamily="34" charset="0"/>
                <a:cs typeface="Arial" panose="020B0604020202020204" pitchFamily="34" charset="0"/>
              </a:rPr>
              <a:t>ge, admit month, and admit year</a:t>
            </a:r>
          </a:p>
          <a:p>
            <a:pPr marL="292608" lvl="1">
              <a:spcBef>
                <a:spcPts val="1200"/>
              </a:spcBef>
              <a:spcAft>
                <a:spcPts val="0"/>
              </a:spcAft>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 Length of stay and age</a:t>
            </a:r>
            <a:endParaRPr lang="en-US"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Content Placeholder 2">
            <a:extLst>
              <a:ext uri="{FF2B5EF4-FFF2-40B4-BE49-F238E27FC236}">
                <a16:creationId xmlns:a16="http://schemas.microsoft.com/office/drawing/2014/main" id="{7B1729B9-B845-4421-A105-9F0EE0A0DD89}"/>
              </a:ext>
            </a:extLst>
          </p:cNvPr>
          <p:cNvSpPr>
            <a:spLocks noGrp="1"/>
          </p:cNvSpPr>
          <p:nvPr>
            <p:ph sz="half" idx="2"/>
          </p:nvPr>
        </p:nvSpPr>
        <p:spPr/>
        <p:txBody>
          <a:bodyPr>
            <a:normAutofit/>
          </a:bodyPr>
          <a:lstStyle/>
          <a:p>
            <a:pPr>
              <a:buFont typeface="Wingdings" panose="05000000000000000000" pitchFamily="2" charset="2"/>
              <a:buChar char="§"/>
            </a:pPr>
            <a:r>
              <a:rPr lang="en-US" dirty="0">
                <a:latin typeface="Arial" panose="020B0604020202020204" pitchFamily="34" charset="0"/>
                <a:cs typeface="Arial" panose="020B0604020202020204" pitchFamily="34" charset="0"/>
              </a:rPr>
              <a:t>   Lab-related information</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Positive cases by zip code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Number of patients by admit date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Gender-related information</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Number of cases (i.e. by month)</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4353-6A17-4510-8D69-826CA7E998FB}"/>
              </a:ext>
            </a:extLst>
          </p:cNvPr>
          <p:cNvSpPr>
            <a:spLocks noGrp="1"/>
          </p:cNvSpPr>
          <p:nvPr>
            <p:ph type="title"/>
          </p:nvPr>
        </p:nvSpPr>
        <p:spPr>
          <a:xfrm>
            <a:off x="904333" y="263527"/>
            <a:ext cx="10058400" cy="1450757"/>
          </a:xfrm>
        </p:spPr>
        <p:txBody>
          <a:bodyPr/>
          <a:lstStyle/>
          <a:p>
            <a:pPr algn="ctr"/>
            <a:r>
              <a:rPr lang="en-US" dirty="0"/>
              <a:t>Data Gathering</a:t>
            </a:r>
          </a:p>
        </p:txBody>
      </p:sp>
      <p:sp>
        <p:nvSpPr>
          <p:cNvPr id="3" name="Content Placeholder 2">
            <a:extLst>
              <a:ext uri="{FF2B5EF4-FFF2-40B4-BE49-F238E27FC236}">
                <a16:creationId xmlns:a16="http://schemas.microsoft.com/office/drawing/2014/main" id="{C2DC2A79-E022-495B-907B-C124191E62DE}"/>
              </a:ext>
            </a:extLst>
          </p:cNvPr>
          <p:cNvSpPr>
            <a:spLocks noGrp="1"/>
          </p:cNvSpPr>
          <p:nvPr>
            <p:ph sz="half" idx="1"/>
          </p:nvPr>
        </p:nvSpPr>
        <p:spPr>
          <a:xfrm>
            <a:off x="1097280" y="2120900"/>
            <a:ext cx="10058400" cy="1450757"/>
          </a:xfrm>
        </p:spPr>
        <p:txBody>
          <a:bodyPr>
            <a:normAutofit/>
          </a:bodyPr>
          <a:lstStyle/>
          <a:p>
            <a:r>
              <a:rPr lang="en-US" dirty="0"/>
              <a:t>This data set was initially compiled to be submitted to the NYCHHC Central Office. Central office would then aggregate the data from all facilities and report it to the State Health Department.</a:t>
            </a:r>
          </a:p>
          <a:p>
            <a:r>
              <a:rPr lang="en-US" dirty="0"/>
              <a:t>This data set is exclusively of patients who had tested positive for COVID-19. </a:t>
            </a:r>
          </a:p>
          <a:p>
            <a:endParaRPr lang="en-US" dirty="0"/>
          </a:p>
        </p:txBody>
      </p:sp>
      <p:sp>
        <p:nvSpPr>
          <p:cNvPr id="6" name="Content Placeholder 3">
            <a:extLst>
              <a:ext uri="{FF2B5EF4-FFF2-40B4-BE49-F238E27FC236}">
                <a16:creationId xmlns:a16="http://schemas.microsoft.com/office/drawing/2014/main" id="{572EA9EE-AD64-4AF4-9D77-BA9C481E1ABA}"/>
              </a:ext>
            </a:extLst>
          </p:cNvPr>
          <p:cNvSpPr txBox="1">
            <a:spLocks/>
          </p:cNvSpPr>
          <p:nvPr/>
        </p:nvSpPr>
        <p:spPr>
          <a:xfrm>
            <a:off x="1198721" y="3429000"/>
            <a:ext cx="5344691" cy="374819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u="sng" dirty="0"/>
              <a:t>Raw Data Information</a:t>
            </a:r>
          </a:p>
          <a:p>
            <a:pPr>
              <a:lnSpc>
                <a:spcPct val="100000"/>
              </a:lnSpc>
              <a:spcBef>
                <a:spcPts val="600"/>
              </a:spcBef>
              <a:buFont typeface="Wingdings" panose="05000000000000000000" pitchFamily="2" charset="2"/>
              <a:buChar char="§"/>
            </a:pPr>
            <a:r>
              <a:rPr lang="en-US" sz="1800" i="1" dirty="0"/>
              <a:t>  Data source – EPIC Reporting Workbench</a:t>
            </a:r>
          </a:p>
          <a:p>
            <a:pPr>
              <a:lnSpc>
                <a:spcPct val="100000"/>
              </a:lnSpc>
              <a:spcBef>
                <a:spcPts val="600"/>
              </a:spcBef>
              <a:buFont typeface="Wingdings" panose="05000000000000000000" pitchFamily="2" charset="2"/>
              <a:buChar char="§"/>
            </a:pPr>
            <a:r>
              <a:rPr lang="en-US" sz="1800" i="1" dirty="0"/>
              <a:t>  36 columns | 839 rows</a:t>
            </a:r>
          </a:p>
          <a:p>
            <a:pPr>
              <a:lnSpc>
                <a:spcPct val="100000"/>
              </a:lnSpc>
              <a:spcBef>
                <a:spcPts val="600"/>
              </a:spcBef>
              <a:buFont typeface="Wingdings" panose="05000000000000000000" pitchFamily="2" charset="2"/>
              <a:buChar char="§"/>
            </a:pPr>
            <a:r>
              <a:rPr lang="en-US" sz="1800" i="1" dirty="0"/>
              <a:t>  Mixed data types (string, integer, float)</a:t>
            </a:r>
          </a:p>
          <a:p>
            <a:pPr>
              <a:lnSpc>
                <a:spcPct val="100000"/>
              </a:lnSpc>
              <a:spcBef>
                <a:spcPts val="600"/>
              </a:spcBef>
              <a:buFont typeface="Wingdings" panose="05000000000000000000" pitchFamily="2" charset="2"/>
              <a:buChar char="§"/>
            </a:pPr>
            <a:r>
              <a:rPr lang="en-US" sz="1800" i="1" dirty="0"/>
              <a:t>  Year range of admission (2018-2020)</a:t>
            </a:r>
          </a:p>
          <a:p>
            <a:pPr>
              <a:lnSpc>
                <a:spcPct val="100000"/>
              </a:lnSpc>
              <a:spcBef>
                <a:spcPts val="600"/>
              </a:spcBef>
              <a:buFont typeface="Wingdings" panose="05000000000000000000" pitchFamily="2" charset="2"/>
              <a:buChar char="§"/>
            </a:pPr>
            <a:r>
              <a:rPr lang="en-US" sz="1800" i="1" dirty="0"/>
              <a:t>  No negative or PUI cases are part of this dataset</a:t>
            </a:r>
          </a:p>
        </p:txBody>
      </p:sp>
    </p:spTree>
    <p:extLst>
      <p:ext uri="{BB962C8B-B14F-4D97-AF65-F5344CB8AC3E}">
        <p14:creationId xmlns:p14="http://schemas.microsoft.com/office/powerpoint/2010/main" val="28414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4353-6A17-4510-8D69-826CA7E998FB}"/>
              </a:ext>
            </a:extLst>
          </p:cNvPr>
          <p:cNvSpPr>
            <a:spLocks noGrp="1"/>
          </p:cNvSpPr>
          <p:nvPr>
            <p:ph type="title"/>
          </p:nvPr>
        </p:nvSpPr>
        <p:spPr>
          <a:xfrm>
            <a:off x="895944" y="244658"/>
            <a:ext cx="10058400" cy="1450757"/>
          </a:xfrm>
        </p:spPr>
        <p:txBody>
          <a:bodyPr/>
          <a:lstStyle/>
          <a:p>
            <a:pPr algn="ctr"/>
            <a:r>
              <a:rPr lang="en-US" dirty="0"/>
              <a:t>Data Connection</a:t>
            </a:r>
          </a:p>
        </p:txBody>
      </p:sp>
      <p:pic>
        <p:nvPicPr>
          <p:cNvPr id="3" name="Picture 2">
            <a:extLst>
              <a:ext uri="{FF2B5EF4-FFF2-40B4-BE49-F238E27FC236}">
                <a16:creationId xmlns:a16="http://schemas.microsoft.com/office/drawing/2014/main" id="{4C54758E-BF8D-4A89-8132-8280BC9D8680}"/>
              </a:ext>
            </a:extLst>
          </p:cNvPr>
          <p:cNvPicPr>
            <a:picLocks noChangeAspect="1"/>
          </p:cNvPicPr>
          <p:nvPr/>
        </p:nvPicPr>
        <p:blipFill>
          <a:blip r:embed="rId2"/>
          <a:stretch>
            <a:fillRect/>
          </a:stretch>
        </p:blipFill>
        <p:spPr>
          <a:xfrm>
            <a:off x="833564" y="1953007"/>
            <a:ext cx="10734675" cy="4200525"/>
          </a:xfrm>
          <a:prstGeom prst="rect">
            <a:avLst/>
          </a:prstGeom>
        </p:spPr>
      </p:pic>
    </p:spTree>
    <p:extLst>
      <p:ext uri="{BB962C8B-B14F-4D97-AF65-F5344CB8AC3E}">
        <p14:creationId xmlns:p14="http://schemas.microsoft.com/office/powerpoint/2010/main" val="18870675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492C7-3D05-4252-9070-907F9CD94CF7}">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9EB45E-E4D2-4DCE-B9A6-76D2511C3B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Widescreen</PresentationFormat>
  <Paragraphs>202</Paragraphs>
  <Slides>37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Aharoni</vt:lpstr>
      <vt:lpstr>Arial</vt:lpstr>
      <vt:lpstr>Bookman Old Style</vt:lpstr>
      <vt:lpstr>Calibri</vt:lpstr>
      <vt:lpstr>Franklin Gothic Book</vt:lpstr>
      <vt:lpstr>Saira SemiCondensed Medium</vt:lpstr>
      <vt:lpstr>Wingdings</vt:lpstr>
      <vt:lpstr>1_RetrospectVTI</vt:lpstr>
      <vt:lpstr>DATA ANALYTICS   Unit 3 Project 3</vt:lpstr>
      <vt:lpstr>PowerPoint Presentation</vt:lpstr>
      <vt:lpstr>Overview:</vt:lpstr>
      <vt:lpstr>Key Stakeholders:</vt:lpstr>
      <vt:lpstr>What is COVID-19?</vt:lpstr>
      <vt:lpstr>Symptoms of COVID-19</vt:lpstr>
      <vt:lpstr>Research Questions</vt:lpstr>
      <vt:lpstr>Data Gathering</vt:lpstr>
      <vt:lpstr>Data Connection</vt:lpstr>
      <vt:lpstr>Data Wrangling</vt:lpstr>
      <vt:lpstr>Data Wrangling</vt:lpstr>
      <vt:lpstr>PowerPoint Presentation</vt:lpstr>
      <vt:lpstr>PowerPoint Presentation</vt:lpstr>
      <vt:lpstr>PowerPoint Presentation</vt:lpstr>
      <vt:lpstr>PowerPoint Presentation</vt:lpstr>
      <vt:lpstr>PowerPoint Presentation</vt:lpstr>
      <vt:lpstr>PowerPoint Presentation</vt:lpstr>
      <vt:lpstr>BOX PLOT</vt:lpstr>
      <vt:lpstr>BOX PLOT</vt:lpstr>
      <vt:lpstr>BOX PLOT</vt:lpstr>
      <vt:lpstr>SCATTER PLOT</vt:lpstr>
      <vt:lpstr>SCATTER PLOT</vt:lpstr>
      <vt:lpstr>SCATTER PLOT</vt:lpstr>
      <vt:lpstr>BOX PLOT</vt:lpstr>
      <vt:lpstr>SCATTER  PLOT</vt:lpstr>
      <vt:lpstr>Regression Analysis – Correlation b/w Pt Age, Gender and Service line</vt:lpstr>
      <vt:lpstr>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2020-08-15T15:02:46Z</dcterms:created>
  <dcterms:modified xsi:type="dcterms:W3CDTF">2020-08-17T13:43:04Z</dcterms:modified>
</cp:coreProperties>
</file>